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3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4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91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1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25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2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57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B275-54C8-475C-BCFA-6F2716BFB1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A178-4BBC-4221-AEFE-C146B8A65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7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7875" y="135615"/>
            <a:ext cx="6174783" cy="1033008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Medusa Quadrifoglio</a:t>
            </a:r>
            <a:endParaRPr lang="it-IT" sz="5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7875" y="1083341"/>
            <a:ext cx="6174783" cy="716847"/>
          </a:xfrm>
        </p:spPr>
        <p:txBody>
          <a:bodyPr>
            <a:normAutofit/>
          </a:bodyPr>
          <a:lstStyle/>
          <a:p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Aurelia Aurita, (</a:t>
            </a:r>
            <a:r>
              <a:rPr lang="it-IT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Linnaeus</a:t>
            </a:r>
            <a:r>
              <a:rPr lang="it-IT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1758)</a:t>
            </a:r>
          </a:p>
          <a:p>
            <a:endParaRPr lang="it-IT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37" y="3251697"/>
            <a:ext cx="2525895" cy="33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36" y="424698"/>
            <a:ext cx="2525895" cy="25258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5422" y="1865780"/>
            <a:ext cx="7906043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askerville Old Face" panose="02020602080505020303" pitchFamily="18" charset="0"/>
              </a:rPr>
              <a:t>PHYLUM</a:t>
            </a:r>
            <a:r>
              <a:rPr lang="it-IT" sz="2400" dirty="0" smtClean="0"/>
              <a:t>: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Cnidaria</a:t>
            </a:r>
            <a:endParaRPr lang="it-IT" sz="2400" dirty="0" smtClean="0">
              <a:latin typeface="Baskerville Old Face" panose="02020602080505020303" pitchFamily="18" charset="0"/>
            </a:endParaRPr>
          </a:p>
          <a:p>
            <a:r>
              <a:rPr lang="it-IT" sz="2400" dirty="0" smtClean="0">
                <a:latin typeface="Baskerville Old Face" panose="02020602080505020303" pitchFamily="18" charset="0"/>
              </a:rPr>
              <a:t>CLASSE: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Shyphozoa</a:t>
            </a:r>
            <a:endParaRPr lang="it-IT" sz="2400" dirty="0" smtClean="0">
              <a:latin typeface="Baskerville Old Face" panose="02020602080505020303" pitchFamily="18" charset="0"/>
            </a:endParaRPr>
          </a:p>
          <a:p>
            <a:endParaRPr lang="it-IT" sz="2400" dirty="0"/>
          </a:p>
          <a:p>
            <a:r>
              <a:rPr lang="it-IT" sz="2400" dirty="0" smtClean="0">
                <a:latin typeface="Baskerville Old Face" panose="02020602080505020303" pitchFamily="18" charset="0"/>
              </a:rPr>
              <a:t>L’Aurelia Aurita deve il suo nome alla struttura a forma di quadrifoglio, presente e visibile sotto l’ombrella, che costituisce le</a:t>
            </a:r>
            <a:r>
              <a:rPr lang="it-IT" sz="2400" b="1" dirty="0" smtClean="0">
                <a:latin typeface="Baskerville Old Face" panose="02020602080505020303" pitchFamily="18" charset="0"/>
              </a:rPr>
              <a:t> Gonadi, </a:t>
            </a:r>
            <a:r>
              <a:rPr lang="it-IT" sz="2400" dirty="0" smtClean="0">
                <a:latin typeface="Baskerville Old Face" panose="02020602080505020303" pitchFamily="18" charset="0"/>
              </a:rPr>
              <a:t>di colore spesso </a:t>
            </a:r>
            <a:r>
              <a:rPr lang="it-IT" sz="2400" b="1" dirty="0" smtClean="0">
                <a:latin typeface="Baskerville Old Face" panose="02020602080505020303" pitchFamily="18" charset="0"/>
              </a:rPr>
              <a:t>rosaceo</a:t>
            </a:r>
            <a:r>
              <a:rPr lang="it-IT" sz="2400" dirty="0" smtClean="0">
                <a:latin typeface="Baskerville Old Face" panose="02020602080505020303" pitchFamily="18" charset="0"/>
              </a:rPr>
              <a:t> e disposte a forma circolare.</a:t>
            </a:r>
          </a:p>
          <a:p>
            <a:endParaRPr lang="it-IT" sz="24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Baskerville Old Face" panose="02020602080505020303" pitchFamily="18" charset="0"/>
              </a:rPr>
              <a:t>Ha un </a:t>
            </a:r>
            <a:r>
              <a:rPr lang="it-IT" sz="2400" b="1" dirty="0" smtClean="0">
                <a:latin typeface="Baskerville Old Face" panose="02020602080505020303" pitchFamily="18" charset="0"/>
              </a:rPr>
              <a:t>diametro</a:t>
            </a:r>
            <a:r>
              <a:rPr lang="it-IT" sz="2400" dirty="0" smtClean="0">
                <a:latin typeface="Baskerville Old Face" panose="02020602080505020303" pitchFamily="18" charset="0"/>
              </a:rPr>
              <a:t> che può raggiungere i </a:t>
            </a:r>
            <a:r>
              <a:rPr lang="it-IT" sz="2400" b="1" dirty="0" smtClean="0">
                <a:latin typeface="Baskerville Old Face" panose="02020602080505020303" pitchFamily="18" charset="0"/>
              </a:rPr>
              <a:t>20cm;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Baskerville Old Face" panose="02020602080505020303" pitchFamily="18" charset="0"/>
              </a:rPr>
              <a:t>E’ una specie principalmente </a:t>
            </a:r>
            <a:r>
              <a:rPr lang="it-IT" sz="2400" b="1" dirty="0" smtClean="0">
                <a:latin typeface="Baskerville Old Face" panose="02020602080505020303" pitchFamily="18" charset="0"/>
              </a:rPr>
              <a:t>Costiera;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 smtClean="0">
                <a:latin typeface="Baskerville Old Face" panose="02020602080505020303" pitchFamily="18" charset="0"/>
              </a:rPr>
              <a:t>Alimentazione</a:t>
            </a:r>
            <a:r>
              <a:rPr lang="it-IT" sz="2400" dirty="0" smtClean="0">
                <a:latin typeface="Baskerville Old Face" panose="02020602080505020303" pitchFamily="18" charset="0"/>
              </a:rPr>
              <a:t> costituita perlopiù da organismi </a:t>
            </a:r>
            <a:r>
              <a:rPr lang="it-IT" sz="2400" b="1" dirty="0" smtClean="0">
                <a:latin typeface="Baskerville Old Face" panose="02020602080505020303" pitchFamily="18" charset="0"/>
              </a:rPr>
              <a:t>Planctonici;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Baskerville Old Face" panose="02020602080505020303" pitchFamily="18" charset="0"/>
              </a:rPr>
              <a:t>Riproduzione</a:t>
            </a:r>
            <a:r>
              <a:rPr lang="it-IT" sz="2400" b="1" dirty="0" smtClean="0">
                <a:latin typeface="Baskerville Old Face" panose="02020602080505020303" pitchFamily="18" charset="0"/>
              </a:rPr>
              <a:t> sessile.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804421" y="2926924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.Aurelia Aurita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47480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04" y="81378"/>
            <a:ext cx="7134497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Diffusione</a:t>
            </a:r>
            <a:endParaRPr lang="it-IT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922" y="1406941"/>
            <a:ext cx="6568440" cy="4351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La medusa Quadrifoglio è una specie relativa alle zone marittime Costiere di estensione ridotta e con ridotto tenore salino.</a:t>
            </a: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Quando la si incontra non è particolarmente urticante per l’uomo, la si può definire innocua, poiché i suoi </a:t>
            </a:r>
            <a:r>
              <a:rPr lang="it-IT" sz="2400" b="1" dirty="0" smtClean="0">
                <a:latin typeface="Baskerville Old Face" panose="02020602080505020303" pitchFamily="18" charset="0"/>
              </a:rPr>
              <a:t>Cnidociti </a:t>
            </a:r>
            <a:r>
              <a:rPr lang="it-IT" sz="2400" dirty="0" smtClean="0">
                <a:latin typeface="Baskerville Old Face" panose="02020602080505020303" pitchFamily="18" charset="0"/>
              </a:rPr>
              <a:t>non arrivano ad inoculare le tossine sotto la cute. </a:t>
            </a: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E’ principalmente diffusa nel Mediterraneo e nell’Oceano Atlantico, soprattutto nelle acque del Nord Europa e del Nord America.</a:t>
            </a:r>
            <a:endParaRPr lang="it-IT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501" y="573780"/>
            <a:ext cx="4423955" cy="25806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62" y="3664854"/>
            <a:ext cx="5131777" cy="27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826" y="-77053"/>
            <a:ext cx="8680938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Alimentazione e Predazione</a:t>
            </a:r>
            <a:endParaRPr lang="it-IT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826" y="1015371"/>
            <a:ext cx="6097171" cy="56833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Non potendosi </a:t>
            </a:r>
            <a:r>
              <a:rPr lang="it-IT" sz="2200" b="1" dirty="0" smtClean="0">
                <a:latin typeface="Baskerville Old Face" panose="02020602080505020303" pitchFamily="18" charset="0"/>
              </a:rPr>
              <a:t>muovere attivamente</a:t>
            </a:r>
            <a:r>
              <a:rPr lang="it-IT" sz="2200" dirty="0" smtClean="0">
                <a:latin typeface="Baskerville Old Face" panose="02020602080505020303" pitchFamily="18" charset="0"/>
              </a:rPr>
              <a:t>, tipico delle meduse, si lasciano trasportare dalle </a:t>
            </a:r>
            <a:r>
              <a:rPr lang="it-IT" sz="2200" b="1" dirty="0" smtClean="0">
                <a:latin typeface="Baskerville Old Face" panose="02020602080505020303" pitchFamily="18" charset="0"/>
              </a:rPr>
              <a:t>correnti</a:t>
            </a:r>
            <a:r>
              <a:rPr lang="it-IT" sz="2200" dirty="0" smtClean="0">
                <a:latin typeface="Baskerville Old Face" panose="02020602080505020303" pitchFamily="18" charset="0"/>
              </a:rPr>
              <a:t> attraverso le quali raggiungono, o giunge a loro, il nutrimento.</a:t>
            </a:r>
          </a:p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Si cibano prevalentemente di </a:t>
            </a:r>
            <a:r>
              <a:rPr lang="it-IT" sz="2200" b="1" dirty="0" smtClean="0">
                <a:latin typeface="Baskerville Old Face" panose="02020602080505020303" pitchFamily="18" charset="0"/>
              </a:rPr>
              <a:t>piccoli organismi planctonici (zooplancton) </a:t>
            </a:r>
            <a:r>
              <a:rPr lang="it-IT" sz="2200" dirty="0" smtClean="0">
                <a:latin typeface="Baskerville Old Face" panose="02020602080505020303" pitchFamily="18" charset="0"/>
              </a:rPr>
              <a:t>ad esempio Tunicati, Policheti e Rotiferi. </a:t>
            </a:r>
            <a:r>
              <a:rPr lang="it-IT" sz="2200" dirty="0">
                <a:latin typeface="Baskerville Old Face" panose="02020602080505020303" pitchFamily="18" charset="0"/>
              </a:rPr>
              <a:t>D</a:t>
            </a:r>
            <a:r>
              <a:rPr lang="it-IT" sz="2200" dirty="0" smtClean="0">
                <a:latin typeface="Baskerville Old Face" panose="02020602080505020303" pitchFamily="18" charset="0"/>
              </a:rPr>
              <a:t>urante la predazione catturano anche, soprattutto nella fase larvale, </a:t>
            </a:r>
            <a:r>
              <a:rPr lang="it-IT" sz="2200" b="1" dirty="0" smtClean="0">
                <a:latin typeface="Baskerville Old Face" panose="02020602080505020303" pitchFamily="18" charset="0"/>
              </a:rPr>
              <a:t>Crostacei</a:t>
            </a:r>
            <a:r>
              <a:rPr lang="it-IT" sz="2200" dirty="0" smtClean="0">
                <a:latin typeface="Baskerville Old Face" panose="02020602080505020303" pitchFamily="18" charset="0"/>
              </a:rPr>
              <a:t> e </a:t>
            </a:r>
            <a:r>
              <a:rPr lang="it-IT" sz="2200" b="1" dirty="0" smtClean="0">
                <a:latin typeface="Baskerville Old Face" panose="02020602080505020303" pitchFamily="18" charset="0"/>
              </a:rPr>
              <a:t>Molluschi.</a:t>
            </a:r>
            <a:r>
              <a:rPr lang="it-IT" sz="2200" dirty="0" smtClean="0">
                <a:latin typeface="Baskerville Old Face" panose="02020602080505020303" pitchFamily="18" charset="0"/>
              </a:rPr>
              <a:t> Può cibarsi anche di suoi simili di dimensioni ridotte rispetto alla sua.</a:t>
            </a:r>
          </a:p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Attraverso degli </a:t>
            </a:r>
            <a:r>
              <a:rPr lang="it-IT" sz="2200" b="1" dirty="0">
                <a:latin typeface="Baskerville Old Face" panose="02020602080505020303" pitchFamily="18" charset="0"/>
              </a:rPr>
              <a:t>s</a:t>
            </a:r>
            <a:r>
              <a:rPr lang="it-IT" sz="2200" b="1" dirty="0" smtClean="0">
                <a:latin typeface="Baskerville Old Face" panose="02020602080505020303" pitchFamily="18" charset="0"/>
              </a:rPr>
              <a:t>timoli contrattili, </a:t>
            </a:r>
            <a:r>
              <a:rPr lang="it-IT" sz="2200" dirty="0" smtClean="0">
                <a:latin typeface="Baskerville Old Face" panose="02020602080505020303" pitchFamily="18" charset="0"/>
              </a:rPr>
              <a:t>la medusa quadrifoglio, riesce a compiere piccoli movimenti che le consentono di catturare il nutrimento di piccole dimensioni tramite i tentacoli ricchi di </a:t>
            </a:r>
            <a:r>
              <a:rPr lang="it-IT" sz="2200" b="1" dirty="0" smtClean="0">
                <a:latin typeface="Baskerville Old Face" panose="02020602080505020303" pitchFamily="18" charset="0"/>
              </a:rPr>
              <a:t>Nematocisti. </a:t>
            </a:r>
            <a:r>
              <a:rPr lang="it-IT" sz="2200" dirty="0" smtClean="0">
                <a:latin typeface="Baskerville Old Face" panose="02020602080505020303" pitchFamily="18" charset="0"/>
              </a:rPr>
              <a:t>Una volta portato a se, il cibo </a:t>
            </a:r>
            <a:r>
              <a:rPr lang="it-IT" sz="2200" dirty="0">
                <a:latin typeface="Baskerville Old Face" panose="02020602080505020303" pitchFamily="18" charset="0"/>
              </a:rPr>
              <a:t>v</a:t>
            </a:r>
            <a:r>
              <a:rPr lang="it-IT" sz="2200" dirty="0" smtClean="0">
                <a:latin typeface="Baskerville Old Face" panose="02020602080505020303" pitchFamily="18" charset="0"/>
              </a:rPr>
              <a:t>iene trasportato dagli stessi verso la bocca per poi raggiungere la cavità gastrovascolare, nella quale inizia la digestione.</a:t>
            </a:r>
            <a:endParaRPr lang="it-IT" sz="2200" dirty="0">
              <a:latin typeface="Baskerville Old Face" panose="020206020805050203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84" y="1325563"/>
            <a:ext cx="2688102" cy="21370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384" y="4167236"/>
            <a:ext cx="4219135" cy="25314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80779" y="1154296"/>
            <a:ext cx="2913904" cy="177677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049345" y="3562143"/>
            <a:ext cx="165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.Cattura di una larva di mollusco</a:t>
            </a:r>
            <a:endParaRPr lang="it-IT" sz="1400" dirty="0"/>
          </a:p>
        </p:txBody>
      </p:sp>
      <p:cxnSp>
        <p:nvCxnSpPr>
          <p:cNvPr id="16" name="Connettore 4 15"/>
          <p:cNvCxnSpPr/>
          <p:nvPr/>
        </p:nvCxnSpPr>
        <p:spPr>
          <a:xfrm flipV="1">
            <a:off x="11156855" y="3605323"/>
            <a:ext cx="521340" cy="347699"/>
          </a:xfrm>
          <a:prstGeom prst="bentConnector3">
            <a:avLst>
              <a:gd name="adj1" fmla="val 1012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707095" y="3499634"/>
            <a:ext cx="29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.Larva di mollusco di tipo </a:t>
            </a:r>
            <a:r>
              <a:rPr lang="it-IT" sz="1400" b="1" i="1" dirty="0" err="1"/>
              <a:t>V</a:t>
            </a:r>
            <a:r>
              <a:rPr lang="it-IT" sz="1400" b="1" i="1" dirty="0" err="1" smtClean="0"/>
              <a:t>eliger</a:t>
            </a:r>
            <a:r>
              <a:rPr lang="it-IT" sz="1400" dirty="0" smtClean="0"/>
              <a:t> ciliata</a:t>
            </a:r>
            <a:endParaRPr lang="it-IT" sz="1400" dirty="0"/>
          </a:p>
        </p:txBody>
      </p:sp>
      <p:cxnSp>
        <p:nvCxnSpPr>
          <p:cNvPr id="27" name="Connettore 4 26"/>
          <p:cNvCxnSpPr/>
          <p:nvPr/>
        </p:nvCxnSpPr>
        <p:spPr>
          <a:xfrm rot="5400000" flipH="1" flipV="1">
            <a:off x="9126927" y="3621423"/>
            <a:ext cx="217028" cy="98470"/>
          </a:xfrm>
          <a:prstGeom prst="bentConnector3">
            <a:avLst>
              <a:gd name="adj1" fmla="val -18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1035519" y="4632757"/>
            <a:ext cx="1156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 smtClean="0"/>
              <a:t>.Noci di mare</a:t>
            </a:r>
            <a:r>
              <a:rPr lang="it-IT" sz="1400" dirty="0" smtClean="0"/>
              <a:t>, </a:t>
            </a:r>
            <a:r>
              <a:rPr lang="it-IT" sz="1400" b="1" i="1" dirty="0" err="1" smtClean="0"/>
              <a:t>Mnemiopsis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leid</a:t>
            </a:r>
            <a:r>
              <a:rPr lang="it-IT" sz="1400" b="1" dirty="0" err="1" smtClean="0"/>
              <a:t>yi</a:t>
            </a:r>
            <a:r>
              <a:rPr lang="it-IT" sz="1400" dirty="0" smtClean="0"/>
              <a:t>;</a:t>
            </a:r>
          </a:p>
          <a:p>
            <a:r>
              <a:rPr lang="it-IT" sz="1400" dirty="0" smtClean="0"/>
              <a:t>7-12 cm di lunghezza, 2.5 cm di larghezza.</a:t>
            </a:r>
            <a:endParaRPr lang="it-IT" sz="1400" dirty="0"/>
          </a:p>
        </p:txBody>
      </p:sp>
      <p:cxnSp>
        <p:nvCxnSpPr>
          <p:cNvPr id="34" name="Connettore 4 33"/>
          <p:cNvCxnSpPr>
            <a:stCxn id="32" idx="2"/>
          </p:cNvCxnSpPr>
          <p:nvPr/>
        </p:nvCxnSpPr>
        <p:spPr>
          <a:xfrm rot="5400000">
            <a:off x="11322789" y="6282706"/>
            <a:ext cx="125039" cy="45690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3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612" y="63447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Anatomia e Fisiologia</a:t>
            </a:r>
            <a:endParaRPr lang="it-IT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682" y="1217535"/>
            <a:ext cx="5745480" cy="50425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Come altri organismi marini l’Aurelia Aurita, compie i propri </a:t>
            </a:r>
            <a:r>
              <a:rPr lang="it-IT" sz="2200" b="1" dirty="0" smtClean="0">
                <a:latin typeface="Baskerville Old Face" panose="02020602080505020303" pitchFamily="18" charset="0"/>
              </a:rPr>
              <a:t>scambi gassosi </a:t>
            </a:r>
            <a:r>
              <a:rPr lang="it-IT" sz="2200" dirty="0" smtClean="0">
                <a:latin typeface="Baskerville Old Face" panose="02020602080505020303" pitchFamily="18" charset="0"/>
              </a:rPr>
              <a:t>per </a:t>
            </a:r>
            <a:r>
              <a:rPr lang="it-IT" sz="2200" b="1" dirty="0" smtClean="0">
                <a:latin typeface="Baskerville Old Face" panose="02020602080505020303" pitchFamily="18" charset="0"/>
              </a:rPr>
              <a:t>diffusione</a:t>
            </a:r>
            <a:r>
              <a:rPr lang="it-IT" sz="2200" dirty="0" smtClean="0">
                <a:latin typeface="Baskerville Old Face" panose="02020602080505020303" pitchFamily="18" charset="0"/>
              </a:rPr>
              <a:t>, poiché ovviamente sprovvista di sistema respiratorio, e la bocca funziona da passaggio non solo per il </a:t>
            </a:r>
            <a:r>
              <a:rPr lang="it-IT" sz="2200" b="1" dirty="0" smtClean="0">
                <a:latin typeface="Baskerville Old Face" panose="02020602080505020303" pitchFamily="18" charset="0"/>
              </a:rPr>
              <a:t>cibo</a:t>
            </a:r>
            <a:r>
              <a:rPr lang="it-IT" sz="2200" dirty="0" smtClean="0">
                <a:latin typeface="Baskerville Old Face" panose="02020602080505020303" pitchFamily="18" charset="0"/>
              </a:rPr>
              <a:t>, ma anche per </a:t>
            </a:r>
            <a:r>
              <a:rPr lang="it-IT" sz="2200" b="1" dirty="0" smtClean="0">
                <a:latin typeface="Baskerville Old Face" panose="02020602080505020303" pitchFamily="18" charset="0"/>
              </a:rPr>
              <a:t>i prodotti di escrezione.</a:t>
            </a:r>
          </a:p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La Medusa è formata da un Ombrello circolare che contiene e protegge </a:t>
            </a:r>
            <a:r>
              <a:rPr lang="it-IT" sz="2200" b="1" dirty="0" smtClean="0">
                <a:latin typeface="Baskerville Old Face" panose="02020602080505020303" pitchFamily="18" charset="0"/>
              </a:rPr>
              <a:t>le gonadi</a:t>
            </a:r>
            <a:r>
              <a:rPr lang="it-IT" sz="2200" dirty="0" smtClean="0">
                <a:latin typeface="Baskerville Old Face" panose="02020602080505020303" pitchFamily="18" charset="0"/>
              </a:rPr>
              <a:t>, sotto le quali si trova </a:t>
            </a:r>
            <a:r>
              <a:rPr lang="it-IT" sz="2200" b="1" dirty="0" smtClean="0">
                <a:latin typeface="Baskerville Old Face" panose="02020602080505020303" pitchFamily="18" charset="0"/>
              </a:rPr>
              <a:t>l’apparato digerente </a:t>
            </a:r>
            <a:r>
              <a:rPr lang="it-IT" sz="2200" dirty="0" smtClean="0">
                <a:latin typeface="Baskerville Old Face" panose="02020602080505020303" pitchFamily="18" charset="0"/>
              </a:rPr>
              <a:t>ricco di enzimi digestivi.</a:t>
            </a:r>
          </a:p>
          <a:p>
            <a:pPr marL="0" indent="0">
              <a:buNone/>
            </a:pPr>
            <a:r>
              <a:rPr lang="it-IT" sz="2200" b="1" dirty="0" smtClean="0">
                <a:latin typeface="Baskerville Old Face" panose="02020602080505020303" pitchFamily="18" charset="0"/>
              </a:rPr>
              <a:t>L’abbondante mesoglea</a:t>
            </a:r>
            <a:r>
              <a:rPr lang="it-IT" sz="2200" dirty="0" smtClean="0">
                <a:latin typeface="Baskerville Old Face" panose="02020602080505020303" pitchFamily="18" charset="0"/>
              </a:rPr>
              <a:t> racchiude i canali radiati attraverso i quali il nutrimento arriva alla digestione. </a:t>
            </a:r>
          </a:p>
          <a:p>
            <a:pPr marL="0" indent="0">
              <a:buNone/>
            </a:pPr>
            <a:r>
              <a:rPr lang="it-IT" sz="2200" dirty="0" smtClean="0">
                <a:latin typeface="Baskerville Old Face" panose="02020602080505020303" pitchFamily="18" charset="0"/>
              </a:rPr>
              <a:t>Nella </a:t>
            </a:r>
            <a:r>
              <a:rPr lang="it-IT" sz="2200" b="1" dirty="0" smtClean="0">
                <a:latin typeface="Baskerville Old Face" panose="02020602080505020303" pitchFamily="18" charset="0"/>
              </a:rPr>
              <a:t>parte inferiore </a:t>
            </a:r>
            <a:r>
              <a:rPr lang="it-IT" sz="2200" dirty="0" smtClean="0">
                <a:latin typeface="Baskerville Old Face" panose="02020602080505020303" pitchFamily="18" charset="0"/>
              </a:rPr>
              <a:t>dell’ombrella si trova la </a:t>
            </a:r>
            <a:r>
              <a:rPr lang="it-IT" sz="2200" b="1" dirty="0" smtClean="0">
                <a:latin typeface="Baskerville Old Face" panose="02020602080505020303" pitchFamily="18" charset="0"/>
              </a:rPr>
              <a:t>bocca</a:t>
            </a:r>
            <a:r>
              <a:rPr lang="it-IT" sz="2200" dirty="0" smtClean="0">
                <a:latin typeface="Baskerville Old Face" panose="02020602080505020303" pitchFamily="18" charset="0"/>
              </a:rPr>
              <a:t> dalla quale si dipartono </a:t>
            </a:r>
            <a:r>
              <a:rPr lang="it-IT" sz="2200" b="1" dirty="0" smtClean="0">
                <a:latin typeface="Baskerville Old Face" panose="02020602080505020303" pitchFamily="18" charset="0"/>
              </a:rPr>
              <a:t>4 tentacoli nastriformi</a:t>
            </a:r>
            <a:r>
              <a:rPr lang="it-IT" sz="2200" dirty="0" smtClean="0">
                <a:latin typeface="Baskerville Old Face" panose="02020602080505020303" pitchFamily="18" charset="0"/>
              </a:rPr>
              <a:t>; sul margine dell’ombrella si possono distinguere, invece, molti </a:t>
            </a:r>
            <a:r>
              <a:rPr lang="it-IT" sz="2200" b="1" dirty="0" smtClean="0">
                <a:latin typeface="Baskerville Old Face" panose="02020602080505020303" pitchFamily="18" charset="0"/>
              </a:rPr>
              <a:t>tentacoli trasparenti e filiformi.</a:t>
            </a:r>
            <a:endParaRPr lang="it-IT" sz="2200" b="1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378" r="20793"/>
          <a:stretch/>
        </p:blipFill>
        <p:spPr>
          <a:xfrm>
            <a:off x="6531933" y="813568"/>
            <a:ext cx="2222697" cy="26758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886" y="1131764"/>
            <a:ext cx="2881080" cy="20394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1325" t="12692" r="-1325" b="24702"/>
          <a:stretch/>
        </p:blipFill>
        <p:spPr>
          <a:xfrm>
            <a:off x="6578946" y="3738829"/>
            <a:ext cx="5308020" cy="24196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27076" y="3316409"/>
            <a:ext cx="297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.Tentacoli </a:t>
            </a:r>
            <a:r>
              <a:rPr lang="it-IT" b="1" dirty="0"/>
              <a:t>m</a:t>
            </a:r>
            <a:r>
              <a:rPr lang="it-IT" b="1" dirty="0" smtClean="0"/>
              <a:t>arginali</a:t>
            </a:r>
            <a:r>
              <a:rPr lang="it-IT" dirty="0" smtClean="0"/>
              <a:t> filiformi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75559" y="6180241"/>
            <a:ext cx="346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.Tentacoli </a:t>
            </a:r>
            <a:r>
              <a:rPr lang="it-IT" b="1" dirty="0" smtClean="0"/>
              <a:t>sottostanti</a:t>
            </a:r>
            <a:r>
              <a:rPr lang="it-IT" dirty="0" smtClean="0"/>
              <a:t> nastriformi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8981306" y="5805187"/>
            <a:ext cx="227070" cy="412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9726188" y="2972864"/>
            <a:ext cx="205603" cy="372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503490" y="3073418"/>
            <a:ext cx="102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.Gonadi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 flipV="1">
            <a:off x="7953657" y="2265902"/>
            <a:ext cx="8657" cy="8079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1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185" y="0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Riproduzione e ciclo vitale</a:t>
            </a:r>
            <a:endParaRPr lang="it-IT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235" y="988186"/>
            <a:ext cx="12192000" cy="53175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Le meduse adulte di sesso opposto si riproducono</a:t>
            </a:r>
            <a:r>
              <a:rPr lang="it-IT" sz="2400" b="1" dirty="0" smtClean="0">
                <a:latin typeface="Baskerville Old Face" panose="02020602080505020303" pitchFamily="18" charset="0"/>
              </a:rPr>
              <a:t> sessualmente</a:t>
            </a:r>
            <a:r>
              <a:rPr lang="it-IT" sz="2400" dirty="0" smtClean="0">
                <a:latin typeface="Baskerville Old Face" panose="02020602080505020303" pitchFamily="18" charset="0"/>
              </a:rPr>
              <a:t> producendo e rilasciando simultaneamente i propri </a:t>
            </a:r>
            <a:r>
              <a:rPr lang="it-IT" sz="2400" b="1" dirty="0" smtClean="0">
                <a:latin typeface="Baskerville Old Face" panose="02020602080505020303" pitchFamily="18" charset="0"/>
              </a:rPr>
              <a:t>gameti</a:t>
            </a:r>
            <a:r>
              <a:rPr lang="it-IT" sz="2400" dirty="0" smtClean="0">
                <a:latin typeface="Baskerville Old Face" panose="02020602080505020303" pitchFamily="18" charset="0"/>
              </a:rPr>
              <a:t> nell’ambiente marino dove dar luogo, poi, alla fecondazione.</a:t>
            </a: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Il loro ciclo vitale e di sviluppo è diviso in diversi </a:t>
            </a:r>
            <a:r>
              <a:rPr lang="it-IT" sz="2400" b="1" dirty="0" smtClean="0">
                <a:latin typeface="Baskerville Old Face" panose="02020602080505020303" pitchFamily="18" charset="0"/>
              </a:rPr>
              <a:t>stadi larvali</a:t>
            </a:r>
            <a:r>
              <a:rPr lang="it-IT" sz="2400" dirty="0" smtClean="0">
                <a:latin typeface="Baskerville Old Face" panose="02020602080505020303" pitchFamily="18" charset="0"/>
              </a:rPr>
              <a:t>, quelli tipici delle meduse:</a:t>
            </a:r>
          </a:p>
          <a:p>
            <a:pPr marL="0" indent="0">
              <a:buNone/>
            </a:pPr>
            <a:endParaRPr lang="it-IT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 Spermatozoo    Planula   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Planula</a:t>
            </a:r>
            <a:r>
              <a:rPr lang="it-IT" sz="2400" dirty="0" smtClean="0">
                <a:latin typeface="Baskerville Old Face" panose="02020602080505020303" pitchFamily="18" charset="0"/>
              </a:rPr>
              <a:t> fissa ad una superficie   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Scifostoma</a:t>
            </a:r>
            <a:r>
              <a:rPr lang="it-IT" sz="2400" dirty="0" smtClean="0">
                <a:latin typeface="Baskerville Old Face" panose="02020602080505020303" pitchFamily="18" charset="0"/>
              </a:rPr>
              <a:t>   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Strobila</a:t>
            </a:r>
            <a:r>
              <a:rPr lang="it-IT" sz="2400" dirty="0" smtClean="0">
                <a:latin typeface="Baskerville Old Face" panose="02020602080505020303" pitchFamily="18" charset="0"/>
              </a:rPr>
              <a:t>   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Efira</a:t>
            </a:r>
            <a:endParaRPr lang="it-IT" sz="2400" dirty="0" smtClean="0">
              <a:latin typeface="Baskerville Old Face" panose="020206020805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961241" y="2583306"/>
            <a:ext cx="132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askerville Old Face" panose="02020602080505020303" pitchFamily="18" charset="0"/>
              </a:rPr>
              <a:t>MEDUSA ADULTA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4643" y="4366258"/>
            <a:ext cx="2568304" cy="172470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15114" y="4314208"/>
            <a:ext cx="2664542" cy="1828800"/>
          </a:xfrm>
          <a:prstGeom prst="rect">
            <a:avLst/>
          </a:prstGeom>
        </p:spPr>
      </p:pic>
      <p:cxnSp>
        <p:nvCxnSpPr>
          <p:cNvPr id="19" name="Connettore 2 18"/>
          <p:cNvCxnSpPr/>
          <p:nvPr/>
        </p:nvCxnSpPr>
        <p:spPr>
          <a:xfrm flipV="1">
            <a:off x="1878046" y="2869810"/>
            <a:ext cx="175837" cy="8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129621" y="2869810"/>
            <a:ext cx="1688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6960329" y="2900721"/>
            <a:ext cx="225084" cy="8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8595360" y="2894522"/>
            <a:ext cx="2250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9847385" y="2894522"/>
            <a:ext cx="196949" cy="11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 flipV="1">
            <a:off x="10761785" y="2894522"/>
            <a:ext cx="224824" cy="10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magin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006" y="3229637"/>
            <a:ext cx="4713849" cy="3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9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Wingdings</vt:lpstr>
      <vt:lpstr>Tema di Office</vt:lpstr>
      <vt:lpstr>Medusa Quadrifoglio</vt:lpstr>
      <vt:lpstr>Diffusione</vt:lpstr>
      <vt:lpstr>Alimentazione e Predazione</vt:lpstr>
      <vt:lpstr>Anatomia e Fisiologia</vt:lpstr>
      <vt:lpstr>Riproduzione e ciclo vitale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Medusa Quadrifoglio</dc:title>
  <dc:creator>HP</dc:creator>
  <cp:lastModifiedBy>HP</cp:lastModifiedBy>
  <cp:revision>19</cp:revision>
  <dcterms:created xsi:type="dcterms:W3CDTF">2020-11-08T07:01:34Z</dcterms:created>
  <dcterms:modified xsi:type="dcterms:W3CDTF">2020-11-08T20:56:04Z</dcterms:modified>
</cp:coreProperties>
</file>