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73" r:id="rId3"/>
    <p:sldId id="258" r:id="rId4"/>
    <p:sldId id="259" r:id="rId5"/>
    <p:sldId id="260" r:id="rId6"/>
    <p:sldId id="261" r:id="rId7"/>
    <p:sldId id="262" r:id="rId8"/>
    <p:sldId id="263" r:id="rId9"/>
    <p:sldId id="264" r:id="rId10"/>
    <p:sldId id="274" r:id="rId11"/>
    <p:sldId id="265" r:id="rId12"/>
    <p:sldId id="272" r:id="rId13"/>
    <p:sldId id="266" r:id="rId14"/>
    <p:sldId id="267" r:id="rId15"/>
    <p:sldId id="268" r:id="rId16"/>
    <p:sldId id="269" r:id="rId17"/>
    <p:sldId id="275" r:id="rId18"/>
    <p:sldId id="270" r:id="rId19"/>
    <p:sldId id="271"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noFill/>
        </a:fill>
      </a:tcStyle>
    </a:wholeTbl>
    <a:band2H>
      <a:tcTxStyle/>
      <a:tcStyle>
        <a:tcBdr/>
        <a:fill>
          <a:solidFill>
            <a:srgbClr val="000000">
              <a:alpha val="20000"/>
            </a:srgbClr>
          </a:solidFill>
        </a:fill>
      </a:tcStyle>
    </a:band2H>
    <a:firstCol>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Col>
    <a:la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lastRow>
    <a:firstRow>
      <a:tcTxStyle b="off" i="off">
        <a:fontRef idx="minor">
          <a:srgbClr val="FFFFFF"/>
        </a:fontRef>
        <a:srgbClr val="FFFFFF"/>
      </a:tcTxStyle>
      <a:tcStyle>
        <a:tcBdr>
          <a:left>
            <a:ln w="25400" cap="flat">
              <a:solidFill>
                <a:srgbClr val="A9A9A9"/>
              </a:solidFill>
              <a:prstDash val="solid"/>
              <a:miter lim="400000"/>
            </a:ln>
          </a:left>
          <a:right>
            <a:ln w="25400" cap="flat">
              <a:solidFill>
                <a:srgbClr val="A9A9A9"/>
              </a:solidFill>
              <a:prstDash val="solid"/>
              <a:miter lim="400000"/>
            </a:ln>
          </a:right>
          <a:top>
            <a:ln w="25400" cap="flat">
              <a:solidFill>
                <a:srgbClr val="A9A9A9"/>
              </a:solidFill>
              <a:prstDash val="solid"/>
              <a:miter lim="400000"/>
            </a:ln>
          </a:top>
          <a:bottom>
            <a:ln w="25400" cap="flat">
              <a:solidFill>
                <a:srgbClr val="A9A9A9"/>
              </a:solidFill>
              <a:prstDash val="solid"/>
              <a:miter lim="400000"/>
            </a:ln>
          </a:bottom>
          <a:insideH>
            <a:ln w="25400" cap="flat">
              <a:solidFill>
                <a:srgbClr val="A9A9A9"/>
              </a:solidFill>
              <a:prstDash val="solid"/>
              <a:miter lim="400000"/>
            </a:ln>
          </a:insideH>
          <a:insideV>
            <a:ln w="25400" cap="flat">
              <a:solidFill>
                <a:srgbClr val="A9A9A9"/>
              </a:solidFill>
              <a:prstDash val="solid"/>
              <a:miter lim="400000"/>
            </a:ln>
          </a:insideV>
        </a:tcBdr>
        <a:fill>
          <a:gradFill>
            <a:gsLst>
              <a:gs pos="0">
                <a:srgbClr val="679AEA">
                  <a:alpha val="25000"/>
                </a:srgbClr>
              </a:gs>
              <a:gs pos="100000">
                <a:srgbClr val="2E73D3">
                  <a:alpha val="25000"/>
                </a:srgbClr>
              </a:gs>
            </a:gsLst>
            <a:lin ang="5400000"/>
          </a:gra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384" y="-80"/>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xfrm>
            <a:off x="1143000" y="685800"/>
            <a:ext cx="4572000" cy="3429000"/>
          </a:xfrm>
          <a:prstGeom prst="rect">
            <a:avLst/>
          </a:prstGeom>
        </p:spPr>
        <p:txBody>
          <a:bodyPr/>
          <a:lstStyle/>
          <a:p>
            <a:endParaRPr/>
          </a:p>
        </p:txBody>
      </p:sp>
      <p:sp>
        <p:nvSpPr>
          <p:cNvPr id="254" name="Shape 25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92631695"/>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e sottotitolo">
    <p:spTree>
      <p:nvGrpSpPr>
        <p:cNvPr id="1" name=""/>
        <p:cNvGrpSpPr/>
        <p:nvPr/>
      </p:nvGrpSpPr>
      <p:grpSpPr>
        <a:xfrm>
          <a:off x="0" y="0"/>
          <a:ext cx="0" cy="0"/>
          <a:chOff x="0" y="0"/>
          <a:chExt cx="0" cy="0"/>
        </a:xfrm>
      </p:grpSpPr>
      <p:sp>
        <p:nvSpPr>
          <p:cNvPr id="11" name="Shape 11"/>
          <p:cNvSpPr>
            <a:spLocks noGrp="1"/>
          </p:cNvSpPr>
          <p:nvPr>
            <p:ph type="title"/>
          </p:nvPr>
        </p:nvSpPr>
        <p:spPr>
          <a:xfrm>
            <a:off x="1079500" y="2921000"/>
            <a:ext cx="10845800" cy="2413000"/>
          </a:xfrm>
          <a:prstGeom prst="rect">
            <a:avLst/>
          </a:prstGeom>
        </p:spPr>
        <p:txBody>
          <a:bodyPr anchor="b"/>
          <a:lstStyle>
            <a:lvl1pPr>
              <a:defRPr sz="8000"/>
            </a:lvl1pPr>
          </a:lstStyle>
          <a:p>
            <a:r>
              <a:t>Titolo Testo</a:t>
            </a:r>
          </a:p>
        </p:txBody>
      </p:sp>
      <p:sp>
        <p:nvSpPr>
          <p:cNvPr id="12" name="Shape 12"/>
          <p:cNvSpPr>
            <a:spLocks noGrp="1"/>
          </p:cNvSpPr>
          <p:nvPr>
            <p:ph type="body" sz="quarter" idx="1"/>
          </p:nvPr>
        </p:nvSpPr>
        <p:spPr>
          <a:xfrm>
            <a:off x="1079500" y="5359400"/>
            <a:ext cx="10845800" cy="1380067"/>
          </a:xfrm>
          <a:prstGeom prst="rect">
            <a:avLst/>
          </a:prstGeom>
        </p:spPr>
        <p:txBody>
          <a:bodyPr anchor="t"/>
          <a:lstStyle>
            <a:lvl1pPr marL="0" indent="0" algn="ctr">
              <a:spcBef>
                <a:spcPts val="0"/>
              </a:spcBef>
              <a:buSzTx/>
              <a:buNone/>
              <a:defRPr>
                <a:solidFill>
                  <a:srgbClr val="909696"/>
                </a:solidFill>
              </a:defRPr>
            </a:lvl1pPr>
            <a:lvl2pPr marL="0" indent="0" algn="ctr">
              <a:spcBef>
                <a:spcPts val="0"/>
              </a:spcBef>
              <a:buSzTx/>
              <a:buNone/>
              <a:defRPr>
                <a:solidFill>
                  <a:srgbClr val="909696"/>
                </a:solidFill>
              </a:defRPr>
            </a:lvl2pPr>
            <a:lvl3pPr marL="0" indent="0" algn="ctr">
              <a:spcBef>
                <a:spcPts val="0"/>
              </a:spcBef>
              <a:buSzTx/>
              <a:buNone/>
              <a:defRPr>
                <a:solidFill>
                  <a:srgbClr val="909696"/>
                </a:solidFill>
              </a:defRPr>
            </a:lvl3pPr>
            <a:lvl4pPr marL="0" indent="0" algn="ctr">
              <a:spcBef>
                <a:spcPts val="0"/>
              </a:spcBef>
              <a:buSzTx/>
              <a:buNone/>
              <a:defRPr>
                <a:solidFill>
                  <a:srgbClr val="909696"/>
                </a:solidFill>
              </a:defRPr>
            </a:lvl4pPr>
            <a:lvl5pPr marL="0" indent="0" algn="ctr">
              <a:spcBef>
                <a:spcPts val="0"/>
              </a:spcBef>
              <a:buSzTx/>
              <a:buNone/>
              <a:defRPr>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Shape 1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92" name="Shape 92"/>
          <p:cNvSpPr>
            <a:spLocks noGrp="1"/>
          </p:cNvSpPr>
          <p:nvPr>
            <p:ph type="pic" sz="half" idx="13"/>
          </p:nvPr>
        </p:nvSpPr>
        <p:spPr>
          <a:xfrm>
            <a:off x="6400800" y="25908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93" name="Shape 93"/>
          <p:cNvSpPr>
            <a:spLocks noGrp="1"/>
          </p:cNvSpPr>
          <p:nvPr>
            <p:ph type="title"/>
          </p:nvPr>
        </p:nvSpPr>
        <p:spPr>
          <a:xfrm>
            <a:off x="495300" y="1663700"/>
            <a:ext cx="5651500" cy="3302000"/>
          </a:xfrm>
          <a:prstGeom prst="rect">
            <a:avLst/>
          </a:prstGeom>
        </p:spPr>
        <p:txBody>
          <a:bodyPr anchor="b"/>
          <a:lstStyle/>
          <a:p>
            <a:r>
              <a:t>Titolo Testo</a:t>
            </a:r>
          </a:p>
        </p:txBody>
      </p:sp>
      <p:sp>
        <p:nvSpPr>
          <p:cNvPr id="94" name="Shape 94"/>
          <p:cNvSpPr>
            <a:spLocks noGrp="1"/>
          </p:cNvSpPr>
          <p:nvPr>
            <p:ph type="body" sz="quarter" idx="1"/>
          </p:nvPr>
        </p:nvSpPr>
        <p:spPr>
          <a:xfrm>
            <a:off x="495300" y="4991100"/>
            <a:ext cx="5651500" cy="3073400"/>
          </a:xfrm>
          <a:prstGeom prst="rect">
            <a:avLst/>
          </a:prstGeom>
        </p:spPr>
        <p:txBody>
          <a:bodyPr anchor="t"/>
          <a:lstStyle>
            <a:lvl1pPr marL="0" indent="0" algn="ctr">
              <a:spcBef>
                <a:spcPts val="0"/>
              </a:spcBef>
              <a:buSzTx/>
              <a:buNone/>
              <a:defRPr sz="5000">
                <a:solidFill>
                  <a:srgbClr val="909696"/>
                </a:solidFill>
              </a:defRPr>
            </a:lvl1pPr>
            <a:lvl2pPr marL="0" indent="0" algn="ctr">
              <a:spcBef>
                <a:spcPts val="0"/>
              </a:spcBef>
              <a:buSzTx/>
              <a:buNone/>
              <a:defRPr sz="5000">
                <a:solidFill>
                  <a:srgbClr val="909696"/>
                </a:solidFill>
              </a:defRPr>
            </a:lvl2pPr>
            <a:lvl3pPr marL="0" indent="0" algn="ctr">
              <a:spcBef>
                <a:spcPts val="0"/>
              </a:spcBef>
              <a:buSzTx/>
              <a:buNone/>
              <a:defRPr sz="5000">
                <a:solidFill>
                  <a:srgbClr val="909696"/>
                </a:solidFill>
              </a:defRPr>
            </a:lvl3pPr>
            <a:lvl4pPr marL="0" indent="0" algn="ctr">
              <a:spcBef>
                <a:spcPts val="0"/>
              </a:spcBef>
              <a:buSzTx/>
              <a:buNone/>
              <a:defRPr sz="5000">
                <a:solidFill>
                  <a:srgbClr val="909696"/>
                </a:solidFill>
              </a:defRPr>
            </a:lvl4pPr>
            <a:lvl5pPr marL="0" indent="0" algn="ctr">
              <a:spcBef>
                <a:spcPts val="0"/>
              </a:spcBef>
              <a:buSzTx/>
              <a:buNone/>
              <a:defRPr sz="5000">
                <a:solidFill>
                  <a:srgbClr val="909696"/>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5" name="Shape 9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102" name="Shape 102"/>
          <p:cNvSpPr>
            <a:spLocks noGrp="1"/>
          </p:cNvSpPr>
          <p:nvPr>
            <p:ph type="pic" sz="half" idx="13"/>
          </p:nvPr>
        </p:nvSpPr>
        <p:spPr>
          <a:xfrm>
            <a:off x="6400800" y="3302000"/>
            <a:ext cx="6096000" cy="4572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103" name="Shape 103"/>
          <p:cNvSpPr>
            <a:spLocks noGrp="1"/>
          </p:cNvSpPr>
          <p:nvPr>
            <p:ph type="title"/>
          </p:nvPr>
        </p:nvSpPr>
        <p:spPr>
          <a:prstGeom prst="rect">
            <a:avLst/>
          </a:prstGeom>
        </p:spPr>
        <p:txBody>
          <a:bodyPr/>
          <a:lstStyle/>
          <a:p>
            <a:r>
              <a:t>Titolo Testo</a:t>
            </a:r>
          </a:p>
        </p:txBody>
      </p:sp>
      <p:sp>
        <p:nvSpPr>
          <p:cNvPr id="104" name="Shape 104"/>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05" name="Shape 10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olo e punti elenco - A sinistra">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r>
              <a:t>Titolo Testo</a:t>
            </a:r>
          </a:p>
        </p:txBody>
      </p:sp>
      <p:sp>
        <p:nvSpPr>
          <p:cNvPr id="113" name="Shape 113"/>
          <p:cNvSpPr>
            <a:spLocks noGrp="1"/>
          </p:cNvSpPr>
          <p:nvPr>
            <p:ph type="body" sz="half" idx="1"/>
          </p:nvPr>
        </p:nvSpPr>
        <p:spPr>
          <a:xfrm>
            <a:off x="1079500" y="2527300"/>
            <a:ext cx="52324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14" name="Shape 1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olo e punti elenco - A destra">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Titolo Testo</a:t>
            </a:r>
          </a:p>
        </p:txBody>
      </p:sp>
      <p:sp>
        <p:nvSpPr>
          <p:cNvPr id="122" name="Shape 122"/>
          <p:cNvSpPr>
            <a:spLocks noGrp="1"/>
          </p:cNvSpPr>
          <p:nvPr>
            <p:ph type="body" sz="half" idx="1"/>
          </p:nvPr>
        </p:nvSpPr>
        <p:spPr>
          <a:xfrm>
            <a:off x="7772400" y="2527300"/>
            <a:ext cx="4152900" cy="6108700"/>
          </a:xfrm>
          <a:prstGeom prst="rect">
            <a:avLst/>
          </a:prstGeom>
        </p:spPr>
        <p:txBody>
          <a:bodyPr/>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23" name="Shape 1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olo e sottotitolo">
    <p:bg>
      <p:bgPr>
        <a:solidFill>
          <a:srgbClr val="FFFFFF"/>
        </a:solid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1270000" y="1638300"/>
            <a:ext cx="10464800" cy="3302000"/>
          </a:xfrm>
          <a:prstGeom prst="rect">
            <a:avLst/>
          </a:prstGeom>
        </p:spPr>
        <p:txBody>
          <a:bodyPr anchor="b"/>
          <a:lstStyle>
            <a:lvl1pPr>
              <a:defRPr sz="8400">
                <a:solidFill>
                  <a:srgbClr val="000000"/>
                </a:solidFill>
                <a:latin typeface="+mj-lt"/>
                <a:ea typeface="+mj-ea"/>
                <a:cs typeface="+mj-cs"/>
                <a:sym typeface="Gill Sans"/>
              </a:defRPr>
            </a:lvl1pPr>
          </a:lstStyle>
          <a:p>
            <a:r>
              <a:t>Titolo Testo</a:t>
            </a:r>
          </a:p>
        </p:txBody>
      </p:sp>
      <p:sp>
        <p:nvSpPr>
          <p:cNvPr id="131" name="Shape 131"/>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solidFill>
                  <a:srgbClr val="000000"/>
                </a:solidFill>
                <a:latin typeface="+mj-lt"/>
                <a:ea typeface="+mj-ea"/>
                <a:cs typeface="+mj-cs"/>
                <a:sym typeface="Gill Sans"/>
              </a:defRPr>
            </a:lvl1pPr>
            <a:lvl2pPr marL="0" indent="0" algn="ctr">
              <a:spcBef>
                <a:spcPts val="0"/>
              </a:spcBef>
              <a:buSzTx/>
              <a:buNone/>
              <a:defRPr sz="3600">
                <a:solidFill>
                  <a:srgbClr val="000000"/>
                </a:solidFill>
                <a:latin typeface="+mj-lt"/>
                <a:ea typeface="+mj-ea"/>
                <a:cs typeface="+mj-cs"/>
                <a:sym typeface="Gill Sans"/>
              </a:defRPr>
            </a:lvl2pPr>
            <a:lvl3pPr marL="0" indent="0" algn="ctr">
              <a:spcBef>
                <a:spcPts val="0"/>
              </a:spcBef>
              <a:buSzTx/>
              <a:buNone/>
              <a:defRPr sz="3600">
                <a:solidFill>
                  <a:srgbClr val="000000"/>
                </a:solidFill>
                <a:latin typeface="+mj-lt"/>
                <a:ea typeface="+mj-ea"/>
                <a:cs typeface="+mj-cs"/>
                <a:sym typeface="Gill Sans"/>
              </a:defRPr>
            </a:lvl3pPr>
            <a:lvl4pPr marL="0" indent="0" algn="ctr">
              <a:spcBef>
                <a:spcPts val="0"/>
              </a:spcBef>
              <a:buSzTx/>
              <a:buNone/>
              <a:defRPr sz="3600">
                <a:solidFill>
                  <a:srgbClr val="000000"/>
                </a:solidFill>
                <a:latin typeface="+mj-lt"/>
                <a:ea typeface="+mj-ea"/>
                <a:cs typeface="+mj-cs"/>
                <a:sym typeface="Gill Sans"/>
              </a:defRPr>
            </a:lvl4pPr>
            <a:lvl5pPr marL="0" indent="0" algn="ctr">
              <a:spcBef>
                <a:spcPts val="0"/>
              </a:spcBef>
              <a:buSzTx/>
              <a:buNone/>
              <a:defRPr sz="36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2" name="Shape 132"/>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olo e punti elenco">
    <p:bg>
      <p:bgPr>
        <a:solidFill>
          <a:srgbClr val="FFFFFF"/>
        </a:solidFill>
        <a:effectLst/>
      </p:bgPr>
    </p:bg>
    <p:spTree>
      <p:nvGrpSpPr>
        <p:cNvPr id="1" name=""/>
        <p:cNvGrpSpPr/>
        <p:nvPr/>
      </p:nvGrpSpPr>
      <p:grpSpPr>
        <a:xfrm>
          <a:off x="0" y="0"/>
          <a:ext cx="0" cy="0"/>
          <a:chOff x="0" y="0"/>
          <a:chExt cx="0" cy="0"/>
        </a:xfrm>
      </p:grpSpPr>
      <p:sp>
        <p:nvSpPr>
          <p:cNvPr id="139" name="Shape 139"/>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40" name="Shape 140"/>
          <p:cNvSpPr>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defRPr>
                <a:solidFill>
                  <a:srgbClr val="000000"/>
                </a:solidFill>
                <a:latin typeface="+mj-lt"/>
                <a:ea typeface="+mj-ea"/>
                <a:cs typeface="+mj-cs"/>
                <a:sym typeface="Gill Sans"/>
              </a:defRPr>
            </a:lvl1pPr>
            <a:lvl2pPr marL="1333500" indent="-571500">
              <a:spcBef>
                <a:spcPts val="2400"/>
              </a:spcBef>
              <a:buSzPct val="171000"/>
              <a:defRPr>
                <a:solidFill>
                  <a:srgbClr val="000000"/>
                </a:solidFill>
                <a:latin typeface="+mj-lt"/>
                <a:ea typeface="+mj-ea"/>
                <a:cs typeface="+mj-cs"/>
                <a:sym typeface="Gill Sans"/>
              </a:defRPr>
            </a:lvl2pPr>
            <a:lvl3pPr marL="1778000" indent="-571500">
              <a:spcBef>
                <a:spcPts val="2400"/>
              </a:spcBef>
              <a:buSzPct val="171000"/>
              <a:defRPr>
                <a:solidFill>
                  <a:srgbClr val="000000"/>
                </a:solidFill>
                <a:latin typeface="+mj-lt"/>
                <a:ea typeface="+mj-ea"/>
                <a:cs typeface="+mj-cs"/>
                <a:sym typeface="Gill Sans"/>
              </a:defRPr>
            </a:lvl3pPr>
            <a:lvl4pPr marL="2222500" indent="-571500">
              <a:spcBef>
                <a:spcPts val="2400"/>
              </a:spcBef>
              <a:buSzPct val="171000"/>
              <a:defRPr>
                <a:solidFill>
                  <a:srgbClr val="000000"/>
                </a:solidFill>
                <a:latin typeface="+mj-lt"/>
                <a:ea typeface="+mj-ea"/>
                <a:cs typeface="+mj-cs"/>
                <a:sym typeface="Gill Sans"/>
              </a:defRPr>
            </a:lvl4pPr>
            <a:lvl5pPr marL="2667000" indent="-571500">
              <a:spcBef>
                <a:spcPts val="2400"/>
              </a:spcBef>
              <a:buSzPct val="171000"/>
              <a:defRPr>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1" name="Shape 141"/>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punti elenco - 2 colonne">
    <p:bg>
      <p:bgPr>
        <a:solidFill>
          <a:srgbClr val="FFFFFF"/>
        </a:solidFill>
        <a:effectLst/>
      </p:bgPr>
    </p:bg>
    <p:spTree>
      <p:nvGrpSpPr>
        <p:cNvPr id="1" name=""/>
        <p:cNvGrpSpPr/>
        <p:nvPr/>
      </p:nvGrpSpPr>
      <p:grpSpPr>
        <a:xfrm>
          <a:off x="0" y="0"/>
          <a:ext cx="0" cy="0"/>
          <a:chOff x="0" y="0"/>
          <a:chExt cx="0" cy="0"/>
        </a:xfrm>
      </p:grpSpPr>
      <p:sp>
        <p:nvSpPr>
          <p:cNvPr id="148" name="Shape 148"/>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49" name="Shape 149"/>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0" name="Shape 150"/>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unti elenco">
    <p:bg>
      <p:bgPr>
        <a:solidFill>
          <a:srgbClr val="FFFFFF"/>
        </a:solidFill>
        <a:effectLst/>
      </p:bgPr>
    </p:bg>
    <p:spTree>
      <p:nvGrpSpPr>
        <p:cNvPr id="1" name=""/>
        <p:cNvGrpSpPr/>
        <p:nvPr/>
      </p:nvGrpSpPr>
      <p:grpSpPr>
        <a:xfrm>
          <a:off x="0" y="0"/>
          <a:ext cx="0" cy="0"/>
          <a:chOff x="0" y="0"/>
          <a:chExt cx="0" cy="0"/>
        </a:xfrm>
      </p:grpSpPr>
      <p:sp>
        <p:nvSpPr>
          <p:cNvPr id="157" name="Shape 157"/>
          <p:cNvSpPr>
            <a:spLocks noGrp="1"/>
          </p:cNvSpPr>
          <p:nvPr>
            <p:ph type="body" idx="1"/>
          </p:nvPr>
        </p:nvSpPr>
        <p:spPr>
          <a:xfrm>
            <a:off x="1270000" y="1270000"/>
            <a:ext cx="10464800" cy="7213600"/>
          </a:xfrm>
          <a:prstGeom prst="rect">
            <a:avLst/>
          </a:prstGeom>
        </p:spPr>
        <p:txBody>
          <a:bodyPr/>
          <a:lstStyle>
            <a:lvl1pPr marL="889000" indent="-571500">
              <a:spcBef>
                <a:spcPts val="4800"/>
              </a:spcBef>
              <a:buSzPct val="171000"/>
              <a:defRPr>
                <a:solidFill>
                  <a:srgbClr val="000000"/>
                </a:solidFill>
                <a:latin typeface="+mj-lt"/>
                <a:ea typeface="+mj-ea"/>
                <a:cs typeface="+mj-cs"/>
                <a:sym typeface="Gill Sans"/>
              </a:defRPr>
            </a:lvl1pPr>
            <a:lvl2pPr marL="1333500" indent="-571500">
              <a:spcBef>
                <a:spcPts val="4800"/>
              </a:spcBef>
              <a:buSzPct val="171000"/>
              <a:defRPr>
                <a:solidFill>
                  <a:srgbClr val="000000"/>
                </a:solidFill>
                <a:latin typeface="+mj-lt"/>
                <a:ea typeface="+mj-ea"/>
                <a:cs typeface="+mj-cs"/>
                <a:sym typeface="Gill Sans"/>
              </a:defRPr>
            </a:lvl2pPr>
            <a:lvl3pPr marL="1778000" indent="-571500">
              <a:spcBef>
                <a:spcPts val="4800"/>
              </a:spcBef>
              <a:buSzPct val="171000"/>
              <a:defRPr>
                <a:solidFill>
                  <a:srgbClr val="000000"/>
                </a:solidFill>
                <a:latin typeface="+mj-lt"/>
                <a:ea typeface="+mj-ea"/>
                <a:cs typeface="+mj-cs"/>
                <a:sym typeface="Gill Sans"/>
              </a:defRPr>
            </a:lvl3pPr>
            <a:lvl4pPr marL="2222500" indent="-571500">
              <a:spcBef>
                <a:spcPts val="4800"/>
              </a:spcBef>
              <a:buSzPct val="171000"/>
              <a:defRPr>
                <a:solidFill>
                  <a:srgbClr val="000000"/>
                </a:solidFill>
                <a:latin typeface="+mj-lt"/>
                <a:ea typeface="+mj-ea"/>
                <a:cs typeface="+mj-cs"/>
                <a:sym typeface="Gill Sans"/>
              </a:defRPr>
            </a:lvl4pPr>
            <a:lvl5pPr marL="2667000" indent="-571500">
              <a:spcBef>
                <a:spcPts val="4800"/>
              </a:spcBef>
              <a:buSzPct val="171000"/>
              <a:defRPr>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8" name="Shape 158"/>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uoto">
    <p:bg>
      <p:bgPr>
        <a:solidFill>
          <a:srgbClr val="FFFFFF"/>
        </a:solidFill>
        <a:effectLst/>
      </p:bgPr>
    </p:bg>
    <p:spTree>
      <p:nvGrpSpPr>
        <p:cNvPr id="1" name=""/>
        <p:cNvGrpSpPr/>
        <p:nvPr/>
      </p:nvGrpSpPr>
      <p:grpSpPr>
        <a:xfrm>
          <a:off x="0" y="0"/>
          <a:ext cx="0" cy="0"/>
          <a:chOff x="0" y="0"/>
          <a:chExt cx="0" cy="0"/>
        </a:xfrm>
      </p:grpSpPr>
      <p:sp>
        <p:nvSpPr>
          <p:cNvPr id="165" name="Shape 165"/>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olo - In alto">
    <p:bg>
      <p:bgPr>
        <a:solidFill>
          <a:srgbClr val="FFFFFF"/>
        </a:solidFill>
        <a:effectLst/>
      </p:bgPr>
    </p:bg>
    <p:spTree>
      <p:nvGrpSpPr>
        <p:cNvPr id="1" name=""/>
        <p:cNvGrpSpPr/>
        <p:nvPr/>
      </p:nvGrpSpPr>
      <p:grpSpPr>
        <a:xfrm>
          <a:off x="0" y="0"/>
          <a:ext cx="0" cy="0"/>
          <a:chOff x="0" y="0"/>
          <a:chExt cx="0" cy="0"/>
        </a:xfrm>
      </p:grpSpPr>
      <p:sp>
        <p:nvSpPr>
          <p:cNvPr id="172" name="Shape 172"/>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73" name="Shape 173"/>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Titolo Testo</a:t>
            </a:r>
          </a:p>
        </p:txBody>
      </p:sp>
      <p:sp>
        <p:nvSpPr>
          <p:cNvPr id="21" name="Shape 21"/>
          <p:cNvSpPr>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Shape 2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 Centrato">
    <p:bg>
      <p:bgPr>
        <a:solidFill>
          <a:srgbClr val="FFFFFF"/>
        </a:solidFill>
        <a:effectLst/>
      </p:bgPr>
    </p:bg>
    <p:spTree>
      <p:nvGrpSpPr>
        <p:cNvPr id="1" name=""/>
        <p:cNvGrpSpPr/>
        <p:nvPr/>
      </p:nvGrpSpPr>
      <p:grpSpPr>
        <a:xfrm>
          <a:off x="0" y="0"/>
          <a:ext cx="0" cy="0"/>
          <a:chOff x="0" y="0"/>
          <a:chExt cx="0" cy="0"/>
        </a:xfrm>
      </p:grpSpPr>
      <p:sp>
        <p:nvSpPr>
          <p:cNvPr id="180" name="Shape 180"/>
          <p:cNvSpPr>
            <a:spLocks noGrp="1"/>
          </p:cNvSpPr>
          <p:nvPr>
            <p:ph type="title"/>
          </p:nvPr>
        </p:nvSpPr>
        <p:spPr>
          <a:xfrm>
            <a:off x="1270000" y="2971800"/>
            <a:ext cx="10464800" cy="38100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81" name="Shape 181"/>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 Orizzontale">
    <p:bg>
      <p:bgPr>
        <a:solidFill>
          <a:srgbClr val="FFFFFF"/>
        </a:solidFill>
        <a:effectLst/>
      </p:bgPr>
    </p:bg>
    <p:spTree>
      <p:nvGrpSpPr>
        <p:cNvPr id="1" name=""/>
        <p:cNvGrpSpPr/>
        <p:nvPr/>
      </p:nvGrpSpPr>
      <p:grpSpPr>
        <a:xfrm>
          <a:off x="0" y="0"/>
          <a:ext cx="0" cy="0"/>
          <a:chOff x="0" y="0"/>
          <a:chExt cx="0" cy="0"/>
        </a:xfrm>
      </p:grpSpPr>
      <p:sp>
        <p:nvSpPr>
          <p:cNvPr id="188" name="Shape 188"/>
          <p:cNvSpPr>
            <a:spLocks noGrp="1"/>
          </p:cNvSpPr>
          <p:nvPr>
            <p:ph type="pic" sz="half" idx="13"/>
          </p:nvPr>
        </p:nvSpPr>
        <p:spPr>
          <a:xfrm>
            <a:off x="2438400" y="1638300"/>
            <a:ext cx="8128000" cy="4559300"/>
          </a:xfrm>
          <a:prstGeom prst="rect">
            <a:avLst/>
          </a:prstGeom>
        </p:spPr>
        <p:txBody>
          <a:bodyPr lIns="91439" tIns="45719" rIns="91439" bIns="45719" anchor="t"/>
          <a:lstStyle/>
          <a:p>
            <a:endParaRPr/>
          </a:p>
        </p:txBody>
      </p:sp>
      <p:sp>
        <p:nvSpPr>
          <p:cNvPr id="189" name="Shape 189"/>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90" name="Shape 190"/>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Foto - Riflesso orizzontale">
    <p:bg>
      <p:bgPr>
        <a:solidFill>
          <a:srgbClr val="FFFFFF"/>
        </a:solidFill>
        <a:effectLst/>
      </p:bgPr>
    </p:bg>
    <p:spTree>
      <p:nvGrpSpPr>
        <p:cNvPr id="1" name=""/>
        <p:cNvGrpSpPr/>
        <p:nvPr/>
      </p:nvGrpSpPr>
      <p:grpSpPr>
        <a:xfrm>
          <a:off x="0" y="0"/>
          <a:ext cx="0" cy="0"/>
          <a:chOff x="0" y="0"/>
          <a:chExt cx="0" cy="0"/>
        </a:xfrm>
      </p:grpSpPr>
      <p:sp>
        <p:nvSpPr>
          <p:cNvPr id="197" name="Shape 197"/>
          <p:cNvSpPr>
            <a:spLocks noGrp="1"/>
          </p:cNvSpPr>
          <p:nvPr>
            <p:ph type="pic" sz="half" idx="13"/>
          </p:nvPr>
        </p:nvSpPr>
        <p:spPr>
          <a:xfrm>
            <a:off x="2438400" y="1638300"/>
            <a:ext cx="8128000" cy="45593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198" name="Shape 198"/>
          <p:cNvSpPr>
            <a:spLocks noGrp="1"/>
          </p:cNvSpPr>
          <p:nvPr>
            <p:ph type="title"/>
          </p:nvPr>
        </p:nvSpPr>
        <p:spPr>
          <a:xfrm>
            <a:off x="1270000" y="7366000"/>
            <a:ext cx="10464800" cy="17018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199" name="Shape 19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Foto - Verticale">
    <p:bg>
      <p:bgPr>
        <a:solidFill>
          <a:srgbClr val="FFFFFF"/>
        </a:solidFill>
        <a:effectLst/>
      </p:bgPr>
    </p:bg>
    <p:spTree>
      <p:nvGrpSpPr>
        <p:cNvPr id="1" name=""/>
        <p:cNvGrpSpPr/>
        <p:nvPr/>
      </p:nvGrpSpPr>
      <p:grpSpPr>
        <a:xfrm>
          <a:off x="0" y="0"/>
          <a:ext cx="0" cy="0"/>
          <a:chOff x="0" y="0"/>
          <a:chExt cx="0" cy="0"/>
        </a:xfrm>
      </p:grpSpPr>
      <p:sp>
        <p:nvSpPr>
          <p:cNvPr id="206" name="Shape 206"/>
          <p:cNvSpPr>
            <a:spLocks noGrp="1"/>
          </p:cNvSpPr>
          <p:nvPr>
            <p:ph type="pic" sz="quarter" idx="13"/>
          </p:nvPr>
        </p:nvSpPr>
        <p:spPr>
          <a:xfrm>
            <a:off x="7124700" y="1968500"/>
            <a:ext cx="4216400" cy="5626100"/>
          </a:xfrm>
          <a:prstGeom prst="rect">
            <a:avLst/>
          </a:prstGeom>
        </p:spPr>
        <p:txBody>
          <a:bodyPr lIns="91439" tIns="45719" rIns="91439" bIns="45719" anchor="t"/>
          <a:lstStyle/>
          <a:p>
            <a:endParaRPr/>
          </a:p>
        </p:txBody>
      </p:sp>
      <p:sp>
        <p:nvSpPr>
          <p:cNvPr id="207" name="Shape 20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mj-lt"/>
                <a:ea typeface="+mj-ea"/>
                <a:cs typeface="+mj-cs"/>
                <a:sym typeface="Gill Sans"/>
              </a:defRPr>
            </a:lvl1pPr>
          </a:lstStyle>
          <a:p>
            <a:r>
              <a:t>Titolo Testo</a:t>
            </a:r>
          </a:p>
        </p:txBody>
      </p:sp>
      <p:sp>
        <p:nvSpPr>
          <p:cNvPr id="208" name="Shape 20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mj-lt"/>
                <a:ea typeface="+mj-ea"/>
                <a:cs typeface="+mj-cs"/>
                <a:sym typeface="Gill Sans"/>
              </a:defRPr>
            </a:lvl1pPr>
            <a:lvl2pPr marL="0" indent="0" algn="ctr">
              <a:spcBef>
                <a:spcPts val="0"/>
              </a:spcBef>
              <a:buSzTx/>
              <a:buNone/>
              <a:defRPr sz="3400">
                <a:solidFill>
                  <a:srgbClr val="000000"/>
                </a:solidFill>
                <a:latin typeface="+mj-lt"/>
                <a:ea typeface="+mj-ea"/>
                <a:cs typeface="+mj-cs"/>
                <a:sym typeface="Gill Sans"/>
              </a:defRPr>
            </a:lvl2pPr>
            <a:lvl3pPr marL="0" indent="0" algn="ctr">
              <a:spcBef>
                <a:spcPts val="0"/>
              </a:spcBef>
              <a:buSzTx/>
              <a:buNone/>
              <a:defRPr sz="3400">
                <a:solidFill>
                  <a:srgbClr val="000000"/>
                </a:solidFill>
                <a:latin typeface="+mj-lt"/>
                <a:ea typeface="+mj-ea"/>
                <a:cs typeface="+mj-cs"/>
                <a:sym typeface="Gill Sans"/>
              </a:defRPr>
            </a:lvl3pPr>
            <a:lvl4pPr marL="0" indent="0" algn="ctr">
              <a:spcBef>
                <a:spcPts val="0"/>
              </a:spcBef>
              <a:buSzTx/>
              <a:buNone/>
              <a:defRPr sz="3400">
                <a:solidFill>
                  <a:srgbClr val="000000"/>
                </a:solidFill>
                <a:latin typeface="+mj-lt"/>
                <a:ea typeface="+mj-ea"/>
                <a:cs typeface="+mj-cs"/>
                <a:sym typeface="Gill Sans"/>
              </a:defRPr>
            </a:lvl4pPr>
            <a:lvl5pPr marL="0" indent="0" algn="ctr">
              <a:spcBef>
                <a:spcPts val="0"/>
              </a:spcBef>
              <a:buSzTx/>
              <a:buNone/>
              <a:defRPr sz="34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09" name="Shape 20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Foto - Riflesso verticale">
    <p:bg>
      <p:bgPr>
        <a:solidFill>
          <a:srgbClr val="FFFFFF"/>
        </a:solidFill>
        <a:effectLst/>
      </p:bgPr>
    </p:bg>
    <p:spTree>
      <p:nvGrpSpPr>
        <p:cNvPr id="1" name=""/>
        <p:cNvGrpSpPr/>
        <p:nvPr/>
      </p:nvGrpSpPr>
      <p:grpSpPr>
        <a:xfrm>
          <a:off x="0" y="0"/>
          <a:ext cx="0" cy="0"/>
          <a:chOff x="0" y="0"/>
          <a:chExt cx="0" cy="0"/>
        </a:xfrm>
      </p:grpSpPr>
      <p:sp>
        <p:nvSpPr>
          <p:cNvPr id="216" name="Shape 216"/>
          <p:cNvSpPr>
            <a:spLocks noGrp="1"/>
          </p:cNvSpPr>
          <p:nvPr>
            <p:ph type="pic" sz="quarter" idx="13"/>
          </p:nvPr>
        </p:nvSpPr>
        <p:spPr>
          <a:xfrm>
            <a:off x="7124700" y="1968500"/>
            <a:ext cx="4216400" cy="5626100"/>
          </a:xfrm>
          <a:prstGeom prst="rect">
            <a:avLst/>
          </a:prstGeom>
          <a:ln w="25400"/>
          <a:effectLst>
            <a:reflection stA="50000" endPos="40000" dir="5400000" sy="-100000" algn="bl" rotWithShape="0"/>
          </a:effectLst>
        </p:spPr>
        <p:txBody>
          <a:bodyPr lIns="91439" tIns="45719" rIns="91439" bIns="45719" anchor="t"/>
          <a:lstStyle/>
          <a:p>
            <a:endParaRPr/>
          </a:p>
        </p:txBody>
      </p:sp>
      <p:sp>
        <p:nvSpPr>
          <p:cNvPr id="217" name="Shape 217"/>
          <p:cNvSpPr>
            <a:spLocks noGrp="1"/>
          </p:cNvSpPr>
          <p:nvPr>
            <p:ph type="title"/>
          </p:nvPr>
        </p:nvSpPr>
        <p:spPr>
          <a:xfrm>
            <a:off x="635000" y="1409700"/>
            <a:ext cx="5867400" cy="3302000"/>
          </a:xfrm>
          <a:prstGeom prst="rect">
            <a:avLst/>
          </a:prstGeom>
        </p:spPr>
        <p:txBody>
          <a:bodyPr anchor="b"/>
          <a:lstStyle>
            <a:lvl1pPr>
              <a:defRPr>
                <a:solidFill>
                  <a:srgbClr val="000000"/>
                </a:solidFill>
                <a:latin typeface="+mj-lt"/>
                <a:ea typeface="+mj-ea"/>
                <a:cs typeface="+mj-cs"/>
                <a:sym typeface="Gill Sans"/>
              </a:defRPr>
            </a:lvl1pPr>
          </a:lstStyle>
          <a:p>
            <a:r>
              <a:t>Titolo Testo</a:t>
            </a:r>
          </a:p>
        </p:txBody>
      </p:sp>
      <p:sp>
        <p:nvSpPr>
          <p:cNvPr id="218" name="Shape 218"/>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solidFill>
                  <a:srgbClr val="000000"/>
                </a:solidFill>
                <a:latin typeface="+mj-lt"/>
                <a:ea typeface="+mj-ea"/>
                <a:cs typeface="+mj-cs"/>
                <a:sym typeface="Gill Sans"/>
              </a:defRPr>
            </a:lvl1pPr>
            <a:lvl2pPr marL="0" indent="0" algn="ctr">
              <a:spcBef>
                <a:spcPts val="0"/>
              </a:spcBef>
              <a:buSzTx/>
              <a:buNone/>
              <a:defRPr sz="3400">
                <a:solidFill>
                  <a:srgbClr val="000000"/>
                </a:solidFill>
                <a:latin typeface="+mj-lt"/>
                <a:ea typeface="+mj-ea"/>
                <a:cs typeface="+mj-cs"/>
                <a:sym typeface="Gill Sans"/>
              </a:defRPr>
            </a:lvl2pPr>
            <a:lvl3pPr marL="0" indent="0" algn="ctr">
              <a:spcBef>
                <a:spcPts val="0"/>
              </a:spcBef>
              <a:buSzTx/>
              <a:buNone/>
              <a:defRPr sz="3400">
                <a:solidFill>
                  <a:srgbClr val="000000"/>
                </a:solidFill>
                <a:latin typeface="+mj-lt"/>
                <a:ea typeface="+mj-ea"/>
                <a:cs typeface="+mj-cs"/>
                <a:sym typeface="Gill Sans"/>
              </a:defRPr>
            </a:lvl3pPr>
            <a:lvl4pPr marL="0" indent="0" algn="ctr">
              <a:spcBef>
                <a:spcPts val="0"/>
              </a:spcBef>
              <a:buSzTx/>
              <a:buNone/>
              <a:defRPr sz="3400">
                <a:solidFill>
                  <a:srgbClr val="000000"/>
                </a:solidFill>
                <a:latin typeface="+mj-lt"/>
                <a:ea typeface="+mj-ea"/>
                <a:cs typeface="+mj-cs"/>
                <a:sym typeface="Gill Sans"/>
              </a:defRPr>
            </a:lvl4pPr>
            <a:lvl5pPr marL="0" indent="0" algn="ctr">
              <a:spcBef>
                <a:spcPts val="0"/>
              </a:spcBef>
              <a:buSzTx/>
              <a:buNone/>
              <a:defRPr sz="34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19" name="Shape 21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olo, punti elenco e foto">
    <p:bg>
      <p:bgPr>
        <a:solidFill>
          <a:srgbClr val="FFFFFF"/>
        </a:solidFill>
        <a:effectLst/>
      </p:bgPr>
    </p:bg>
    <p:spTree>
      <p:nvGrpSpPr>
        <p:cNvPr id="1" name=""/>
        <p:cNvGrpSpPr/>
        <p:nvPr/>
      </p:nvGrpSpPr>
      <p:grpSpPr>
        <a:xfrm>
          <a:off x="0" y="0"/>
          <a:ext cx="0" cy="0"/>
          <a:chOff x="0" y="0"/>
          <a:chExt cx="0" cy="0"/>
        </a:xfrm>
      </p:grpSpPr>
      <p:sp>
        <p:nvSpPr>
          <p:cNvPr id="226" name="Shape 226"/>
          <p:cNvSpPr>
            <a:spLocks noGrp="1"/>
          </p:cNvSpPr>
          <p:nvPr>
            <p:ph type="pic" sz="quarter" idx="13"/>
          </p:nvPr>
        </p:nvSpPr>
        <p:spPr>
          <a:xfrm>
            <a:off x="7175500" y="2882900"/>
            <a:ext cx="4102100" cy="5473700"/>
          </a:xfrm>
          <a:prstGeom prst="rect">
            <a:avLst/>
          </a:prstGeom>
        </p:spPr>
        <p:txBody>
          <a:bodyPr lIns="91439" tIns="45719" rIns="91439" bIns="45719" anchor="t"/>
          <a:lstStyle/>
          <a:p>
            <a:endParaRPr/>
          </a:p>
        </p:txBody>
      </p:sp>
      <p:sp>
        <p:nvSpPr>
          <p:cNvPr id="227" name="Shape 227"/>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28" name="Shape 22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29" name="Shape 229"/>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olo e punti elenco - A sinistra">
    <p:bg>
      <p:bgPr>
        <a:solidFill>
          <a:srgbClr val="FFFFFF"/>
        </a:solidFill>
        <a:effectLst/>
      </p:bgPr>
    </p:bg>
    <p:spTree>
      <p:nvGrpSpPr>
        <p:cNvPr id="1" name=""/>
        <p:cNvGrpSpPr/>
        <p:nvPr/>
      </p:nvGrpSpPr>
      <p:grpSpPr>
        <a:xfrm>
          <a:off x="0" y="0"/>
          <a:ext cx="0" cy="0"/>
          <a:chOff x="0" y="0"/>
          <a:chExt cx="0" cy="0"/>
        </a:xfrm>
      </p:grpSpPr>
      <p:sp>
        <p:nvSpPr>
          <p:cNvPr id="236" name="Shape 236"/>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37" name="Shape 237"/>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38" name="Shape 238"/>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olo e punti elenco - A destra">
    <p:bg>
      <p:bgPr>
        <a:solidFill>
          <a:srgbClr val="FFFFFF"/>
        </a:solidFill>
        <a:effectLst/>
      </p:bgPr>
    </p:bg>
    <p:spTree>
      <p:nvGrpSpPr>
        <p:cNvPr id="1" name=""/>
        <p:cNvGrpSpPr/>
        <p:nvPr/>
      </p:nvGrpSpPr>
      <p:grpSpPr>
        <a:xfrm>
          <a:off x="0" y="0"/>
          <a:ext cx="0" cy="0"/>
          <a:chOff x="0" y="0"/>
          <a:chExt cx="0" cy="0"/>
        </a:xfrm>
      </p:grpSpPr>
      <p:sp>
        <p:nvSpPr>
          <p:cNvPr id="245" name="Shape 245"/>
          <p:cNvSpPr>
            <a:spLocks noGrp="1"/>
          </p:cNvSpPr>
          <p:nvPr>
            <p:ph type="title"/>
          </p:nvPr>
        </p:nvSpPr>
        <p:spPr>
          <a:xfrm>
            <a:off x="1270000" y="254000"/>
            <a:ext cx="10464800" cy="2438400"/>
          </a:xfrm>
          <a:prstGeom prst="rect">
            <a:avLst/>
          </a:prstGeom>
        </p:spPr>
        <p:txBody>
          <a:bodyPr/>
          <a:lstStyle>
            <a:lvl1pPr>
              <a:defRPr sz="8400">
                <a:solidFill>
                  <a:srgbClr val="000000"/>
                </a:solidFill>
                <a:latin typeface="+mj-lt"/>
                <a:ea typeface="+mj-ea"/>
                <a:cs typeface="+mj-cs"/>
                <a:sym typeface="Gill Sans"/>
              </a:defRPr>
            </a:lvl1pPr>
          </a:lstStyle>
          <a:p>
            <a:r>
              <a:t>Titolo Testo</a:t>
            </a:r>
          </a:p>
        </p:txBody>
      </p:sp>
      <p:sp>
        <p:nvSpPr>
          <p:cNvPr id="246" name="Shape 246"/>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buSzPct val="171000"/>
              <a:defRPr sz="3200">
                <a:solidFill>
                  <a:srgbClr val="000000"/>
                </a:solidFill>
                <a:latin typeface="+mj-lt"/>
                <a:ea typeface="+mj-ea"/>
                <a:cs typeface="+mj-cs"/>
                <a:sym typeface="Gill Sans"/>
              </a:defRPr>
            </a:lvl1pPr>
            <a:lvl2pPr marL="1256620" indent="-494620">
              <a:spcBef>
                <a:spcPts val="3800"/>
              </a:spcBef>
              <a:buSzPct val="171000"/>
              <a:defRPr sz="3200">
                <a:solidFill>
                  <a:srgbClr val="000000"/>
                </a:solidFill>
                <a:latin typeface="+mj-lt"/>
                <a:ea typeface="+mj-ea"/>
                <a:cs typeface="+mj-cs"/>
                <a:sym typeface="Gill Sans"/>
              </a:defRPr>
            </a:lvl2pPr>
            <a:lvl3pPr marL="1701120" indent="-494620">
              <a:spcBef>
                <a:spcPts val="3800"/>
              </a:spcBef>
              <a:buSzPct val="171000"/>
              <a:defRPr sz="3200">
                <a:solidFill>
                  <a:srgbClr val="000000"/>
                </a:solidFill>
                <a:latin typeface="+mj-lt"/>
                <a:ea typeface="+mj-ea"/>
                <a:cs typeface="+mj-cs"/>
                <a:sym typeface="Gill Sans"/>
              </a:defRPr>
            </a:lvl3pPr>
            <a:lvl4pPr marL="2145620" indent="-494620">
              <a:spcBef>
                <a:spcPts val="3800"/>
              </a:spcBef>
              <a:buSzPct val="171000"/>
              <a:defRPr sz="3200">
                <a:solidFill>
                  <a:srgbClr val="000000"/>
                </a:solidFill>
                <a:latin typeface="+mj-lt"/>
                <a:ea typeface="+mj-ea"/>
                <a:cs typeface="+mj-cs"/>
                <a:sym typeface="Gill Sans"/>
              </a:defRPr>
            </a:lvl4pPr>
            <a:lvl5pPr marL="2590120" indent="-494620">
              <a:spcBef>
                <a:spcPts val="3800"/>
              </a:spcBef>
              <a:buSzPct val="171000"/>
              <a:defRPr sz="3200">
                <a:solidFill>
                  <a:srgbClr val="000000"/>
                </a:solidFill>
                <a:latin typeface="+mj-lt"/>
                <a:ea typeface="+mj-ea"/>
                <a:cs typeface="+mj-cs"/>
                <a:sym typeface="Gill Sans"/>
              </a:defRPr>
            </a:lvl5pPr>
          </a:lstStyle>
          <a:p>
            <a:r>
              <a:t>Corpo livello uno</a:t>
            </a:r>
          </a:p>
          <a:p>
            <a:pPr lvl="1"/>
            <a:r>
              <a:t>Corpo livello due</a:t>
            </a:r>
          </a:p>
          <a:p>
            <a:pPr lvl="2"/>
            <a:r>
              <a:t>Corpo livello tre</a:t>
            </a:r>
          </a:p>
          <a:p>
            <a:pPr lvl="3"/>
            <a:r>
              <a:t>Corpo livello quattro</a:t>
            </a:r>
          </a:p>
          <a:p>
            <a:pPr lvl="4"/>
            <a:r>
              <a:t>Corpo livello cinque</a:t>
            </a:r>
          </a:p>
        </p:txBody>
      </p:sp>
      <p:sp>
        <p:nvSpPr>
          <p:cNvPr id="247" name="Shape 247"/>
          <p:cNvSpPr>
            <a:spLocks noGrp="1"/>
          </p:cNvSpPr>
          <p:nvPr>
            <p:ph type="sldNum" sz="quarter" idx="2"/>
          </p:nvPr>
        </p:nvSpPr>
        <p:spPr>
          <a:xfrm>
            <a:off x="6324600" y="9258300"/>
            <a:ext cx="342900" cy="368300"/>
          </a:xfrm>
          <a:prstGeom prst="rect">
            <a:avLst/>
          </a:prstGeom>
        </p:spPr>
        <p:txBody>
          <a:bodyPr/>
          <a:lstStyle>
            <a:lvl1pPr>
              <a:defRPr>
                <a:solidFill>
                  <a:srgbClr val="000000"/>
                </a:solidFill>
                <a:latin typeface="+mj-lt"/>
                <a:ea typeface="+mj-ea"/>
                <a:cs typeface="+mj-cs"/>
                <a:sym typeface="Gill Sans"/>
              </a:defRPr>
            </a:lvl1p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 2 colonne">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Titolo Testo</a:t>
            </a:r>
          </a:p>
        </p:txBody>
      </p:sp>
      <p:sp>
        <p:nvSpPr>
          <p:cNvPr id="30" name="Shape 30"/>
          <p:cNvSpPr>
            <a:spLocks noGrp="1"/>
          </p:cNvSpPr>
          <p:nvPr>
            <p:ph type="body" idx="1"/>
          </p:nvPr>
        </p:nvSpPr>
        <p:spPr>
          <a:prstGeom prst="rect">
            <a:avLst/>
          </a:prstGeom>
        </p:spPr>
        <p:txBody>
          <a:bodyPr numCol="2" spcCol="542290" anchor="t"/>
          <a:lstStyle>
            <a:lvl1pPr marL="802738" indent="-459838">
              <a:defRPr sz="3200"/>
            </a:lvl1pPr>
            <a:lvl2pPr marL="1327671" indent="-459838">
              <a:defRPr sz="3200"/>
            </a:lvl2pPr>
            <a:lvl3pPr marL="1835671" indent="-459838">
              <a:defRPr sz="3200"/>
            </a:lvl3pPr>
            <a:lvl4pPr marL="2360605" indent="-459838">
              <a:defRPr sz="3200"/>
            </a:lvl4pPr>
            <a:lvl5pPr marL="2885538" indent="-459838">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31" name="Shape 3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8" name="Shape 38"/>
          <p:cNvSpPr>
            <a:spLocks noGrp="1"/>
          </p:cNvSpPr>
          <p:nvPr>
            <p:ph type="body" idx="1"/>
          </p:nvPr>
        </p:nvSpPr>
        <p:spPr>
          <a:xfrm>
            <a:off x="1079500" y="876300"/>
            <a:ext cx="10845800" cy="8001000"/>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39" name="Shape 3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Titolo Testo</a:t>
            </a: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61" name="Shape 61"/>
          <p:cNvSpPr>
            <a:spLocks noGrp="1"/>
          </p:cNvSpPr>
          <p:nvPr>
            <p:ph type="title"/>
          </p:nvPr>
        </p:nvSpPr>
        <p:spPr>
          <a:xfrm>
            <a:off x="1079500" y="2971800"/>
            <a:ext cx="10845800" cy="3810000"/>
          </a:xfrm>
          <a:prstGeom prst="rect">
            <a:avLst/>
          </a:prstGeom>
        </p:spPr>
        <p:txBody>
          <a:bodyPr/>
          <a:lstStyle>
            <a:lvl1pPr>
              <a:defRPr sz="8000"/>
            </a:lvl1pPr>
          </a:lstStyle>
          <a:p>
            <a:r>
              <a:t>Titolo Testo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51100" y="952500"/>
            <a:ext cx="8102600" cy="609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0" name="Shape 70"/>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71" name="Shape 71"/>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6 su">
    <p:spTree>
      <p:nvGrpSpPr>
        <p:cNvPr id="1" name=""/>
        <p:cNvGrpSpPr/>
        <p:nvPr/>
      </p:nvGrpSpPr>
      <p:grpSpPr>
        <a:xfrm>
          <a:off x="0" y="0"/>
          <a:ext cx="0" cy="0"/>
          <a:chOff x="0" y="0"/>
          <a:chExt cx="0" cy="0"/>
        </a:xfrm>
      </p:grpSpPr>
      <p:sp>
        <p:nvSpPr>
          <p:cNvPr id="78" name="Shape 78"/>
          <p:cNvSpPr>
            <a:spLocks noGrp="1"/>
          </p:cNvSpPr>
          <p:nvPr>
            <p:ph type="pic" sz="quarter" idx="13"/>
          </p:nvPr>
        </p:nvSpPr>
        <p:spPr>
          <a:xfrm>
            <a:off x="49784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79" name="Shape 79"/>
          <p:cNvSpPr>
            <a:spLocks noGrp="1"/>
          </p:cNvSpPr>
          <p:nvPr>
            <p:ph type="pic" sz="quarter" idx="14"/>
          </p:nvPr>
        </p:nvSpPr>
        <p:spPr>
          <a:xfrm>
            <a:off x="13335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0" name="Shape 80"/>
          <p:cNvSpPr>
            <a:spLocks noGrp="1"/>
          </p:cNvSpPr>
          <p:nvPr>
            <p:ph type="pic" sz="quarter" idx="15"/>
          </p:nvPr>
        </p:nvSpPr>
        <p:spPr>
          <a:xfrm>
            <a:off x="8623300" y="10414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1" name="Shape 81"/>
          <p:cNvSpPr>
            <a:spLocks noGrp="1"/>
          </p:cNvSpPr>
          <p:nvPr>
            <p:ph type="pic" sz="quarter" idx="16"/>
          </p:nvPr>
        </p:nvSpPr>
        <p:spPr>
          <a:xfrm>
            <a:off x="49784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2" name="Shape 82"/>
          <p:cNvSpPr>
            <a:spLocks noGrp="1"/>
          </p:cNvSpPr>
          <p:nvPr>
            <p:ph type="pic" sz="quarter" idx="17"/>
          </p:nvPr>
        </p:nvSpPr>
        <p:spPr>
          <a:xfrm>
            <a:off x="13335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3" name="Shape 83"/>
          <p:cNvSpPr>
            <a:spLocks noGrp="1"/>
          </p:cNvSpPr>
          <p:nvPr>
            <p:ph type="pic" sz="quarter" idx="18"/>
          </p:nvPr>
        </p:nvSpPr>
        <p:spPr>
          <a:xfrm>
            <a:off x="8623300" y="3975100"/>
            <a:ext cx="3048000" cy="2286000"/>
          </a:xfrm>
          <a:prstGeom prst="rect">
            <a:avLst/>
          </a:prstGeom>
          <a:ln w="9525">
            <a:round/>
          </a:ln>
          <a:effectLst>
            <a:outerShdw blurRad="254000" dist="254000" dir="5400000" rotWithShape="0">
              <a:srgbClr val="000000">
                <a:alpha val="75000"/>
              </a:srgbClr>
            </a:outerShdw>
          </a:effectLst>
        </p:spPr>
        <p:txBody>
          <a:bodyPr lIns="91439" tIns="45719" rIns="91439" bIns="45719" anchor="t"/>
          <a:lstStyle/>
          <a:p>
            <a:endParaRPr/>
          </a:p>
        </p:txBody>
      </p:sp>
      <p:sp>
        <p:nvSpPr>
          <p:cNvPr id="84" name="Shape 84"/>
          <p:cNvSpPr>
            <a:spLocks noGrp="1"/>
          </p:cNvSpPr>
          <p:nvPr>
            <p:ph type="title"/>
          </p:nvPr>
        </p:nvSpPr>
        <p:spPr>
          <a:xfrm>
            <a:off x="1079500" y="7480300"/>
            <a:ext cx="10845800" cy="1460500"/>
          </a:xfrm>
          <a:prstGeom prst="rect">
            <a:avLst/>
          </a:prstGeom>
        </p:spPr>
        <p:txBody>
          <a:bodyPr/>
          <a:lstStyle>
            <a:lvl1pPr>
              <a:defRPr sz="8000"/>
            </a:lvl1pPr>
          </a:lstStyle>
          <a:p>
            <a:r>
              <a:t>Titolo Testo</a:t>
            </a:r>
          </a:p>
        </p:txBody>
      </p:sp>
      <p:sp>
        <p:nvSpPr>
          <p:cNvPr id="85" name="Shape 8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79500" y="152400"/>
            <a:ext cx="10845800" cy="2095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Titolo Testo</a:t>
            </a:r>
          </a:p>
        </p:txBody>
      </p:sp>
      <p:sp>
        <p:nvSpPr>
          <p:cNvPr id="3" name="Shape 3"/>
          <p:cNvSpPr>
            <a:spLocks noGrp="1"/>
          </p:cNvSpPr>
          <p:nvPr>
            <p:ph type="body" idx="1"/>
          </p:nvPr>
        </p:nvSpPr>
        <p:spPr>
          <a:xfrm>
            <a:off x="1079500" y="2527300"/>
            <a:ext cx="108458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Corpo livello uno</a:t>
            </a:r>
          </a:p>
          <a:p>
            <a:pPr lvl="1"/>
            <a:r>
              <a:t>Corpo livello due</a:t>
            </a:r>
          </a:p>
          <a:p>
            <a:pPr lvl="2"/>
            <a:r>
              <a:t>Corpo livello tre</a:t>
            </a:r>
          </a:p>
          <a:p>
            <a:pPr lvl="3"/>
            <a:r>
              <a:t>Corpo livello quattro</a:t>
            </a:r>
          </a:p>
          <a:p>
            <a:pPr lvl="4"/>
            <a:r>
              <a:t>Corpo livello cinque</a:t>
            </a:r>
          </a:p>
        </p:txBody>
      </p:sp>
      <p:sp>
        <p:nvSpPr>
          <p:cNvPr id="4" name="Shape 4"/>
          <p:cNvSpPr>
            <a:spLocks noGrp="1"/>
          </p:cNvSpPr>
          <p:nvPr>
            <p:ph type="sldNum" sz="quarter" idx="2"/>
          </p:nvPr>
        </p:nvSpPr>
        <p:spPr>
          <a:xfrm>
            <a:off x="6311900" y="9080500"/>
            <a:ext cx="384506" cy="368300"/>
          </a:xfrm>
          <a:prstGeom prst="rect">
            <a:avLst/>
          </a:prstGeom>
          <a:ln w="12700">
            <a:miter lim="400000"/>
          </a:ln>
        </p:spPr>
        <p:txBody>
          <a:bodyPr wrap="none" lIns="50800" tIns="50800" rIns="50800" bIns="50800">
            <a:spAutoFit/>
          </a:bodyPr>
          <a:lstStyle>
            <a:lvl1pPr>
              <a:defRPr sz="1800">
                <a:solidFill>
                  <a:srgbClr val="FFFFFF"/>
                </a:solidFill>
                <a:latin typeface="+mn-lt"/>
                <a:ea typeface="+mn-ea"/>
                <a:cs typeface="+mn-cs"/>
                <a:sym typeface="American Typewriter"/>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1pPr>
      <a:lvl2pPr marL="0" marR="0" indent="228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2pPr>
      <a:lvl3pPr marL="0" marR="0" indent="457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3pPr>
      <a:lvl4pPr marL="0" marR="0" indent="685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4pPr>
      <a:lvl5pPr marL="0" marR="0" indent="9144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5pPr>
      <a:lvl6pPr marL="0" marR="0" indent="11430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6pPr>
      <a:lvl7pPr marL="0" marR="0" indent="13716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7pPr>
      <a:lvl8pPr marL="0" marR="0" indent="16002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8pPr>
      <a:lvl9pPr marL="0" marR="0" indent="1828800" algn="ctr" defTabSz="584200" rtl="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American Typewriter"/>
        </a:defRPr>
      </a:lvl9pPr>
    </p:titleStyle>
    <p:bodyStyle>
      <a:lvl1pPr marL="904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1pPr>
      <a:lvl2pPr marL="1429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2pPr>
      <a:lvl3pPr marL="1937323"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3pPr>
      <a:lvl4pPr marL="2462257"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4pPr>
      <a:lvl5pPr marL="29871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5pPr>
      <a:lvl6pPr marL="33427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6pPr>
      <a:lvl7pPr marL="36983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7pPr>
      <a:lvl8pPr marL="40539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8pPr>
      <a:lvl9pPr marL="4409590" marR="0" indent="-561490" algn="l" defTabSz="584200" rtl="0" latinLnBrk="0">
        <a:lnSpc>
          <a:spcPct val="100000"/>
        </a:lnSpc>
        <a:spcBef>
          <a:spcPts val="3200"/>
        </a:spcBef>
        <a:spcAft>
          <a:spcPts val="0"/>
        </a:spcAft>
        <a:buClrTx/>
        <a:buSzPct val="120000"/>
        <a:buFontTx/>
        <a:buChar char="•"/>
        <a:tabLst/>
        <a:defRPr sz="4200" b="0" i="0" u="none" strike="noStrike" cap="none" spc="0" baseline="0">
          <a:ln>
            <a:noFill/>
          </a:ln>
          <a:solidFill>
            <a:srgbClr val="FFFFFF"/>
          </a:solidFill>
          <a:uFillTx/>
          <a:latin typeface="+mn-lt"/>
          <a:ea typeface="+mn-ea"/>
          <a:cs typeface="+mn-cs"/>
          <a:sym typeface="American Typewriter"/>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merican Typewri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tif"/><Relationship Id="rId3" Type="http://schemas.openxmlformats.org/officeDocument/2006/relationships/image" Target="../media/image17.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5.xml"/><Relationship Id="rId2" Type="http://schemas.openxmlformats.org/officeDocument/2006/relationships/image" Target="../media/image19.t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tif"/><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asted-image.png"/>
          <p:cNvPicPr>
            <a:picLocks noChangeAspect="1"/>
          </p:cNvPicPr>
          <p:nvPr/>
        </p:nvPicPr>
        <p:blipFill>
          <a:blip r:embed="rId2">
            <a:extLst/>
          </a:blip>
          <a:stretch>
            <a:fillRect/>
          </a:stretch>
        </p:blipFill>
        <p:spPr>
          <a:xfrm>
            <a:off x="3207264" y="0"/>
            <a:ext cx="6590272" cy="97536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9540" y="1537594"/>
            <a:ext cx="11387609" cy="10136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en-US" sz="4400" b="0" i="0" u="none" strike="noStrike" cap="none" spc="0" normalizeH="0" baseline="0">
                <a:ln>
                  <a:noFill/>
                </a:ln>
                <a:solidFill>
                  <a:srgbClr val="FFFFFF"/>
                </a:solidFill>
                <a:effectLst/>
                <a:uFillTx/>
                <a:latin typeface="Arial"/>
                <a:cs typeface="Arial"/>
                <a:sym typeface="American Typewriter"/>
              </a:rPr>
              <a:t>f</a:t>
            </a:r>
            <a:r>
              <a:rPr kumimoji="0" lang="en-US" sz="4400" b="0" i="0" u="none" strike="noStrike" cap="none" spc="0" normalizeH="0" baseline="-25000">
                <a:ln>
                  <a:noFill/>
                </a:ln>
                <a:solidFill>
                  <a:srgbClr val="FFFFFF"/>
                </a:solidFill>
                <a:effectLst/>
                <a:uFillTx/>
                <a:latin typeface="Arial"/>
                <a:cs typeface="Arial"/>
                <a:sym typeface="American Typewriter"/>
              </a:rPr>
              <a:t>R(a/b)</a:t>
            </a:r>
            <a:r>
              <a:rPr kumimoji="0" lang="en-US" sz="4400" b="0" i="0" u="none" strike="noStrike" cap="none" spc="0" normalizeH="0">
                <a:ln>
                  <a:noFill/>
                </a:ln>
                <a:solidFill>
                  <a:srgbClr val="FFFFFF"/>
                </a:solidFill>
                <a:effectLst/>
                <a:uFillTx/>
                <a:latin typeface="Arial"/>
                <a:cs typeface="Arial"/>
                <a:sym typeface="American Typewriter"/>
              </a:rPr>
              <a:t>= </a:t>
            </a:r>
            <a:r>
              <a:rPr lang="en-US" sz="4400">
                <a:solidFill>
                  <a:srgbClr val="FFFFFF"/>
                </a:solidFill>
                <a:latin typeface="Arial"/>
                <a:cs typeface="Arial"/>
              </a:rPr>
              <a:t>f</a:t>
            </a:r>
            <a:r>
              <a:rPr lang="en-US" sz="4400" baseline="-25000">
                <a:solidFill>
                  <a:srgbClr val="FFFFFF"/>
                </a:solidFill>
                <a:latin typeface="Arial"/>
                <a:cs typeface="Arial"/>
              </a:rPr>
              <a:t>RI</a:t>
            </a:r>
            <a:r>
              <a:rPr lang="en-US" sz="4400">
                <a:solidFill>
                  <a:srgbClr val="FFFFFF"/>
                </a:solidFill>
                <a:latin typeface="Arial"/>
                <a:cs typeface="Arial"/>
              </a:rPr>
              <a:t> + [f</a:t>
            </a:r>
            <a:r>
              <a:rPr lang="en-US" sz="4400" baseline="-25000">
                <a:solidFill>
                  <a:srgbClr val="FFFFFF"/>
                </a:solidFill>
                <a:latin typeface="Arial"/>
                <a:cs typeface="Arial"/>
              </a:rPr>
              <a:t>DCO</a:t>
            </a:r>
            <a:r>
              <a:rPr lang="en-US" sz="4400">
                <a:solidFill>
                  <a:srgbClr val="FFFFFF"/>
                </a:solidFill>
                <a:latin typeface="Arial"/>
                <a:cs typeface="Arial"/>
              </a:rPr>
              <a:t>x CC]</a:t>
            </a:r>
          </a:p>
          <a:p>
            <a:pPr algn="ctr"/>
            <a:r>
              <a:rPr lang="en-US" sz="3600">
                <a:solidFill>
                  <a:schemeClr val="bg1"/>
                </a:solidFill>
                <a:latin typeface="Arial"/>
                <a:cs typeface="Arial"/>
              </a:rPr>
              <a:t>Da cui</a:t>
            </a:r>
          </a:p>
          <a:p>
            <a:r>
              <a:rPr lang="en-US" sz="4400" b="1">
                <a:solidFill>
                  <a:srgbClr val="FF6600"/>
                </a:solidFill>
                <a:latin typeface="Arial"/>
                <a:cs typeface="Arial"/>
              </a:rPr>
              <a:t>f</a:t>
            </a:r>
            <a:r>
              <a:rPr lang="en-US" sz="4400" b="1" baseline="-25000">
                <a:solidFill>
                  <a:srgbClr val="FF6600"/>
                </a:solidFill>
                <a:latin typeface="Arial"/>
                <a:cs typeface="Arial"/>
              </a:rPr>
              <a:t>RI </a:t>
            </a:r>
            <a:r>
              <a:rPr lang="en-US" sz="4400" b="1">
                <a:solidFill>
                  <a:srgbClr val="FF6600"/>
                </a:solidFill>
                <a:latin typeface="Arial"/>
                <a:cs typeface="Arial"/>
              </a:rPr>
              <a:t>= f</a:t>
            </a:r>
            <a:r>
              <a:rPr lang="en-US" sz="4400" b="1" baseline="-25000">
                <a:solidFill>
                  <a:srgbClr val="FF6600"/>
                </a:solidFill>
                <a:latin typeface="Arial"/>
                <a:cs typeface="Arial"/>
              </a:rPr>
              <a:t>R(a/b) </a:t>
            </a:r>
            <a:r>
              <a:rPr lang="en-US" sz="4400" b="1">
                <a:solidFill>
                  <a:srgbClr val="FF6600"/>
                </a:solidFill>
                <a:latin typeface="Arial"/>
                <a:cs typeface="Arial"/>
              </a:rPr>
              <a:t>- [f</a:t>
            </a:r>
            <a:r>
              <a:rPr lang="en-US" sz="4400" b="1" baseline="-25000">
                <a:solidFill>
                  <a:srgbClr val="FF6600"/>
                </a:solidFill>
                <a:latin typeface="Arial"/>
                <a:cs typeface="Arial"/>
              </a:rPr>
              <a:t>DCO</a:t>
            </a:r>
            <a:r>
              <a:rPr lang="en-US" sz="4400" b="1">
                <a:solidFill>
                  <a:srgbClr val="FF6600"/>
                </a:solidFill>
                <a:latin typeface="Arial"/>
                <a:cs typeface="Arial"/>
              </a:rPr>
              <a:t>x CC]</a:t>
            </a:r>
            <a:endParaRPr lang="en-US" sz="3200">
              <a:solidFill>
                <a:schemeClr val="bg1"/>
              </a:solidFill>
              <a:latin typeface="Arial"/>
              <a:cs typeface="Arial"/>
            </a:endParaRPr>
          </a:p>
          <a:p>
            <a:r>
              <a:rPr lang="en-US" sz="3200">
                <a:solidFill>
                  <a:schemeClr val="bg1"/>
                </a:solidFill>
                <a:latin typeface="Arial"/>
                <a:cs typeface="Arial"/>
              </a:rPr>
              <a:t>Oppure, considerando che </a:t>
            </a:r>
            <a:r>
              <a:rPr lang="en-US" sz="3200">
                <a:solidFill>
                  <a:srgbClr val="FFFFFF"/>
                </a:solidFill>
                <a:latin typeface="Arial"/>
                <a:cs typeface="Arial"/>
              </a:rPr>
              <a:t>f</a:t>
            </a:r>
            <a:r>
              <a:rPr lang="en-US" sz="3200" baseline="-25000">
                <a:solidFill>
                  <a:srgbClr val="FFFFFF"/>
                </a:solidFill>
                <a:latin typeface="Arial"/>
                <a:cs typeface="Arial"/>
              </a:rPr>
              <a:t>DCO</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endParaRPr kumimoji="0" lang="en-US" sz="3200" b="0" i="0" u="none" strike="noStrike" cap="none" spc="0" normalizeH="0">
              <a:ln>
                <a:noFill/>
              </a:ln>
              <a:solidFill>
                <a:schemeClr val="bg1"/>
              </a:solidFill>
              <a:effectLst/>
              <a:uFillTx/>
              <a:latin typeface="Arial"/>
              <a:cs typeface="Arial"/>
              <a:sym typeface="American Typewriter"/>
            </a:endParaRPr>
          </a:p>
          <a:p>
            <a:pPr algn="ctr"/>
            <a:r>
              <a:rPr lang="en-US" sz="3200">
                <a:solidFill>
                  <a:schemeClr val="bg1"/>
                </a:solidFill>
                <a:latin typeface="Arial"/>
                <a:cs typeface="Arial"/>
              </a:rPr>
              <a:t>f</a:t>
            </a:r>
            <a:r>
              <a:rPr lang="en-US" sz="3200" baseline="-25000">
                <a:solidFill>
                  <a:schemeClr val="bg1"/>
                </a:solidFill>
                <a:latin typeface="Arial"/>
                <a:cs typeface="Arial"/>
              </a:rPr>
              <a:t>R(a/b)</a:t>
            </a:r>
            <a:r>
              <a:rPr lang="en-US" sz="3200">
                <a:solidFill>
                  <a:schemeClr val="bg1"/>
                </a:solidFill>
                <a:latin typeface="Arial"/>
                <a:cs typeface="Arial"/>
              </a:rPr>
              <a:t>= f</a:t>
            </a:r>
            <a:r>
              <a:rPr lang="en-US" sz="3200" baseline="-25000">
                <a:solidFill>
                  <a:schemeClr val="bg1"/>
                </a:solidFill>
                <a:latin typeface="Arial"/>
                <a:cs typeface="Arial"/>
              </a:rPr>
              <a:t>RI</a:t>
            </a:r>
            <a:r>
              <a:rPr lang="en-US" sz="3200">
                <a:solidFill>
                  <a:schemeClr val="bg1"/>
                </a:solidFill>
                <a:latin typeface="Arial"/>
                <a:cs typeface="Arial"/>
              </a:rPr>
              <a:t> +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pPr algn="ctr"/>
            <a:r>
              <a:rPr lang="en-US" sz="3200">
                <a:solidFill>
                  <a:schemeClr val="bg1"/>
                </a:solidFill>
                <a:latin typeface="Arial"/>
                <a:cs typeface="Arial"/>
              </a:rPr>
              <a:t>f</a:t>
            </a:r>
            <a:r>
              <a:rPr lang="en-US" sz="3200" baseline="-25000">
                <a:solidFill>
                  <a:schemeClr val="bg1"/>
                </a:solidFill>
                <a:latin typeface="Arial"/>
                <a:cs typeface="Arial"/>
              </a:rPr>
              <a:t>RI </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[f</a:t>
            </a:r>
            <a:r>
              <a:rPr lang="en-US" sz="3200" baseline="-25000">
                <a:solidFill>
                  <a:schemeClr val="bg1"/>
                </a:solidFill>
                <a:latin typeface="Arial"/>
                <a:cs typeface="Arial"/>
              </a:rPr>
              <a:t>R(a/b)</a:t>
            </a:r>
            <a:r>
              <a:rPr lang="en-US" sz="3200">
                <a:solidFill>
                  <a:schemeClr val="bg1"/>
                </a:solidFill>
                <a:latin typeface="Arial"/>
                <a:cs typeface="Arial"/>
              </a:rPr>
              <a:t> x f</a:t>
            </a:r>
            <a:r>
              <a:rPr lang="en-US" sz="3200" baseline="-25000">
                <a:solidFill>
                  <a:schemeClr val="bg1"/>
                </a:solidFill>
                <a:latin typeface="Arial"/>
                <a:cs typeface="Arial"/>
              </a:rPr>
              <a:t>R(b/c])</a:t>
            </a:r>
            <a:r>
              <a:rPr lang="en-US" sz="3200">
                <a:solidFill>
                  <a:schemeClr val="bg1"/>
                </a:solidFill>
                <a:latin typeface="Arial"/>
                <a:cs typeface="Arial"/>
              </a:rPr>
              <a:t> x CC]</a:t>
            </a:r>
          </a:p>
          <a:p>
            <a:pPr algn="ctr"/>
            <a:r>
              <a:rPr lang="en-US" sz="4000" b="1">
                <a:solidFill>
                  <a:schemeClr val="accent2">
                    <a:lumMod val="60000"/>
                    <a:lumOff val="40000"/>
                  </a:schemeClr>
                </a:solidFill>
                <a:latin typeface="Arial"/>
                <a:cs typeface="Arial"/>
              </a:rPr>
              <a:t>f</a:t>
            </a:r>
            <a:r>
              <a:rPr lang="en-US" sz="4000" b="1" baseline="-25000">
                <a:solidFill>
                  <a:schemeClr val="accent2">
                    <a:lumMod val="60000"/>
                    <a:lumOff val="40000"/>
                  </a:schemeClr>
                </a:solidFill>
                <a:latin typeface="Arial"/>
                <a:cs typeface="Arial"/>
              </a:rPr>
              <a:t>RI </a:t>
            </a:r>
            <a:r>
              <a:rPr lang="en-US" sz="4000" b="1">
                <a:solidFill>
                  <a:schemeClr val="accent2">
                    <a:lumMod val="60000"/>
                    <a:lumOff val="40000"/>
                  </a:schemeClr>
                </a:solidFill>
                <a:latin typeface="Arial"/>
                <a:cs typeface="Arial"/>
              </a:rPr>
              <a:t>= f</a:t>
            </a:r>
            <a:r>
              <a:rPr lang="en-US" sz="4000" b="1" baseline="-25000">
                <a:solidFill>
                  <a:schemeClr val="accent2">
                    <a:lumMod val="60000"/>
                    <a:lumOff val="40000"/>
                  </a:schemeClr>
                </a:solidFill>
                <a:latin typeface="Arial"/>
                <a:cs typeface="Arial"/>
              </a:rPr>
              <a:t>R(a/b) </a:t>
            </a:r>
            <a:r>
              <a:rPr lang="en-US" sz="4000" b="1">
                <a:solidFill>
                  <a:schemeClr val="accent2">
                    <a:lumMod val="60000"/>
                    <a:lumOff val="40000"/>
                  </a:schemeClr>
                </a:solidFill>
                <a:latin typeface="Arial"/>
                <a:cs typeface="Arial"/>
              </a:rPr>
              <a:t>x</a:t>
            </a:r>
            <a:r>
              <a:rPr lang="en-US" sz="4000" b="1" baseline="-25000">
                <a:solidFill>
                  <a:schemeClr val="accent2">
                    <a:lumMod val="60000"/>
                    <a:lumOff val="40000"/>
                  </a:schemeClr>
                </a:solidFill>
                <a:latin typeface="Arial"/>
                <a:cs typeface="Arial"/>
              </a:rPr>
              <a:t> </a:t>
            </a:r>
            <a:r>
              <a:rPr lang="en-US" sz="4000" b="1">
                <a:solidFill>
                  <a:schemeClr val="accent2">
                    <a:lumMod val="60000"/>
                    <a:lumOff val="40000"/>
                  </a:schemeClr>
                </a:solidFill>
                <a:latin typeface="Arial"/>
                <a:cs typeface="Arial"/>
              </a:rPr>
              <a:t>[1- f</a:t>
            </a:r>
            <a:r>
              <a:rPr lang="en-US" sz="4000" b="1" baseline="-25000">
                <a:solidFill>
                  <a:schemeClr val="accent2">
                    <a:lumMod val="60000"/>
                    <a:lumOff val="40000"/>
                  </a:schemeClr>
                </a:solidFill>
                <a:latin typeface="Arial"/>
                <a:cs typeface="Arial"/>
              </a:rPr>
              <a:t>R(b/c])</a:t>
            </a:r>
            <a:r>
              <a:rPr lang="en-US" sz="4000" b="1">
                <a:solidFill>
                  <a:schemeClr val="accent2">
                    <a:lumMod val="60000"/>
                    <a:lumOff val="40000"/>
                  </a:schemeClr>
                </a:solidFill>
                <a:latin typeface="Arial"/>
                <a:cs typeface="Arial"/>
              </a:rPr>
              <a:t> x CC]</a:t>
            </a:r>
            <a:endParaRPr lang="en-US" sz="3200">
              <a:solidFill>
                <a:schemeClr val="bg1"/>
              </a:solidFill>
              <a:latin typeface="Arial"/>
              <a:cs typeface="Arial"/>
            </a:endParaRPr>
          </a:p>
          <a:p>
            <a:pPr algn="ctr"/>
            <a:r>
              <a:rPr lang="en-US" sz="3200">
                <a:solidFill>
                  <a:schemeClr val="bg1"/>
                </a:solidFill>
                <a:latin typeface="Arial"/>
                <a:cs typeface="Arial"/>
              </a:rPr>
              <a:t>Analogamente</a:t>
            </a:r>
          </a:p>
          <a:p>
            <a:pPr algn="ctr"/>
            <a:r>
              <a:rPr lang="en-US" sz="4000" b="1">
                <a:solidFill>
                  <a:srgbClr val="1FFF66"/>
                </a:solidFill>
                <a:latin typeface="Arial"/>
                <a:cs typeface="Arial"/>
              </a:rPr>
              <a:t>f</a:t>
            </a:r>
            <a:r>
              <a:rPr lang="en-US" sz="4000" b="1" baseline="-25000">
                <a:solidFill>
                  <a:srgbClr val="1FFF66"/>
                </a:solidFill>
                <a:latin typeface="Arial"/>
                <a:cs typeface="Arial"/>
              </a:rPr>
              <a:t>RII </a:t>
            </a:r>
            <a:r>
              <a:rPr lang="en-US" sz="4000" b="1">
                <a:solidFill>
                  <a:srgbClr val="1FFF66"/>
                </a:solidFill>
                <a:latin typeface="Arial"/>
                <a:cs typeface="Arial"/>
              </a:rPr>
              <a:t>= f</a:t>
            </a:r>
            <a:r>
              <a:rPr lang="en-US" sz="4000" b="1" baseline="-25000">
                <a:solidFill>
                  <a:srgbClr val="1FFF66"/>
                </a:solidFill>
                <a:latin typeface="Arial"/>
                <a:cs typeface="Arial"/>
              </a:rPr>
              <a:t>R(b/c) </a:t>
            </a:r>
            <a:r>
              <a:rPr lang="en-US" sz="4000" b="1">
                <a:solidFill>
                  <a:srgbClr val="1FFF66"/>
                </a:solidFill>
                <a:latin typeface="Arial"/>
                <a:cs typeface="Arial"/>
              </a:rPr>
              <a:t>x</a:t>
            </a:r>
            <a:r>
              <a:rPr lang="en-US" sz="4000" b="1" baseline="-25000">
                <a:solidFill>
                  <a:srgbClr val="1FFF66"/>
                </a:solidFill>
                <a:latin typeface="Arial"/>
                <a:cs typeface="Arial"/>
              </a:rPr>
              <a:t> </a:t>
            </a:r>
            <a:r>
              <a:rPr lang="en-US" sz="4000" b="1">
                <a:solidFill>
                  <a:srgbClr val="1FFF66"/>
                </a:solidFill>
                <a:latin typeface="Arial"/>
                <a:cs typeface="Arial"/>
              </a:rPr>
              <a:t>[1- f</a:t>
            </a:r>
            <a:r>
              <a:rPr lang="en-US" sz="4000" b="1" baseline="-25000">
                <a:solidFill>
                  <a:srgbClr val="1FFF66"/>
                </a:solidFill>
                <a:latin typeface="Arial"/>
                <a:cs typeface="Arial"/>
              </a:rPr>
              <a:t>R(a/b])</a:t>
            </a:r>
            <a:r>
              <a:rPr lang="en-US" sz="4000" b="1">
                <a:solidFill>
                  <a:srgbClr val="1FFF66"/>
                </a:solidFill>
                <a:latin typeface="Arial"/>
                <a:cs typeface="Arial"/>
              </a:rPr>
              <a:t> x CC]</a:t>
            </a:r>
          </a:p>
          <a:p>
            <a:pPr algn="ctr"/>
            <a:r>
              <a:rPr lang="en-US" sz="4000" b="1">
                <a:solidFill>
                  <a:schemeClr val="bg1"/>
                </a:solidFill>
                <a:latin typeface="Arial"/>
                <a:cs typeface="Arial"/>
              </a:rPr>
              <a:t>In altre parole:</a:t>
            </a:r>
            <a:endParaRPr lang="en-US" sz="4000">
              <a:solidFill>
                <a:schemeClr val="bg1"/>
              </a:solidFill>
              <a:latin typeface="Arial"/>
              <a:cs typeface="Arial"/>
            </a:endParaRPr>
          </a:p>
          <a:p>
            <a:pPr algn="ctr"/>
            <a:r>
              <a:rPr lang="en-US" sz="3200">
                <a:solidFill>
                  <a:schemeClr val="accent1">
                    <a:lumMod val="40000"/>
                    <a:lumOff val="60000"/>
                  </a:schemeClr>
                </a:solidFill>
                <a:latin typeface="Arial"/>
                <a:cs typeface="Arial"/>
              </a:rPr>
              <a:t>La frequenza dei ricombinanti nella regione è uguale al prodotto tra la probabilità che avvenga un CO in quella regione X la probabilità che non avvenga nella regione adiacente</a:t>
            </a:r>
          </a:p>
          <a:p>
            <a:pPr algn="ctr"/>
            <a:endParaRPr lang="en-US" sz="4000">
              <a:solidFill>
                <a:schemeClr val="bg1"/>
              </a:solidFill>
              <a:latin typeface="Arial"/>
              <a:cs typeface="Arial"/>
            </a:endParaRPr>
          </a:p>
          <a:p>
            <a:pPr algn="ctr"/>
            <a:endParaRPr lang="en-US" sz="4000">
              <a:solidFill>
                <a:schemeClr val="bg1"/>
              </a:solidFill>
              <a:latin typeface="Arial"/>
              <a:cs typeface="Arial"/>
            </a:endParaRPr>
          </a:p>
          <a:p>
            <a:pPr algn="ctr"/>
            <a:endParaRPr kumimoji="0" lang="en-US" sz="4000" b="0" i="0" u="none" strike="noStrike" cap="none" spc="0" normalizeH="0">
              <a:ln>
                <a:noFill/>
              </a:ln>
              <a:solidFill>
                <a:schemeClr val="bg1"/>
              </a:solidFill>
              <a:effectLst/>
              <a:uFillTx/>
              <a:latin typeface="Arial"/>
              <a:cs typeface="Arial"/>
              <a:sym typeface="American Typewriter"/>
            </a:endParaRPr>
          </a:p>
        </p:txBody>
      </p:sp>
      <p:sp>
        <p:nvSpPr>
          <p:cNvPr id="3" name="CasellaDiTesto 2"/>
          <p:cNvSpPr txBox="1"/>
          <p:nvPr/>
        </p:nvSpPr>
        <p:spPr>
          <a:xfrm>
            <a:off x="362614" y="37398"/>
            <a:ext cx="11864535"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a:ln>
                  <a:noFill/>
                </a:ln>
                <a:solidFill>
                  <a:schemeClr val="bg1"/>
                </a:solidFill>
                <a:effectLst/>
                <a:uFillTx/>
                <a:latin typeface="+mj-lt"/>
                <a:ea typeface="+mj-ea"/>
                <a:cs typeface="+mj-cs"/>
                <a:sym typeface="Gill Sans"/>
              </a:rPr>
              <a:t>Calcolare il numero dei ricombinanti </a:t>
            </a:r>
            <a:r>
              <a:rPr kumimoji="0" lang="en-US" sz="4400" b="0" i="0" u="none" strike="noStrike" cap="none" spc="0" normalizeH="0" baseline="0">
                <a:ln>
                  <a:noFill/>
                </a:ln>
                <a:solidFill>
                  <a:schemeClr val="bg1"/>
                </a:solidFill>
                <a:effectLst/>
                <a:uFillTx/>
                <a:latin typeface="+mj-lt"/>
                <a:ea typeface="+mj-ea"/>
                <a:cs typeface="+mj-cs"/>
                <a:sym typeface="Gill Sans"/>
              </a:rPr>
              <a:t>conoscendo</a:t>
            </a:r>
            <a:r>
              <a:rPr kumimoji="0" lang="en-US" sz="4400" b="0" i="0" u="none" strike="noStrike" cap="none" spc="0" normalizeH="0">
                <a:ln>
                  <a:noFill/>
                </a:ln>
                <a:solidFill>
                  <a:schemeClr val="bg1"/>
                </a:solidFill>
                <a:effectLst/>
                <a:uFillTx/>
                <a:latin typeface="+mj-lt"/>
                <a:ea typeface="+mj-ea"/>
                <a:cs typeface="+mj-cs"/>
                <a:sym typeface="Gill Sans"/>
              </a:rPr>
              <a:t> le distanze tra I </a:t>
            </a:r>
            <a:r>
              <a:rPr kumimoji="0" lang="en-US" sz="4800" b="0" i="0" u="none" strike="noStrike" cap="none" spc="0" normalizeH="0">
                <a:ln>
                  <a:noFill/>
                </a:ln>
                <a:solidFill>
                  <a:schemeClr val="bg1"/>
                </a:solidFill>
                <a:effectLst/>
                <a:uFillTx/>
                <a:latin typeface="+mj-lt"/>
                <a:ea typeface="+mj-ea"/>
                <a:cs typeface="+mj-cs"/>
                <a:sym typeface="Gill Sans"/>
              </a:rPr>
              <a:t>geni</a:t>
            </a:r>
            <a:endParaRPr kumimoji="0" lang="en-US" sz="4800" b="0" i="0" u="none" strike="noStrike" cap="none" spc="0" normalizeH="0" baseline="0">
              <a:ln>
                <a:noFill/>
              </a:ln>
              <a:solidFill>
                <a:schemeClr val="bg1"/>
              </a:solidFill>
              <a:effectLst/>
              <a:uFillTx/>
              <a:latin typeface="+mj-lt"/>
              <a:ea typeface="+mj-ea"/>
              <a:cs typeface="+mj-cs"/>
              <a:sym typeface="Gill Sans"/>
            </a:endParaRPr>
          </a:p>
        </p:txBody>
      </p:sp>
    </p:spTree>
    <p:extLst>
      <p:ext uri="{BB962C8B-B14F-4D97-AF65-F5344CB8AC3E}">
        <p14:creationId xmlns:p14="http://schemas.microsoft.com/office/powerpoint/2010/main" val="38810172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p:nvPr/>
        </p:nvSpPr>
        <p:spPr>
          <a:xfrm>
            <a:off x="481763" y="233498"/>
            <a:ext cx="11451122"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solidFill>
                  <a:schemeClr val="accent2">
                    <a:hueOff val="-2473793"/>
                    <a:satOff val="-50209"/>
                    <a:lumOff val="23543"/>
                  </a:schemeClr>
                </a:solidFill>
              </a:defRPr>
            </a:lvl1pPr>
          </a:lstStyle>
          <a:p>
            <a:r>
              <a:t>Correlazione tra mappa genetica e posizione fisica dei geni</a:t>
            </a:r>
          </a:p>
        </p:txBody>
      </p:sp>
      <p:sp>
        <p:nvSpPr>
          <p:cNvPr id="294" name="Shape 294"/>
          <p:cNvSpPr/>
          <p:nvPr/>
        </p:nvSpPr>
        <p:spPr>
          <a:xfrm>
            <a:off x="558800" y="2273208"/>
            <a:ext cx="12289334" cy="445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defRPr>
            </a:pPr>
            <a:r>
              <a:t>Le distanze fisiche reali tra i geni (cioè la quantità di DNA che separa i geni) non sono sempre corrispondenti con le distanze genetiche</a:t>
            </a:r>
          </a:p>
          <a:p>
            <a:pPr marL="2462257" lvl="3" indent="-561490" algn="l">
              <a:buSzPct val="120000"/>
              <a:buChar char="•"/>
              <a:defRPr>
                <a:solidFill>
                  <a:srgbClr val="FFFFFF"/>
                </a:solidFill>
              </a:defRPr>
            </a:pPr>
            <a:r>
              <a:t>La correlazione tra FR e distanza fisica non è lineare</a:t>
            </a:r>
          </a:p>
          <a:p>
            <a:pPr marL="2462257" lvl="3" indent="-561490" algn="l">
              <a:buSzPct val="120000"/>
              <a:buChar char="•"/>
              <a:defRPr>
                <a:solidFill>
                  <a:srgbClr val="FFFFFF"/>
                </a:solidFill>
              </a:defRPr>
            </a:pPr>
            <a:r>
              <a:t>Esistenza di doppi, tripli o multipli CO</a:t>
            </a:r>
          </a:p>
          <a:p>
            <a:pPr marL="2462257" lvl="3" indent="-561490" algn="l">
              <a:buSzPct val="120000"/>
              <a:buChar char="•"/>
              <a:defRPr>
                <a:solidFill>
                  <a:srgbClr val="FFFFFF"/>
                </a:solidFill>
              </a:defRPr>
            </a:pPr>
            <a:r>
              <a:t>hot spot di ricombinazione</a:t>
            </a:r>
          </a:p>
        </p:txBody>
      </p:sp>
      <p:sp>
        <p:nvSpPr>
          <p:cNvPr id="295" name="Shape 295"/>
          <p:cNvSpPr/>
          <p:nvPr/>
        </p:nvSpPr>
        <p:spPr>
          <a:xfrm>
            <a:off x="1032043" y="6640537"/>
            <a:ext cx="10377411" cy="2949525"/>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p>
            <a:pPr>
              <a:defRPr sz="5900">
                <a:solidFill>
                  <a:srgbClr val="FAF200"/>
                </a:solidFill>
              </a:defRPr>
            </a:pPr>
            <a:r>
              <a:t>Utilizzo di Funzioni di mappa</a:t>
            </a:r>
          </a:p>
          <a:p>
            <a:pPr>
              <a:defRPr>
                <a:solidFill>
                  <a:srgbClr val="FFFFFF"/>
                </a:solidFill>
              </a:defRPr>
            </a:pPr>
            <a:r>
              <a:t>Equazioni matematiche che compensano le discrepanze insiste nella correlazione tra FR e distanze fisiche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85967" y="2461790"/>
            <a:ext cx="358073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uFillTx/>
                <a:latin typeface="+mj-lt"/>
                <a:ea typeface="+mj-ea"/>
                <a:cs typeface="+mj-cs"/>
                <a:sym typeface="Gill Sans"/>
              </a:rPr>
              <a:t>f</a:t>
            </a:r>
            <a:r>
              <a:rPr kumimoji="0" lang="en-US" sz="6000" b="0" i="0" u="none" strike="noStrike" cap="none" spc="0" normalizeH="0" baseline="-25000">
                <a:ln>
                  <a:noFill/>
                </a:ln>
                <a:solidFill>
                  <a:srgbClr val="FFFFFF"/>
                </a:solidFill>
                <a:effectLst/>
                <a:uFillTx/>
                <a:latin typeface="+mj-lt"/>
                <a:ea typeface="+mj-ea"/>
                <a:cs typeface="+mj-cs"/>
                <a:sym typeface="Gill Sans"/>
              </a:rPr>
              <a:t>i</a:t>
            </a:r>
            <a:r>
              <a:rPr kumimoji="0" lang="en-US" sz="6000" b="0" i="0" u="none" strike="noStrike" cap="none" spc="0" normalizeH="0" baseline="0">
                <a:ln>
                  <a:noFill/>
                </a:ln>
                <a:solidFill>
                  <a:srgbClr val="FFFFFF"/>
                </a:solidFill>
                <a:effectLst/>
                <a:uFillTx/>
                <a:latin typeface="+mj-lt"/>
                <a:ea typeface="+mj-ea"/>
                <a:cs typeface="+mj-cs"/>
                <a:sym typeface="Gill Sans"/>
              </a:rPr>
              <a:t>= (e</a:t>
            </a:r>
            <a:r>
              <a:rPr kumimoji="0" lang="en-US" sz="6000" b="0" i="0" u="none" strike="noStrike" cap="none" spc="0" normalizeH="0" baseline="30000">
                <a:ln>
                  <a:noFill/>
                </a:ln>
                <a:solidFill>
                  <a:srgbClr val="FFFFFF"/>
                </a:solidFill>
                <a:effectLst/>
                <a:uFillTx/>
                <a:latin typeface="+mj-lt"/>
                <a:ea typeface="+mj-ea"/>
                <a:cs typeface="+mj-cs"/>
                <a:sym typeface="Gill Sans"/>
              </a:rPr>
              <a:t>-m</a:t>
            </a:r>
            <a:r>
              <a:rPr kumimoji="0" lang="en-US" sz="6000" b="0" i="0" u="none" strike="noStrike" cap="none" spc="0" normalizeH="0" baseline="0">
                <a:ln>
                  <a:noFill/>
                </a:ln>
                <a:solidFill>
                  <a:srgbClr val="FFFFFF"/>
                </a:solidFill>
                <a:effectLst/>
                <a:uFillTx/>
                <a:latin typeface="+mj-lt"/>
                <a:ea typeface="+mj-ea"/>
                <a:cs typeface="+mj-cs"/>
                <a:sym typeface="Gill Sans"/>
              </a:rPr>
              <a:t>m</a:t>
            </a:r>
            <a:r>
              <a:rPr kumimoji="0" lang="en-US" sz="6000" b="0" i="0" u="none" strike="noStrike" cap="none" spc="0" normalizeH="0" baseline="30000">
                <a:ln>
                  <a:noFill/>
                </a:ln>
                <a:solidFill>
                  <a:srgbClr val="FFFFFF"/>
                </a:solidFill>
                <a:effectLst/>
                <a:uFillTx/>
                <a:latin typeface="+mj-lt"/>
                <a:ea typeface="+mj-ea"/>
                <a:cs typeface="+mj-cs"/>
                <a:sym typeface="Gill Sans"/>
              </a:rPr>
              <a:t>i</a:t>
            </a:r>
            <a:r>
              <a:rPr kumimoji="0" lang="en-US" sz="6000" b="0" i="0" u="none" strike="noStrike" cap="none" spc="0" normalizeH="0" baseline="0">
                <a:ln>
                  <a:noFill/>
                </a:ln>
                <a:solidFill>
                  <a:srgbClr val="FFFFFF"/>
                </a:solidFill>
                <a:effectLst/>
                <a:uFillTx/>
                <a:latin typeface="+mj-lt"/>
                <a:ea typeface="+mj-ea"/>
                <a:cs typeface="+mj-cs"/>
                <a:sym typeface="Gill Sans"/>
              </a:rPr>
              <a:t>)i!</a:t>
            </a:r>
          </a:p>
        </p:txBody>
      </p:sp>
      <p:sp>
        <p:nvSpPr>
          <p:cNvPr id="3" name="CasellaDiTesto 2"/>
          <p:cNvSpPr txBox="1"/>
          <p:nvPr/>
        </p:nvSpPr>
        <p:spPr>
          <a:xfrm>
            <a:off x="3457478" y="3924412"/>
            <a:ext cx="463771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6000" b="0" i="0" u="none" strike="noStrike" cap="none" spc="0" normalizeH="0" baseline="0">
                <a:ln>
                  <a:noFill/>
                </a:ln>
                <a:solidFill>
                  <a:srgbClr val="FFFFFF"/>
                </a:solidFill>
                <a:effectLst/>
                <a:uFillTx/>
                <a:latin typeface="+mj-lt"/>
                <a:ea typeface="+mj-ea"/>
                <a:cs typeface="+mj-cs"/>
                <a:sym typeface="Gill Sans"/>
              </a:rPr>
              <a:t>FR= 1/2(1-e</a:t>
            </a:r>
            <a:r>
              <a:rPr kumimoji="0" lang="en-US" sz="6000" b="0" i="0" u="none" strike="noStrike" cap="none" spc="0" normalizeH="0" baseline="30000">
                <a:ln>
                  <a:noFill/>
                </a:ln>
                <a:solidFill>
                  <a:srgbClr val="FFFFFF"/>
                </a:solidFill>
                <a:effectLst/>
                <a:uFillTx/>
                <a:latin typeface="+mj-lt"/>
                <a:ea typeface="+mj-ea"/>
                <a:cs typeface="+mj-cs"/>
                <a:sym typeface="Gill Sans"/>
              </a:rPr>
              <a:t>-m</a:t>
            </a:r>
            <a:r>
              <a:rPr kumimoji="0" lang="en-US" sz="6000" b="0" i="0" u="none" strike="noStrike" cap="none" spc="0" normalizeH="0">
                <a:ln>
                  <a:noFill/>
                </a:ln>
                <a:solidFill>
                  <a:srgbClr val="FFFFFF"/>
                </a:solidFill>
                <a:effectLst/>
                <a:uFillTx/>
                <a:latin typeface="+mj-lt"/>
                <a:ea typeface="+mj-ea"/>
                <a:cs typeface="+mj-cs"/>
                <a:sym typeface="Gill Sans"/>
              </a:rPr>
              <a:t>)</a:t>
            </a:r>
          </a:p>
        </p:txBody>
      </p:sp>
    </p:spTree>
    <p:extLst>
      <p:ext uri="{BB962C8B-B14F-4D97-AF65-F5344CB8AC3E}">
        <p14:creationId xmlns:p14="http://schemas.microsoft.com/office/powerpoint/2010/main" val="146066981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p:nvPr>
        </p:nvSpPr>
        <p:spPr>
          <a:xfrm>
            <a:off x="990600" y="158750"/>
            <a:ext cx="11145143" cy="3628083"/>
          </a:xfrm>
          <a:prstGeom prst="rect">
            <a:avLst/>
          </a:prstGeom>
        </p:spPr>
        <p:txBody>
          <a:bodyPr/>
          <a:lstStyle>
            <a:lvl1pPr>
              <a:defRPr>
                <a:solidFill>
                  <a:schemeClr val="accent2">
                    <a:hueOff val="-2473793"/>
                    <a:satOff val="-50209"/>
                    <a:lumOff val="23543"/>
                  </a:schemeClr>
                </a:solidFill>
                <a:latin typeface="+mj-lt"/>
                <a:ea typeface="+mj-ea"/>
                <a:cs typeface="+mj-cs"/>
                <a:sym typeface="Gill Sans"/>
              </a:defRPr>
            </a:lvl1pPr>
          </a:lstStyle>
          <a:p>
            <a:r>
              <a:t>Le Frequenze di ricombinazione possono variare da specie a specie</a:t>
            </a:r>
          </a:p>
        </p:txBody>
      </p:sp>
      <p:sp>
        <p:nvSpPr>
          <p:cNvPr id="298" name="Shape 298"/>
          <p:cNvSpPr>
            <a:spLocks noGrp="1"/>
          </p:cNvSpPr>
          <p:nvPr>
            <p:ph type="body" idx="1"/>
          </p:nvPr>
        </p:nvSpPr>
        <p:spPr>
          <a:xfrm>
            <a:off x="1295400" y="3136900"/>
            <a:ext cx="10845800" cy="6108700"/>
          </a:xfrm>
          <a:prstGeom prst="rect">
            <a:avLst/>
          </a:prstGeom>
        </p:spPr>
        <p:txBody>
          <a:bodyPr/>
          <a:lstStyle/>
          <a:p>
            <a:pPr>
              <a:defRPr>
                <a:latin typeface="+mj-lt"/>
                <a:ea typeface="+mj-ea"/>
                <a:cs typeface="+mj-cs"/>
                <a:sym typeface="Gill Sans"/>
              </a:defRPr>
            </a:pPr>
            <a:r>
              <a:t>in uomo 1um = 10</a:t>
            </a:r>
            <a:r>
              <a:rPr baseline="31999"/>
              <a:t>6 </a:t>
            </a:r>
            <a:r>
              <a:t>bp</a:t>
            </a:r>
          </a:p>
          <a:p>
            <a:pPr>
              <a:defRPr>
                <a:latin typeface="+mj-lt"/>
                <a:ea typeface="+mj-ea"/>
                <a:cs typeface="+mj-cs"/>
                <a:sym typeface="Gill Sans"/>
              </a:defRPr>
            </a:pPr>
            <a:r>
              <a:t>in lievito 1 um= 2500 bp</a:t>
            </a:r>
          </a:p>
          <a:p>
            <a:pPr>
              <a:defRPr>
                <a:latin typeface="+mj-lt"/>
                <a:ea typeface="+mj-ea"/>
                <a:cs typeface="+mj-cs"/>
                <a:sym typeface="Gill Sans"/>
              </a:defRPr>
            </a:pPr>
            <a:r>
              <a:t>Nei maschi di Drosophila non avviene ricombinazione!!!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droppedImage.pdf"/>
          <p:cNvPicPr>
            <a:picLocks noChangeAspect="1"/>
          </p:cNvPicPr>
          <p:nvPr/>
        </p:nvPicPr>
        <p:blipFill>
          <a:blip r:embed="rId2">
            <a:extLst/>
          </a:blip>
          <a:stretch>
            <a:fillRect/>
          </a:stretch>
        </p:blipFill>
        <p:spPr>
          <a:xfrm>
            <a:off x="2729232" y="876300"/>
            <a:ext cx="6921501" cy="8514685"/>
          </a:xfrm>
          <a:prstGeom prst="rect">
            <a:avLst/>
          </a:prstGeom>
          <a:ln w="12700">
            <a:miter lim="400000"/>
          </a:ln>
        </p:spPr>
      </p:pic>
      <p:sp>
        <p:nvSpPr>
          <p:cNvPr id="301" name="Shape 301"/>
          <p:cNvSpPr/>
          <p:nvPr/>
        </p:nvSpPr>
        <p:spPr>
          <a:xfrm>
            <a:off x="1828852" y="-101601"/>
            <a:ext cx="8292996" cy="1079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700">
                <a:solidFill>
                  <a:schemeClr val="accent1">
                    <a:satOff val="-3355"/>
                    <a:lumOff val="26614"/>
                  </a:schemeClr>
                </a:solidFill>
              </a:defRPr>
            </a:lvl1pPr>
          </a:lstStyle>
          <a:p>
            <a:r>
              <a:t>Gruppo di Associazione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asted-image.tiff"/>
          <p:cNvPicPr>
            <a:picLocks noChangeAspect="1"/>
          </p:cNvPicPr>
          <p:nvPr/>
        </p:nvPicPr>
        <p:blipFill>
          <a:blip r:embed="rId2">
            <a:extLst/>
          </a:blip>
          <a:stretch>
            <a:fillRect/>
          </a:stretch>
        </p:blipFill>
        <p:spPr>
          <a:xfrm>
            <a:off x="1722938" y="2690491"/>
            <a:ext cx="3695701" cy="3340101"/>
          </a:xfrm>
          <a:prstGeom prst="rect">
            <a:avLst/>
          </a:prstGeom>
          <a:ln w="12700">
            <a:miter lim="400000"/>
          </a:ln>
        </p:spPr>
      </p:pic>
      <p:pic>
        <p:nvPicPr>
          <p:cNvPr id="304" name="pasted-image.tiff"/>
          <p:cNvPicPr>
            <a:picLocks noChangeAspect="1"/>
          </p:cNvPicPr>
          <p:nvPr/>
        </p:nvPicPr>
        <p:blipFill>
          <a:blip r:embed="rId3">
            <a:extLst/>
          </a:blip>
          <a:stretch>
            <a:fillRect/>
          </a:stretch>
        </p:blipFill>
        <p:spPr>
          <a:xfrm>
            <a:off x="7041825" y="2607941"/>
            <a:ext cx="3530601" cy="3505201"/>
          </a:xfrm>
          <a:prstGeom prst="rect">
            <a:avLst/>
          </a:prstGeom>
          <a:ln w="12700">
            <a:miter lim="400000"/>
          </a:ln>
        </p:spPr>
      </p:pic>
      <p:sp>
        <p:nvSpPr>
          <p:cNvPr id="305" name="Shape 305"/>
          <p:cNvSpPr/>
          <p:nvPr/>
        </p:nvSpPr>
        <p:spPr>
          <a:xfrm>
            <a:off x="6187548" y="6616759"/>
            <a:ext cx="5681664"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3">
                    <a:satOff val="18648"/>
                    <a:lumOff val="5971"/>
                  </a:schemeClr>
                </a:solidFill>
              </a:defRPr>
            </a:lvl1pPr>
          </a:lstStyle>
          <a:p>
            <a:r>
              <a:t>MLH1= mismatch protein</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 name="pasted-image.tiff"/>
          <p:cNvPicPr>
            <a:picLocks noChangeAspect="1"/>
          </p:cNvPicPr>
          <p:nvPr/>
        </p:nvPicPr>
        <p:blipFill>
          <a:blip r:embed="rId2">
            <a:extLst/>
          </a:blip>
          <a:stretch>
            <a:fillRect/>
          </a:stretch>
        </p:blipFill>
        <p:spPr>
          <a:xfrm>
            <a:off x="844550" y="488950"/>
            <a:ext cx="11315700" cy="87757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sellaDiTesto 1"/>
          <p:cNvSpPr txBox="1"/>
          <p:nvPr/>
        </p:nvSpPr>
        <p:spPr>
          <a:xfrm>
            <a:off x="267365" y="149330"/>
            <a:ext cx="12415762" cy="53655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1800"/>
              <a:t>I fiori tubulari della digitale di tipo selvatico sono rossi, mentre la mutazione white produce fiori bianchi. Un’altra mutazione, peloria, determina la formazione di fiori enormi all’apice dello stelo. Un’altra mutazione ancora, dwarf, influenza la lunghezza degli steli rendendoli più corti del normale. Incrociando una pianta a fiori bianchi con una pianta dwarf e peloria tutte le piante della F1 sono alte con fiori bianchi e di grandezza normale. Incrociando una pianta della F1 con la pianta parentale dwarf e peloria si ottenie la progenia indicata sotto. (Come al solito sono indicati solo i caratteri mutanti.)</a:t>
            </a:r>
          </a:p>
          <a:p>
            <a:pPr algn="just"/>
            <a:endParaRPr lang="en-US" sz="1800"/>
          </a:p>
          <a:p>
            <a:pPr indent="2957513" algn="just"/>
            <a:r>
              <a:rPr lang="en-US" sz="1800"/>
              <a:t>darf, peloria	 		172</a:t>
            </a:r>
          </a:p>
          <a:p>
            <a:pPr indent="2957513" algn="just"/>
            <a:r>
              <a:rPr lang="en-US" sz="1800"/>
              <a:t>white 			162</a:t>
            </a:r>
          </a:p>
          <a:p>
            <a:pPr indent="2957513" algn="just"/>
            <a:r>
              <a:rPr lang="en-US" sz="1800"/>
              <a:t>darf, peloria, white 	56</a:t>
            </a:r>
          </a:p>
          <a:p>
            <a:pPr indent="2957513" algn="just"/>
            <a:r>
              <a:rPr lang="en-US" sz="1800"/>
              <a:t>tipo selvatico 		48</a:t>
            </a:r>
          </a:p>
          <a:p>
            <a:pPr indent="2957513" algn="just"/>
            <a:r>
              <a:rPr lang="en-US" sz="1800"/>
              <a:t>darf, white 			51</a:t>
            </a:r>
          </a:p>
          <a:p>
            <a:pPr indent="2957513" algn="just"/>
            <a:r>
              <a:rPr lang="en-US" sz="1800"/>
              <a:t>peloria 			43</a:t>
            </a:r>
          </a:p>
          <a:p>
            <a:pPr indent="2957513" algn="just"/>
            <a:r>
              <a:rPr lang="en-US" sz="1800"/>
              <a:t>darf 				6</a:t>
            </a:r>
          </a:p>
          <a:p>
            <a:pPr indent="2957513" algn="just"/>
            <a:r>
              <a:rPr lang="en-US" sz="1800"/>
              <a:t>peloria, white 		5</a:t>
            </a:r>
          </a:p>
          <a:p>
            <a:pPr indent="2957513" algn="just"/>
            <a:endParaRPr lang="en-US" sz="1800"/>
          </a:p>
          <a:p>
            <a:pPr algn="just"/>
            <a:r>
              <a:rPr lang="en-US" sz="1800"/>
              <a:t>a. Quali alleli sono dominanti? b. Quali erano i genotipi parentali nell’incrocio iniziale? c. Disegnare una mappa mostrando le relazioni di associazione di questi tre loci. d. C’è interferenza? Se sì, calcolare il coefficiente di coincidenza e il valore dell’interferenza. e) Quale proporzione di piante white peloria vi aspettereste da un incrocio di individui della F2 peloria white con i parentali dwarf e peloria considerando che non avvenga nessun evento di ricombinazione?</a:t>
            </a:r>
            <a:endParaRPr kumimoji="0" lang="en-US" sz="1800" b="0" i="0" u="none" strike="noStrike" cap="none" spc="0" normalizeH="0" baseline="0">
              <a:ln>
                <a:noFill/>
              </a:ln>
              <a:solidFill>
                <a:srgbClr val="000000"/>
              </a:solidFill>
              <a:effectLst/>
              <a:uFillTx/>
              <a:sym typeface="Gill Sans"/>
            </a:endParaRPr>
          </a:p>
        </p:txBody>
      </p:sp>
    </p:spTree>
    <p:extLst>
      <p:ext uri="{BB962C8B-B14F-4D97-AF65-F5344CB8AC3E}">
        <p14:creationId xmlns:p14="http://schemas.microsoft.com/office/powerpoint/2010/main" val="391792333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9" name="pasted-image.tiff"/>
          <p:cNvPicPr>
            <a:picLocks noChangeAspect="1"/>
          </p:cNvPicPr>
          <p:nvPr/>
        </p:nvPicPr>
        <p:blipFill>
          <a:blip r:embed="rId2">
            <a:extLst/>
          </a:blip>
          <a:stretch>
            <a:fillRect/>
          </a:stretch>
        </p:blipFill>
        <p:spPr>
          <a:xfrm>
            <a:off x="161138" y="118693"/>
            <a:ext cx="12037177" cy="1761539"/>
          </a:xfrm>
          <a:prstGeom prst="rect">
            <a:avLst/>
          </a:prstGeom>
          <a:ln w="12700">
            <a:miter lim="400000"/>
          </a:ln>
        </p:spPr>
      </p:pic>
      <p:pic>
        <p:nvPicPr>
          <p:cNvPr id="310" name="pasted-image.png"/>
          <p:cNvPicPr>
            <a:picLocks noChangeAspect="1"/>
          </p:cNvPicPr>
          <p:nvPr/>
        </p:nvPicPr>
        <p:blipFill>
          <a:blip r:embed="rId3">
            <a:extLst/>
          </a:blip>
          <a:stretch>
            <a:fillRect/>
          </a:stretch>
        </p:blipFill>
        <p:spPr>
          <a:xfrm>
            <a:off x="2418726" y="2022295"/>
            <a:ext cx="8641092" cy="3834847"/>
          </a:xfrm>
          <a:prstGeom prst="rect">
            <a:avLst/>
          </a:prstGeom>
          <a:ln w="12700">
            <a:miter lim="400000"/>
          </a:ln>
        </p:spPr>
      </p:pic>
      <p:pic>
        <p:nvPicPr>
          <p:cNvPr id="311" name="pasted-image.png"/>
          <p:cNvPicPr>
            <a:picLocks noChangeAspect="1"/>
          </p:cNvPicPr>
          <p:nvPr/>
        </p:nvPicPr>
        <p:blipFill>
          <a:blip r:embed="rId4">
            <a:extLst/>
          </a:blip>
          <a:stretch>
            <a:fillRect/>
          </a:stretch>
        </p:blipFill>
        <p:spPr>
          <a:xfrm>
            <a:off x="0" y="5999205"/>
            <a:ext cx="13004801" cy="1516160"/>
          </a:xfrm>
          <a:prstGeom prst="rect">
            <a:avLst/>
          </a:prstGeom>
          <a:ln w="12700">
            <a:miter lim="400000"/>
          </a:ln>
        </p:spPr>
      </p:pic>
      <p:sp>
        <p:nvSpPr>
          <p:cNvPr id="312" name="Shape 312"/>
          <p:cNvSpPr/>
          <p:nvPr/>
        </p:nvSpPr>
        <p:spPr>
          <a:xfrm>
            <a:off x="914108" y="1937842"/>
            <a:ext cx="129391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femmine</a:t>
            </a:r>
          </a:p>
        </p:txBody>
      </p:sp>
      <p:sp>
        <p:nvSpPr>
          <p:cNvPr id="313" name="Shape 313"/>
          <p:cNvSpPr/>
          <p:nvPr/>
        </p:nvSpPr>
        <p:spPr>
          <a:xfrm>
            <a:off x="797683" y="2322971"/>
            <a:ext cx="108013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Franklin Gothic Book"/>
                <a:ea typeface="Franklin Gothic Book"/>
                <a:cs typeface="Franklin Gothic Book"/>
                <a:sym typeface="Franklin Gothic Book"/>
              </a:defRPr>
            </a:lvl1pPr>
          </a:lstStyle>
          <a:p>
            <a:r>
              <a:t>maschi</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asellaDiTesto 1"/>
          <p:cNvSpPr txBox="1"/>
          <p:nvPr/>
        </p:nvSpPr>
        <p:spPr>
          <a:xfrm>
            <a:off x="1431215" y="164574"/>
            <a:ext cx="9374837"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just"/>
            <a:r>
              <a:rPr lang="en-US" sz="2800"/>
              <a:t>Una linea pura di tabacco Virginia presenta degli alleli dominanti</a:t>
            </a:r>
          </a:p>
          <a:p>
            <a:pPr algn="just"/>
            <a:r>
              <a:rPr lang="en-US" sz="2800"/>
              <a:t>che determinano la morforlogia della foglia (M), il colore</a:t>
            </a:r>
          </a:p>
          <a:p>
            <a:pPr algn="just"/>
            <a:r>
              <a:rPr lang="en-US" sz="2800"/>
              <a:t>della foglia (C), e la grandezza della foglia (S). Una linea</a:t>
            </a:r>
          </a:p>
          <a:p>
            <a:pPr algn="just"/>
            <a:r>
              <a:rPr lang="en-US" sz="2800"/>
              <a:t>Carolina è omozigote per gli alleli recessivi di questi tre geni.</a:t>
            </a:r>
          </a:p>
          <a:p>
            <a:pPr algn="just"/>
            <a:r>
              <a:rPr lang="en-US" sz="2800"/>
              <a:t>La distribuzione di questi geni sul cromosoma è la seguente:</a:t>
            </a:r>
            <a:endParaRPr kumimoji="0" lang="en-US" sz="2800" b="0" i="0" u="none" strike="noStrike" cap="none" spc="0" normalizeH="0" baseline="0">
              <a:ln>
                <a:noFill/>
              </a:ln>
              <a:solidFill>
                <a:srgbClr val="000000"/>
              </a:solidFill>
              <a:effectLst/>
              <a:uFillTx/>
              <a:sym typeface="Gill Sans"/>
            </a:endParaRPr>
          </a:p>
        </p:txBody>
      </p:sp>
      <p:sp>
        <p:nvSpPr>
          <p:cNvPr id="3" name="CasellaDiTesto 2"/>
          <p:cNvSpPr txBox="1"/>
          <p:nvPr/>
        </p:nvSpPr>
        <p:spPr>
          <a:xfrm>
            <a:off x="1034740" y="4371604"/>
            <a:ext cx="10018164" cy="52732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2800"/>
              <a:t>Un ibrido della F1 tra le due linee viene incrociato con la linea</a:t>
            </a:r>
          </a:p>
          <a:p>
            <a:pPr algn="just"/>
            <a:r>
              <a:rPr lang="en-US" sz="2800"/>
              <a:t>parentale Carolina. Assumendo assenza di interferenza:</a:t>
            </a:r>
          </a:p>
          <a:p>
            <a:pPr algn="just"/>
            <a:r>
              <a:rPr lang="en-US" sz="2800"/>
              <a:t>a. Quale proporzione della progenie di quest’ultimo incrocio</a:t>
            </a:r>
          </a:p>
          <a:p>
            <a:pPr algn="just"/>
            <a:r>
              <a:rPr lang="en-US" sz="2800"/>
              <a:t>somiglierà alla linea Virginia per tutti e tre i caratteri?</a:t>
            </a:r>
          </a:p>
          <a:p>
            <a:pPr algn="just"/>
            <a:r>
              <a:rPr lang="en-US" sz="2800"/>
              <a:t>b. Quale proporzione della progenie di quest’ultimo incrocio</a:t>
            </a:r>
          </a:p>
          <a:p>
            <a:pPr algn="just"/>
            <a:r>
              <a:rPr lang="en-US" sz="2800"/>
              <a:t>presenterà la morfologia delle foglie e la grandezza delle</a:t>
            </a:r>
          </a:p>
          <a:p>
            <a:pPr algn="just"/>
            <a:r>
              <a:rPr lang="en-US" sz="2800"/>
              <a:t>foglie della linea Virginia ma il colore delle foglie della linea</a:t>
            </a:r>
          </a:p>
          <a:p>
            <a:pPr algn="just"/>
            <a:r>
              <a:rPr lang="en-US" sz="2800"/>
              <a:t>Carolina?</a:t>
            </a:r>
          </a:p>
          <a:p>
            <a:pPr algn="just"/>
            <a:r>
              <a:rPr lang="en-US" sz="2800"/>
              <a:t>c. Quale proporzione della progenie di quest’ultimo incrocio</a:t>
            </a:r>
          </a:p>
          <a:p>
            <a:pPr algn="just"/>
            <a:r>
              <a:rPr lang="en-US" sz="2800"/>
              <a:t>presenterà la morfologia delle foglie e il colore delle foglie</a:t>
            </a:r>
          </a:p>
          <a:p>
            <a:pPr algn="just"/>
            <a:r>
              <a:rPr lang="en-US" sz="2800"/>
              <a:t>della linea Virginia ma la grandezza delle foglie della linea</a:t>
            </a:r>
          </a:p>
          <a:p>
            <a:pPr algn="just"/>
            <a:r>
              <a:rPr lang="en-US" sz="2800"/>
              <a:t>Carolina?</a:t>
            </a:r>
            <a:endParaRPr kumimoji="0" lang="en-US" sz="2800" b="0" i="0" u="none" strike="noStrike" cap="none" spc="0" normalizeH="0" baseline="0">
              <a:ln>
                <a:noFill/>
              </a:ln>
              <a:solidFill>
                <a:srgbClr val="000000"/>
              </a:solidFill>
              <a:effectLst/>
              <a:uFillTx/>
              <a:sym typeface="Gill Sans"/>
            </a:endParaRPr>
          </a:p>
        </p:txBody>
      </p:sp>
      <p:pic>
        <p:nvPicPr>
          <p:cNvPr id="4" name="Immagine 3"/>
          <p:cNvPicPr>
            <a:picLocks noChangeAspect="1"/>
          </p:cNvPicPr>
          <p:nvPr/>
        </p:nvPicPr>
        <p:blipFill>
          <a:blip r:embed="rId2"/>
          <a:stretch>
            <a:fillRect/>
          </a:stretch>
        </p:blipFill>
        <p:spPr>
          <a:xfrm>
            <a:off x="2203278" y="2514600"/>
            <a:ext cx="6845300" cy="15748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droppedImage.pdf"/>
          <p:cNvPicPr>
            <a:picLocks noChangeAspect="1"/>
          </p:cNvPicPr>
          <p:nvPr/>
        </p:nvPicPr>
        <p:blipFill>
          <a:blip r:embed="rId2">
            <a:extLst/>
          </a:blip>
          <a:stretch>
            <a:fillRect/>
          </a:stretch>
        </p:blipFill>
        <p:spPr>
          <a:xfrm>
            <a:off x="241300" y="237027"/>
            <a:ext cx="2860657" cy="4508501"/>
          </a:xfrm>
          <a:prstGeom prst="rect">
            <a:avLst/>
          </a:prstGeom>
          <a:ln w="12700">
            <a:miter lim="400000"/>
          </a:ln>
        </p:spPr>
      </p:pic>
      <p:pic>
        <p:nvPicPr>
          <p:cNvPr id="321" name="droppedImage.pdf"/>
          <p:cNvPicPr>
            <a:picLocks noChangeAspect="1"/>
          </p:cNvPicPr>
          <p:nvPr/>
        </p:nvPicPr>
        <p:blipFill>
          <a:blip r:embed="rId3">
            <a:extLst/>
          </a:blip>
          <a:stretch>
            <a:fillRect/>
          </a:stretch>
        </p:blipFill>
        <p:spPr>
          <a:xfrm>
            <a:off x="3314700" y="228600"/>
            <a:ext cx="4927600" cy="4549493"/>
          </a:xfrm>
          <a:prstGeom prst="rect">
            <a:avLst/>
          </a:prstGeom>
          <a:ln w="12700">
            <a:miter lim="400000"/>
          </a:ln>
        </p:spPr>
      </p:pic>
      <p:sp>
        <p:nvSpPr>
          <p:cNvPr id="322" name="Shape 322"/>
          <p:cNvSpPr/>
          <p:nvPr/>
        </p:nvSpPr>
        <p:spPr>
          <a:xfrm>
            <a:off x="342900" y="4800600"/>
            <a:ext cx="11785600" cy="1701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3600" b="1">
                <a:solidFill>
                  <a:srgbClr val="00C7FC"/>
                </a:solidFill>
                <a:latin typeface="Trebuchet MS"/>
                <a:ea typeface="Trebuchet MS"/>
                <a:cs typeface="Trebuchet MS"/>
                <a:sym typeface="Trebuchet MS"/>
              </a:defRPr>
            </a:lvl1pPr>
          </a:lstStyle>
          <a:p>
            <a:r>
              <a:t>negli incroci che coinvolgono solamente due geni alla volta, potrebbe essere difficile determinare l’ordine dei geni se i due geni sono molto vicino tra loro.</a:t>
            </a:r>
          </a:p>
        </p:txBody>
      </p:sp>
      <p:sp>
        <p:nvSpPr>
          <p:cNvPr id="324" name="Shape 324"/>
          <p:cNvSpPr/>
          <p:nvPr/>
        </p:nvSpPr>
        <p:spPr>
          <a:xfrm>
            <a:off x="2159000" y="6958817"/>
            <a:ext cx="9154121" cy="1397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b="1">
                <a:solidFill>
                  <a:srgbClr val="89FA22"/>
                </a:solidFill>
                <a:latin typeface="Trebuchet MS"/>
                <a:ea typeface="Trebuchet MS"/>
                <a:cs typeface="Trebuchet MS"/>
                <a:sym typeface="Trebuchet MS"/>
              </a:defRPr>
            </a:lvl1pPr>
          </a:lstStyle>
          <a:p>
            <a:r>
              <a:t>Limiti dell’incrocio a due punti</a:t>
            </a:r>
          </a:p>
        </p:txBody>
      </p:sp>
      <p:sp>
        <p:nvSpPr>
          <p:cNvPr id="2" name="Rettangolo 1"/>
          <p:cNvSpPr/>
          <p:nvPr/>
        </p:nvSpPr>
        <p:spPr>
          <a:xfrm>
            <a:off x="3314700" y="237027"/>
            <a:ext cx="4927600" cy="1450895"/>
          </a:xfrm>
          <a:prstGeom prst="rect">
            <a:avLst/>
          </a:prstGeom>
          <a:solidFill>
            <a:srgbClr val="FFFFFF"/>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endParaRPr>
          </a:p>
        </p:txBody>
      </p:sp>
    </p:spTree>
    <p:extLst>
      <p:ext uri="{BB962C8B-B14F-4D97-AF65-F5344CB8AC3E}">
        <p14:creationId xmlns:p14="http://schemas.microsoft.com/office/powerpoint/2010/main" val="2598494810"/>
      </p:ext>
    </p:extLst>
  </p:cSld>
  <p:clrMapOvr>
    <a:masterClrMapping/>
  </p:clrMapOvr>
  <p:transition xmlns:p14="http://schemas.microsoft.com/office/powerpoint/2010/main" spd="slow">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fill="hold" grpId="0" nodeType="clickEffect">
                                  <p:stCondLst>
                                    <p:cond delay="0"/>
                                  </p:stCondLst>
                                  <p:iterate type="lt">
                                    <p:tmAbs val="0"/>
                                  </p:iterate>
                                  <p:childTnLst>
                                    <p:set>
                                      <p:cBhvr>
                                        <p:cTn id="10" fill="hold"/>
                                        <p:tgtEl>
                                          <p:spTgt spid="324"/>
                                        </p:tgtEl>
                                        <p:attrNameLst>
                                          <p:attrName>style.visibility</p:attrName>
                                        </p:attrNameLst>
                                      </p:cBhvr>
                                      <p:to>
                                        <p:strVal val="visible"/>
                                      </p:to>
                                    </p:set>
                                    <p:animEffect transition="in" filter="dissolve">
                                      <p:cBhvr>
                                        <p:cTn id="11" dur="2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advAuto="0"/>
      <p:bldP spid="32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419100" y="-12700"/>
            <a:ext cx="121539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t>L’incrocio, o saggio, a tre punti: un modo più veloce e accurato per mappare i geni</a:t>
            </a:r>
          </a:p>
        </p:txBody>
      </p:sp>
      <p:pic>
        <p:nvPicPr>
          <p:cNvPr id="261" name="5.12.png"/>
          <p:cNvPicPr>
            <a:picLocks noChangeAspect="1"/>
          </p:cNvPicPr>
          <p:nvPr/>
        </p:nvPicPr>
        <p:blipFill>
          <a:blip r:embed="rId2">
            <a:extLst/>
          </a:blip>
          <a:stretch>
            <a:fillRect/>
          </a:stretch>
        </p:blipFill>
        <p:spPr>
          <a:xfrm>
            <a:off x="2667000" y="2032000"/>
            <a:ext cx="9596936" cy="1259997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419100" y="-12700"/>
            <a:ext cx="12153900"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b="1">
                <a:solidFill>
                  <a:srgbClr val="FFF995"/>
                </a:solidFill>
                <a:latin typeface="Trebuchet MS"/>
                <a:ea typeface="Trebuchet MS"/>
                <a:cs typeface="Trebuchet MS"/>
                <a:sym typeface="Trebuchet MS"/>
              </a:defRPr>
            </a:lvl1pPr>
          </a:lstStyle>
          <a:p>
            <a:r>
              <a:t>L’incrocio, o saggio, a tre punti: un modo più veloce e accurato per mappare i geni</a:t>
            </a:r>
          </a:p>
        </p:txBody>
      </p:sp>
      <p:grpSp>
        <p:nvGrpSpPr>
          <p:cNvPr id="268" name="Group 268"/>
          <p:cNvGrpSpPr/>
          <p:nvPr/>
        </p:nvGrpSpPr>
        <p:grpSpPr>
          <a:xfrm>
            <a:off x="7658100" y="1308100"/>
            <a:ext cx="5041900" cy="5638800"/>
            <a:chOff x="0" y="0"/>
            <a:chExt cx="5041900" cy="5638800"/>
          </a:xfrm>
        </p:grpSpPr>
        <p:sp>
          <p:nvSpPr>
            <p:cNvPr id="264" name="Shape 264"/>
            <p:cNvSpPr/>
            <p:nvPr/>
          </p:nvSpPr>
          <p:spPr>
            <a:xfrm>
              <a:off x="0" y="0"/>
              <a:ext cx="5041900" cy="5638800"/>
            </a:xfrm>
            <a:prstGeom prst="rect">
              <a:avLst/>
            </a:prstGeom>
            <a:solidFill>
              <a:srgbClr val="FFFFFF"/>
            </a:solidFill>
            <a:ln w="12700" cap="flat">
              <a:noFill/>
              <a:miter lim="400000"/>
            </a:ln>
            <a:effectLst>
              <a:outerShdw blurRad="177800" dist="406400" dir="5400000" rotWithShape="0">
                <a:srgbClr val="000000">
                  <a:alpha val="68000"/>
                </a:srgbClr>
              </a:outerShdw>
            </a:effectLst>
          </p:spPr>
          <p:txBody>
            <a:bodyPr wrap="square" lIns="50800" tIns="50800" rIns="50800" bIns="50800" numCol="1" anchor="ctr">
              <a:noAutofit/>
            </a:bodyPr>
            <a:lstStyle/>
            <a:p>
              <a:pPr>
                <a:defRPr sz="3600">
                  <a:solidFill>
                    <a:srgbClr val="FFFFFF"/>
                  </a:solidFill>
                  <a:latin typeface="+mn-lt"/>
                  <a:ea typeface="+mn-ea"/>
                  <a:cs typeface="+mn-cs"/>
                  <a:sym typeface="American Typewriter"/>
                </a:defRPr>
              </a:pPr>
              <a:endParaRPr/>
            </a:p>
          </p:txBody>
        </p:sp>
        <p:pic>
          <p:nvPicPr>
            <p:cNvPr id="265" name="b pr.png"/>
            <p:cNvPicPr>
              <a:picLocks noChangeAspect="1"/>
            </p:cNvPicPr>
            <p:nvPr/>
          </p:nvPicPr>
          <p:blipFill>
            <a:blip r:embed="rId2">
              <a:extLst/>
            </a:blip>
            <a:stretch>
              <a:fillRect/>
            </a:stretch>
          </p:blipFill>
          <p:spPr>
            <a:xfrm>
              <a:off x="584200" y="4038600"/>
              <a:ext cx="3416300" cy="1181100"/>
            </a:xfrm>
            <a:prstGeom prst="rect">
              <a:avLst/>
            </a:prstGeom>
            <a:ln w="12700" cap="flat">
              <a:noFill/>
              <a:miter lim="400000"/>
            </a:ln>
            <a:effectLst/>
          </p:spPr>
        </p:pic>
        <p:pic>
          <p:nvPicPr>
            <p:cNvPr id="266" name="vg b.png"/>
            <p:cNvPicPr>
              <a:picLocks noChangeAspect="1"/>
            </p:cNvPicPr>
            <p:nvPr/>
          </p:nvPicPr>
          <p:blipFill>
            <a:blip r:embed="rId3">
              <a:extLst/>
            </a:blip>
            <a:stretch>
              <a:fillRect/>
            </a:stretch>
          </p:blipFill>
          <p:spPr>
            <a:xfrm>
              <a:off x="38100" y="88900"/>
              <a:ext cx="4305300" cy="1435100"/>
            </a:xfrm>
            <a:prstGeom prst="rect">
              <a:avLst/>
            </a:prstGeom>
            <a:ln w="12700" cap="flat">
              <a:noFill/>
              <a:miter lim="400000"/>
            </a:ln>
            <a:effectLst/>
          </p:spPr>
        </p:pic>
        <p:pic>
          <p:nvPicPr>
            <p:cNvPr id="267" name="vg pr.png"/>
            <p:cNvPicPr>
              <a:picLocks noChangeAspect="1"/>
            </p:cNvPicPr>
            <p:nvPr/>
          </p:nvPicPr>
          <p:blipFill>
            <a:blip r:embed="rId4">
              <a:extLst/>
            </a:blip>
            <a:stretch>
              <a:fillRect/>
            </a:stretch>
          </p:blipFill>
          <p:spPr>
            <a:xfrm>
              <a:off x="520700" y="1981200"/>
              <a:ext cx="3556000" cy="1143000"/>
            </a:xfrm>
            <a:prstGeom prst="rect">
              <a:avLst/>
            </a:prstGeom>
            <a:ln w="12700" cap="flat">
              <a:noFill/>
              <a:miter lim="400000"/>
            </a:ln>
            <a:effectLst/>
          </p:spPr>
        </p:pic>
      </p:grpSp>
      <p:pic>
        <p:nvPicPr>
          <p:cNvPr id="269" name="5.12.png"/>
          <p:cNvPicPr>
            <a:picLocks noChangeAspect="1"/>
          </p:cNvPicPr>
          <p:nvPr/>
        </p:nvPicPr>
        <p:blipFill>
          <a:blip r:embed="rId5">
            <a:extLst/>
          </a:blip>
          <a:stretch>
            <a:fillRect/>
          </a:stretch>
        </p:blipFill>
        <p:spPr>
          <a:xfrm>
            <a:off x="-38100" y="1270000"/>
            <a:ext cx="7404100" cy="9720963"/>
          </a:xfrm>
          <a:prstGeom prst="rect">
            <a:avLst/>
          </a:prstGeom>
          <a:ln w="12700">
            <a:miter lim="400000"/>
          </a:ln>
        </p:spPr>
      </p:pic>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droppedImage.pdf"/>
          <p:cNvPicPr>
            <a:picLocks noChangeAspect="1"/>
          </p:cNvPicPr>
          <p:nvPr/>
        </p:nvPicPr>
        <p:blipFill>
          <a:blip r:embed="rId2">
            <a:extLst/>
          </a:blip>
          <a:stretch>
            <a:fillRect/>
          </a:stretch>
        </p:blipFill>
        <p:spPr>
          <a:xfrm>
            <a:off x="152400" y="49744"/>
            <a:ext cx="12700001" cy="3430056"/>
          </a:xfrm>
          <a:prstGeom prst="rect">
            <a:avLst/>
          </a:prstGeom>
          <a:ln w="12700">
            <a:miter lim="400000"/>
          </a:ln>
        </p:spPr>
      </p:pic>
      <p:pic>
        <p:nvPicPr>
          <p:cNvPr id="272" name="droppedImage.pdf"/>
          <p:cNvPicPr>
            <a:picLocks noChangeAspect="1"/>
          </p:cNvPicPr>
          <p:nvPr/>
        </p:nvPicPr>
        <p:blipFill>
          <a:blip r:embed="rId3">
            <a:extLst/>
          </a:blip>
          <a:stretch>
            <a:fillRect/>
          </a:stretch>
        </p:blipFill>
        <p:spPr>
          <a:xfrm>
            <a:off x="114300" y="3759621"/>
            <a:ext cx="12759306" cy="3746501"/>
          </a:xfrm>
          <a:prstGeom prst="rect">
            <a:avLst/>
          </a:prstGeom>
          <a:ln w="12700">
            <a:miter lim="400000"/>
          </a:ln>
        </p:spPr>
      </p:pic>
      <p:pic>
        <p:nvPicPr>
          <p:cNvPr id="273" name="doppio.png"/>
          <p:cNvPicPr>
            <a:picLocks noChangeAspect="1"/>
          </p:cNvPicPr>
          <p:nvPr/>
        </p:nvPicPr>
        <p:blipFill>
          <a:blip r:embed="rId4">
            <a:extLst/>
          </a:blip>
          <a:stretch>
            <a:fillRect/>
          </a:stretch>
        </p:blipFill>
        <p:spPr>
          <a:xfrm>
            <a:off x="4038600" y="7861300"/>
            <a:ext cx="8699500" cy="1702077"/>
          </a:xfrm>
          <a:prstGeom prst="rect">
            <a:avLst/>
          </a:prstGeom>
          <a:ln w="38100">
            <a:solidFill>
              <a:srgbClr val="EEEB2F"/>
            </a:solidFill>
            <a:miter lim="400000"/>
          </a:ln>
        </p:spPr>
      </p:pic>
      <p:sp>
        <p:nvSpPr>
          <p:cNvPr id="274" name="Shape 274"/>
          <p:cNvSpPr/>
          <p:nvPr/>
        </p:nvSpPr>
        <p:spPr>
          <a:xfrm>
            <a:off x="297430" y="7759700"/>
            <a:ext cx="3606801" cy="1905000"/>
          </a:xfrm>
          <a:prstGeom prst="rect">
            <a:avLst/>
          </a:prstGeom>
          <a:ln w="50800">
            <a:solidFill>
              <a:srgbClr val="83941D"/>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000">
                <a:solidFill>
                  <a:srgbClr val="FFFFFF"/>
                </a:solidFill>
                <a:latin typeface="+mn-lt"/>
                <a:ea typeface="+mn-ea"/>
                <a:cs typeface="+mn-cs"/>
                <a:sym typeface="American Typewriter"/>
              </a:defRPr>
            </a:lvl1pPr>
          </a:lstStyle>
          <a:p>
            <a:r>
              <a:t>Correzione per i doppi crossing over</a:t>
            </a:r>
          </a:p>
        </p:txBody>
      </p:sp>
      <p:sp>
        <p:nvSpPr>
          <p:cNvPr id="275" name="Shape 275"/>
          <p:cNvSpPr/>
          <p:nvPr/>
        </p:nvSpPr>
        <p:spPr>
          <a:xfrm>
            <a:off x="8610600" y="7899400"/>
            <a:ext cx="2578100" cy="469900"/>
          </a:xfrm>
          <a:prstGeom prst="rect">
            <a:avLst/>
          </a:prstGeom>
          <a:blipFill>
            <a:blip r:embed="rId5">
              <a:alphaModFix amt="50000"/>
            </a:blip>
          </a:blipFill>
          <a:ln w="12700">
            <a:miter lim="400000"/>
          </a:ln>
          <a:effectLst>
            <a:outerShdw blurRad="177800" dist="406400" dir="5400000" rotWithShape="0">
              <a:srgbClr val="000000">
                <a:alpha val="68000"/>
              </a:srgbClr>
            </a:outerShdw>
          </a:effectLst>
        </p:spPr>
        <p:txBody>
          <a:bodyPr lIns="50800" tIns="50800" rIns="50800" bIns="50800" anchor="ctr"/>
          <a:lstStyle/>
          <a:p>
            <a:pPr>
              <a:defRPr sz="3600">
                <a:solidFill>
                  <a:srgbClr val="FFFFFF"/>
                </a:solidFill>
                <a:latin typeface="+mn-lt"/>
                <a:ea typeface="+mn-ea"/>
                <a:cs typeface="+mn-cs"/>
                <a:sym typeface="American Typewriter"/>
              </a:defRPr>
            </a:pPr>
            <a:endParaRPr/>
          </a:p>
        </p:txBody>
      </p:sp>
    </p:spTree>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 name="5.12.png"/>
          <p:cNvPicPr>
            <a:picLocks noChangeAspect="1"/>
          </p:cNvPicPr>
          <p:nvPr/>
        </p:nvPicPr>
        <p:blipFill>
          <a:blip r:embed="rId2">
            <a:extLst/>
          </a:blip>
          <a:stretch>
            <a:fillRect/>
          </a:stretch>
        </p:blipFill>
        <p:spPr>
          <a:xfrm>
            <a:off x="-88900" y="158419"/>
            <a:ext cx="6515100" cy="8553781"/>
          </a:xfrm>
          <a:prstGeom prst="rect">
            <a:avLst/>
          </a:prstGeom>
          <a:ln w="12700">
            <a:miter lim="400000"/>
          </a:ln>
        </p:spPr>
      </p:pic>
      <p:sp>
        <p:nvSpPr>
          <p:cNvPr id="278" name="Shape 278"/>
          <p:cNvSpPr/>
          <p:nvPr/>
        </p:nvSpPr>
        <p:spPr>
          <a:xfrm>
            <a:off x="6473950" y="165100"/>
            <a:ext cx="6921501" cy="3835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b="1">
                <a:solidFill>
                  <a:srgbClr val="FFFFFF"/>
                </a:solidFill>
                <a:latin typeface="Trebuchet MS"/>
                <a:ea typeface="Trebuchet MS"/>
                <a:cs typeface="Trebuchet MS"/>
                <a:sym typeface="Trebuchet MS"/>
              </a:defRPr>
            </a:pPr>
            <a:r>
              <a:t>probabilità doppio C.O. attesa </a:t>
            </a:r>
          </a:p>
          <a:p>
            <a:pPr algn="l">
              <a:defRPr sz="3000">
                <a:solidFill>
                  <a:srgbClr val="FFFFFF"/>
                </a:solidFill>
                <a:latin typeface="Trebuchet MS"/>
                <a:ea typeface="Trebuchet MS"/>
                <a:cs typeface="Trebuchet MS"/>
                <a:sym typeface="Trebuchet MS"/>
              </a:defRPr>
            </a:pPr>
            <a:r>
              <a:t>0,123 (</a:t>
            </a:r>
            <a:r>
              <a:rPr i="1"/>
              <a:t>vg pr</a:t>
            </a:r>
            <a:r>
              <a:t>) x 0,064 (</a:t>
            </a:r>
            <a:r>
              <a:rPr i="1"/>
              <a:t>pr b</a:t>
            </a:r>
            <a:r>
              <a:t>)=</a:t>
            </a:r>
          </a:p>
          <a:p>
            <a:pPr algn="l">
              <a:defRPr sz="3000">
                <a:solidFill>
                  <a:srgbClr val="FFFFFF"/>
                </a:solidFill>
                <a:latin typeface="Trebuchet MS"/>
                <a:ea typeface="Trebuchet MS"/>
                <a:cs typeface="Trebuchet MS"/>
                <a:sym typeface="Trebuchet MS"/>
              </a:defRPr>
            </a:pPr>
            <a:r>
              <a:t>= 0,0079= </a:t>
            </a:r>
            <a:r>
              <a:rPr sz="3600" b="1">
                <a:solidFill>
                  <a:srgbClr val="FFAA00"/>
                </a:solidFill>
              </a:rPr>
              <a:t>0,79%</a:t>
            </a:r>
          </a:p>
          <a:p>
            <a:pPr algn="l">
              <a:defRPr sz="3000">
                <a:solidFill>
                  <a:srgbClr val="FFFFFF"/>
                </a:solidFill>
                <a:latin typeface="Trebuchet MS"/>
                <a:ea typeface="Trebuchet MS"/>
                <a:cs typeface="Trebuchet MS"/>
                <a:sym typeface="Trebuchet MS"/>
              </a:defRPr>
            </a:pPr>
            <a:endParaRPr sz="3600" b="1">
              <a:solidFill>
                <a:srgbClr val="FFAA00"/>
              </a:solidFill>
            </a:endParaRPr>
          </a:p>
          <a:p>
            <a:pPr algn="l">
              <a:defRPr sz="3000" b="1">
                <a:solidFill>
                  <a:srgbClr val="FFFFFF"/>
                </a:solidFill>
                <a:latin typeface="Trebuchet MS"/>
                <a:ea typeface="Trebuchet MS"/>
                <a:cs typeface="Trebuchet MS"/>
                <a:sym typeface="Trebuchet MS"/>
              </a:defRPr>
            </a:pPr>
            <a:r>
              <a:t>probabilità doppio C.O.osservata</a:t>
            </a:r>
          </a:p>
          <a:p>
            <a:pPr algn="l">
              <a:defRPr sz="3000">
                <a:solidFill>
                  <a:srgbClr val="FFFFFF"/>
                </a:solidFill>
                <a:latin typeface="Trebuchet MS"/>
                <a:ea typeface="Trebuchet MS"/>
                <a:cs typeface="Trebuchet MS"/>
                <a:sym typeface="Trebuchet MS"/>
              </a:defRPr>
            </a:pPr>
            <a:r>
              <a:t>13+9/4197 x 100= </a:t>
            </a:r>
            <a:r>
              <a:rPr sz="3600" b="1">
                <a:solidFill>
                  <a:srgbClr val="E4EF65"/>
                </a:solidFill>
              </a:rPr>
              <a:t>0,52%</a:t>
            </a:r>
          </a:p>
          <a:p>
            <a:pPr algn="l">
              <a:defRPr sz="3000">
                <a:solidFill>
                  <a:srgbClr val="FFFFFF"/>
                </a:solidFill>
                <a:latin typeface="Trebuchet MS"/>
                <a:ea typeface="Trebuchet MS"/>
                <a:cs typeface="Trebuchet MS"/>
                <a:sym typeface="Trebuchet MS"/>
              </a:defRPr>
            </a:pPr>
            <a:endParaRPr sz="3600" b="1">
              <a:solidFill>
                <a:srgbClr val="E4EF65"/>
              </a:solidFill>
            </a:endParaRPr>
          </a:p>
        </p:txBody>
      </p:sp>
      <p:sp>
        <p:nvSpPr>
          <p:cNvPr id="279" name="Shape 279"/>
          <p:cNvSpPr/>
          <p:nvPr/>
        </p:nvSpPr>
        <p:spPr>
          <a:xfrm>
            <a:off x="6781800" y="3759200"/>
            <a:ext cx="59309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FFFFFF"/>
                </a:solidFill>
                <a:latin typeface="Trebuchet MS"/>
                <a:ea typeface="Trebuchet MS"/>
                <a:cs typeface="Trebuchet MS"/>
                <a:sym typeface="Trebuchet MS"/>
              </a:defRPr>
            </a:pPr>
            <a:r>
              <a:rPr>
                <a:solidFill>
                  <a:srgbClr val="FF343A"/>
                </a:solidFill>
              </a:rPr>
              <a:t>Interferenza</a:t>
            </a:r>
            <a:r>
              <a:t>: il numero dei doppi crossing-over può essere inferiore a quello atteso</a:t>
            </a:r>
          </a:p>
        </p:txBody>
      </p:sp>
      <p:grpSp>
        <p:nvGrpSpPr>
          <p:cNvPr id="282" name="Group 282"/>
          <p:cNvGrpSpPr/>
          <p:nvPr/>
        </p:nvGrpSpPr>
        <p:grpSpPr>
          <a:xfrm>
            <a:off x="6553200" y="5689600"/>
            <a:ext cx="6388100" cy="3568700"/>
            <a:chOff x="0" y="0"/>
            <a:chExt cx="6388100" cy="3568700"/>
          </a:xfrm>
        </p:grpSpPr>
        <p:sp>
          <p:nvSpPr>
            <p:cNvPr id="280" name="Shape 280"/>
            <p:cNvSpPr/>
            <p:nvPr/>
          </p:nvSpPr>
          <p:spPr>
            <a:xfrm>
              <a:off x="0" y="800100"/>
              <a:ext cx="6388100" cy="2768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FFFFFF"/>
                  </a:solidFill>
                  <a:latin typeface="Trebuchet MS"/>
                  <a:ea typeface="Trebuchet MS"/>
                  <a:cs typeface="Trebuchet MS"/>
                  <a:sym typeface="Trebuchet MS"/>
                </a:defRPr>
              </a:lvl1pPr>
            </a:lstStyle>
            <a:p>
              <a:r>
                <a:t>la formazione di un crossing-over riduce la probabilità che un altro crossing-over possa avvenire in una regione cromosomica adiacente</a:t>
              </a:r>
            </a:p>
          </p:txBody>
        </p:sp>
        <p:sp>
          <p:nvSpPr>
            <p:cNvPr id="281" name="Shape 281"/>
            <p:cNvSpPr/>
            <p:nvPr/>
          </p:nvSpPr>
          <p:spPr>
            <a:xfrm flipV="1">
              <a:off x="3200400" y="0"/>
              <a:ext cx="0" cy="850900"/>
            </a:xfrm>
            <a:prstGeom prst="line">
              <a:avLst/>
            </a:prstGeom>
            <a:noFill/>
            <a:ln w="101600" cap="flat">
              <a:solidFill>
                <a:srgbClr val="8CFA3B"/>
              </a:solidFill>
              <a:prstDash val="solid"/>
              <a:miter lim="400000"/>
              <a:head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1" animBg="1" advAuto="0"/>
      <p:bldP spid="279" grpId="2" animBg="1" advAuto="0"/>
      <p:bldP spid="282"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977900" y="742950"/>
            <a:ext cx="110363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a:solidFill>
                  <a:srgbClr val="00C7FC"/>
                </a:solidFill>
                <a:latin typeface="Trebuchet MS"/>
                <a:ea typeface="Trebuchet MS"/>
                <a:cs typeface="Trebuchet MS"/>
                <a:sym typeface="Trebuchet MS"/>
              </a:defRPr>
            </a:pPr>
            <a:r>
              <a:rPr>
                <a:solidFill>
                  <a:srgbClr val="FF4013"/>
                </a:solidFill>
              </a:rPr>
              <a:t>coefficiente di coincidenza=</a:t>
            </a:r>
            <a:r>
              <a:t> rapporto tra la frequenza effettiva di doppi crossing-over osservati e il numero dei doppi crossing-over attesi in base al prodotto delle probabilità.</a:t>
            </a:r>
          </a:p>
        </p:txBody>
      </p:sp>
      <p:sp>
        <p:nvSpPr>
          <p:cNvPr id="285" name="Shape 285"/>
          <p:cNvSpPr/>
          <p:nvPr/>
        </p:nvSpPr>
        <p:spPr>
          <a:xfrm>
            <a:off x="1081608" y="3155950"/>
            <a:ext cx="9474201" cy="2806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600" b="1">
                <a:solidFill>
                  <a:srgbClr val="FF3814"/>
                </a:solidFill>
                <a:latin typeface="Trebuchet MS"/>
                <a:ea typeface="Trebuchet MS"/>
                <a:cs typeface="Trebuchet MS"/>
                <a:sym typeface="Trebuchet MS"/>
              </a:defRPr>
            </a:pPr>
            <a:r>
              <a:t>Coeff di coincidenza </a:t>
            </a:r>
            <a:r>
              <a:rPr>
                <a:solidFill>
                  <a:srgbClr val="FFFFFF"/>
                </a:solidFill>
              </a:rPr>
              <a:t>= freq. osservata/freq attesa</a:t>
            </a:r>
          </a:p>
          <a:p>
            <a:pPr>
              <a:defRPr sz="4000">
                <a:solidFill>
                  <a:srgbClr val="FF2E00"/>
                </a:solidFill>
                <a:latin typeface="Arial"/>
                <a:ea typeface="Arial"/>
                <a:cs typeface="Arial"/>
                <a:sym typeface="Arial"/>
              </a:defRPr>
            </a:pPr>
            <a:r>
              <a:t>0,52/0,79=0,66</a:t>
            </a:r>
          </a:p>
          <a:p>
            <a:pPr algn="l">
              <a:defRPr sz="3600" b="1">
                <a:solidFill>
                  <a:srgbClr val="FF3814"/>
                </a:solidFill>
                <a:latin typeface="Trebuchet MS"/>
                <a:ea typeface="Trebuchet MS"/>
                <a:cs typeface="Trebuchet MS"/>
                <a:sym typeface="Trebuchet MS"/>
              </a:defRPr>
            </a:pPr>
            <a:endParaRPr>
              <a:solidFill>
                <a:srgbClr val="EFF830"/>
              </a:solidFill>
            </a:endParaRPr>
          </a:p>
          <a:p>
            <a:pPr algn="l">
              <a:defRPr sz="3600" b="1">
                <a:solidFill>
                  <a:srgbClr val="FF3814"/>
                </a:solidFill>
                <a:latin typeface="Trebuchet MS"/>
                <a:ea typeface="Trebuchet MS"/>
                <a:cs typeface="Trebuchet MS"/>
                <a:sym typeface="Trebuchet MS"/>
              </a:defRPr>
            </a:pPr>
            <a:r>
              <a:rPr>
                <a:solidFill>
                  <a:srgbClr val="8AF741"/>
                </a:solidFill>
              </a:rPr>
              <a:t>Interferenza=</a:t>
            </a:r>
            <a:r>
              <a:rPr>
                <a:solidFill>
                  <a:srgbClr val="EFF830"/>
                </a:solidFill>
              </a:rPr>
              <a:t> 1 - </a:t>
            </a:r>
            <a:r>
              <a:rPr>
                <a:solidFill>
                  <a:srgbClr val="FE572E"/>
                </a:solidFill>
              </a:rPr>
              <a:t>coeff coincidenza</a:t>
            </a:r>
          </a:p>
        </p:txBody>
      </p:sp>
      <p:sp>
        <p:nvSpPr>
          <p:cNvPr id="286" name="Shape 286"/>
          <p:cNvSpPr/>
          <p:nvPr/>
        </p:nvSpPr>
        <p:spPr>
          <a:xfrm>
            <a:off x="1474523" y="7696200"/>
            <a:ext cx="10519665" cy="685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000">
                <a:solidFill>
                  <a:srgbClr val="FFFFFF"/>
                </a:solidFill>
                <a:latin typeface="+mn-lt"/>
                <a:ea typeface="+mn-ea"/>
                <a:cs typeface="+mn-cs"/>
                <a:sym typeface="American Typewriter"/>
              </a:defRPr>
            </a:pPr>
            <a:r>
              <a:rPr>
                <a:solidFill>
                  <a:srgbClr val="97FA40"/>
                </a:solidFill>
              </a:rPr>
              <a:t>Interferenza</a:t>
            </a:r>
            <a:r>
              <a:t>= 1 -</a:t>
            </a:r>
            <a:r>
              <a:rPr>
                <a:solidFill>
                  <a:srgbClr val="FF4703"/>
                </a:solidFill>
              </a:rPr>
              <a:t>(0,52/0,79)</a:t>
            </a:r>
            <a:r>
              <a:t>= 1-</a:t>
            </a:r>
            <a:r>
              <a:rPr>
                <a:solidFill>
                  <a:srgbClr val="FF380E"/>
                </a:solidFill>
              </a:rPr>
              <a:t>0,66</a:t>
            </a:r>
            <a:r>
              <a:t>= </a:t>
            </a:r>
            <a:r>
              <a:rPr>
                <a:solidFill>
                  <a:srgbClr val="9CFA35"/>
                </a:solidFill>
              </a:rPr>
              <a:t>0,34</a:t>
            </a:r>
          </a:p>
        </p:txBody>
      </p:sp>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838200" y="609600"/>
            <a:ext cx="11315700" cy="223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800" b="1">
                <a:solidFill>
                  <a:srgbClr val="F5EC00"/>
                </a:solidFill>
                <a:latin typeface="Trebuchet MS"/>
                <a:ea typeface="Trebuchet MS"/>
                <a:cs typeface="Trebuchet MS"/>
                <a:sym typeface="Trebuchet MS"/>
              </a:defRPr>
            </a:pPr>
            <a:r>
              <a:t>La disposizione degli alleli nei doppi ricombinanti</a:t>
            </a:r>
          </a:p>
          <a:p>
            <a:pPr>
              <a:defRPr sz="4800" b="1">
                <a:solidFill>
                  <a:srgbClr val="F5EC00"/>
                </a:solidFill>
                <a:latin typeface="Trebuchet MS"/>
                <a:ea typeface="Trebuchet MS"/>
                <a:cs typeface="Trebuchet MS"/>
                <a:sym typeface="Trebuchet MS"/>
              </a:defRPr>
            </a:pPr>
            <a:r>
              <a:t>svela l’ordine relativo dei tre geni</a:t>
            </a:r>
          </a:p>
        </p:txBody>
      </p:sp>
      <p:sp>
        <p:nvSpPr>
          <p:cNvPr id="289" name="Shape 289"/>
          <p:cNvSpPr/>
          <p:nvPr/>
        </p:nvSpPr>
        <p:spPr>
          <a:xfrm>
            <a:off x="2438400" y="3683000"/>
            <a:ext cx="8369300" cy="3327400"/>
          </a:xfrm>
          <a:prstGeom prst="rect">
            <a:avLst/>
          </a:prstGeom>
          <a:ln w="12700">
            <a:solidFill>
              <a:srgbClr val="F5FFFF"/>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600">
                <a:solidFill>
                  <a:srgbClr val="FF8647"/>
                </a:solidFill>
                <a:latin typeface="Trebuchet MS"/>
                <a:ea typeface="Trebuchet MS"/>
                <a:cs typeface="Trebuchet MS"/>
                <a:sym typeface="Trebuchet MS"/>
              </a:defRPr>
            </a:pPr>
            <a:r>
              <a:t>Nei gameti originati da doppio crossing-over, il gene</a:t>
            </a:r>
          </a:p>
          <a:p>
            <a:pPr>
              <a:defRPr sz="3600">
                <a:solidFill>
                  <a:srgbClr val="FF8647"/>
                </a:solidFill>
                <a:latin typeface="Trebuchet MS"/>
                <a:ea typeface="Trebuchet MS"/>
                <a:cs typeface="Trebuchet MS"/>
                <a:sym typeface="Trebuchet MS"/>
              </a:defRPr>
            </a:pPr>
            <a:r>
              <a:t>i cui alleli hanno ricombinato rispetto alle configurazioni parentali</a:t>
            </a:r>
          </a:p>
          <a:p>
            <a:pPr>
              <a:defRPr sz="3600">
                <a:solidFill>
                  <a:srgbClr val="FF8647"/>
                </a:solidFill>
                <a:latin typeface="Trebuchet MS"/>
                <a:ea typeface="Trebuchet MS"/>
                <a:cs typeface="Trebuchet MS"/>
                <a:sym typeface="Trebuchet MS"/>
              </a:defRPr>
            </a:pPr>
            <a:r>
              <a:t>degli altri due geni è sempre quello situato al centro.</a:t>
            </a:r>
          </a:p>
        </p:txBody>
      </p:sp>
    </p:spTree>
  </p:cSld>
  <p:clrMapOvr>
    <a:masterClrMapping/>
  </p:clrMapOvr>
  <p:transition xmlns:p14="http://schemas.microsoft.com/office/powerpoint/2010/main" spd="slow">
    <p:circl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5.14.png"/>
          <p:cNvPicPr>
            <a:picLocks noChangeAspect="1"/>
          </p:cNvPicPr>
          <p:nvPr/>
        </p:nvPicPr>
        <p:blipFill>
          <a:blip r:embed="rId2">
            <a:extLst/>
          </a:blip>
          <a:stretch>
            <a:fillRect/>
          </a:stretch>
        </p:blipFill>
        <p:spPr>
          <a:xfrm>
            <a:off x="1638300" y="342900"/>
            <a:ext cx="9740900" cy="9067800"/>
          </a:xfrm>
          <a:prstGeom prst="rect">
            <a:avLst/>
          </a:prstGeom>
          <a:ln w="12700">
            <a:miter lim="400000"/>
          </a:ln>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merican Typewriter"/>
        <a:ea typeface="American Typewriter"/>
        <a:cs typeface="American Typewrite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837</TotalTime>
  <Words>869</Words>
  <Application>Microsoft Macintosh PowerPoint</Application>
  <PresentationFormat>Personalizzato</PresentationFormat>
  <Paragraphs>84</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White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Le Frequenze di ricombinazione possono variare da specie a specie</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Genetica -Lezione 7- Cenci</dc:title>
  <cp:lastModifiedBy>Giovanni Cenci</cp:lastModifiedBy>
  <cp:revision>10</cp:revision>
  <dcterms:modified xsi:type="dcterms:W3CDTF">2020-04-16T17:14:27Z</dcterms:modified>
</cp:coreProperties>
</file>