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" ContentType="image/tif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216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334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1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/>
          </p:cNvSpPr>
          <p:nvPr>
            <p:ph type="ctr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 anchor="ctr"/>
          <a:lstStyle/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Corso di Genetica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-Lezione </a:t>
            </a:r>
            <a:r>
              <a:rPr lang="it-IT"/>
              <a:t>4</a:t>
            </a:r>
            <a:r>
              <a:t>-</a:t>
            </a:r>
          </a:p>
          <a:p>
            <a:pPr>
              <a:defRPr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Cenci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44500" y="279400"/>
            <a:ext cx="115316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Il fenotipo dipende spesso dalla </a:t>
            </a:r>
            <a:r>
              <a:rPr>
                <a:solidFill>
                  <a:srgbClr val="FFFFFF"/>
                </a:solidFill>
              </a:rPr>
              <a:t>penetranza</a:t>
            </a:r>
          </a:p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 dall’</a:t>
            </a:r>
            <a:r>
              <a:rPr>
                <a:solidFill>
                  <a:srgbClr val="D9EB37"/>
                </a:solidFill>
              </a:rPr>
              <a:t>espressività</a:t>
            </a:r>
          </a:p>
        </p:txBody>
      </p:sp>
      <p:sp>
        <p:nvSpPr>
          <p:cNvPr id="241" name="Shape 241"/>
          <p:cNvSpPr/>
          <p:nvPr/>
        </p:nvSpPr>
        <p:spPr>
          <a:xfrm>
            <a:off x="330200" y="2527300"/>
            <a:ext cx="11811000" cy="3327400"/>
          </a:xfrm>
          <a:prstGeom prst="rect">
            <a:avLst/>
          </a:prstGeom>
          <a:ln w="12700">
            <a:solidFill>
              <a:srgbClr val="FFBE1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I genetisti usano il termine </a:t>
            </a:r>
            <a:r>
              <a:rPr b="1">
                <a:solidFill>
                  <a:srgbClr val="F5EC00"/>
                </a:solidFill>
              </a:rPr>
              <a:t>penetranza</a:t>
            </a:r>
            <a:r>
              <a:rPr b="1"/>
              <a:t> </a:t>
            </a:r>
            <a:r>
              <a:t>per descrivere</a:t>
            </a:r>
          </a:p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quanti individui di una popolazione con un certo genotipo, mostrano il fenotipo atteso. La penetranza può essere</a:t>
            </a:r>
            <a:r>
              <a:rPr i="1"/>
              <a:t> completa </a:t>
            </a:r>
            <a:r>
              <a:t>(100%), come per i caratteri studiati da Mendel, o</a:t>
            </a:r>
            <a:r>
              <a:rPr i="1"/>
              <a:t> incompleta</a:t>
            </a:r>
            <a:r>
              <a:t>, come per il retinoblastoma</a:t>
            </a:r>
          </a:p>
        </p:txBody>
      </p:sp>
      <p:sp>
        <p:nvSpPr>
          <p:cNvPr id="242" name="Shape 242"/>
          <p:cNvSpPr/>
          <p:nvPr/>
        </p:nvSpPr>
        <p:spPr>
          <a:xfrm>
            <a:off x="292100" y="6464300"/>
            <a:ext cx="12420600" cy="2794000"/>
          </a:xfrm>
          <a:prstGeom prst="rect">
            <a:avLst/>
          </a:prstGeom>
          <a:ln w="12700">
            <a:solidFill>
              <a:srgbClr val="FFFA4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L’</a:t>
            </a:r>
            <a:r>
              <a:rPr b="1">
                <a:solidFill>
                  <a:srgbClr val="E63B7A"/>
                </a:solidFill>
              </a:rPr>
              <a:t>espressività</a:t>
            </a:r>
            <a:r>
              <a:rPr b="1"/>
              <a:t> </a:t>
            </a:r>
            <a:r>
              <a:t>si riferisce al grado o all’intensità con cui un</a:t>
            </a:r>
          </a:p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particolare genotipo è espresso in un fenotipo. L’espressività può essere </a:t>
            </a:r>
            <a:r>
              <a:rPr i="1"/>
              <a:t>variabile</a:t>
            </a:r>
            <a:r>
              <a:t>, come per il retinoblastoma (un occhio o entrambi), o </a:t>
            </a:r>
            <a:r>
              <a:rPr i="1"/>
              <a:t>invariabile</a:t>
            </a:r>
            <a:r>
              <a:t>, come il colore del pisello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8939" y="546063"/>
            <a:ext cx="6862954" cy="422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04634" y="5796187"/>
            <a:ext cx="4050702" cy="392633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648069" y="-283634"/>
            <a:ext cx="7444694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Penetranza Incompleta</a:t>
            </a:r>
          </a:p>
        </p:txBody>
      </p:sp>
      <p:sp>
        <p:nvSpPr>
          <p:cNvPr id="247" name="Shape 247"/>
          <p:cNvSpPr/>
          <p:nvPr/>
        </p:nvSpPr>
        <p:spPr>
          <a:xfrm>
            <a:off x="4772683" y="4812903"/>
            <a:ext cx="3863480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Espressività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3.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192" y="1993900"/>
            <a:ext cx="10916170" cy="496017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42900" y="215899"/>
            <a:ext cx="1264331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L’ambiente può influire sull’espressione fenotipica di un genotipo</a:t>
            </a:r>
          </a:p>
        </p:txBody>
      </p:sp>
      <p:sp>
        <p:nvSpPr>
          <p:cNvPr id="251" name="Shape 251"/>
          <p:cNvSpPr/>
          <p:nvPr/>
        </p:nvSpPr>
        <p:spPr>
          <a:xfrm>
            <a:off x="1405921" y="7014633"/>
            <a:ext cx="5660582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4013"/>
                </a:solidFill>
              </a:defRPr>
            </a:pPr>
            <a:r>
              <a:t>Mutazioni condizionali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t>permissive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t>restrittive</a:t>
            </a:r>
          </a:p>
        </p:txBody>
      </p:sp>
      <p:sp>
        <p:nvSpPr>
          <p:cNvPr id="252" name="Shape 252"/>
          <p:cNvSpPr/>
          <p:nvPr/>
        </p:nvSpPr>
        <p:spPr>
          <a:xfrm>
            <a:off x="7573773" y="8157633"/>
            <a:ext cx="2556229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AE3C"/>
                </a:solidFill>
              </a:defRPr>
            </a:lvl1pPr>
          </a:lstStyle>
          <a:p>
            <a:r>
              <a:t>Fenocopie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50800"/>
            <a:ext cx="129921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Federico Guglielmo di Prussia e le Guardie di Potsdam (1713-1740)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421033"/>
            <a:ext cx="11583525" cy="129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FF4423"/>
                </a:solidFill>
              </a:rPr>
              <a:t>Caratteri continui</a:t>
            </a:r>
            <a:r>
              <a:t>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Se produciono fenotipi a variazione continua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-146050"/>
            <a:ext cx="14033500" cy="223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Anche la variabilità continua può essere spiegata dalle estensioni dell’analisi </a:t>
            </a:r>
          </a:p>
          <a:p>
            <a:pPr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2" animBg="1" advAuto="0"/>
      <p:bldP spid="266" grpId="3" animBg="1" advAuto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330200"/>
            <a:ext cx="12357100" cy="3429000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FFBB2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caratteri continui (chiamati anche </a:t>
            </a:r>
            <a:r>
              <a:rPr b="1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rPr>
              <a:t>caratteri quantitativi</a:t>
            </a:r>
            <a:r>
              <a:rPr>
                <a:latin typeface="Helvetica"/>
                <a:ea typeface="Helvetica"/>
                <a:cs typeface="Helvetica"/>
                <a:sym typeface="Helvetica"/>
              </a:rPr>
              <a:t>)</a:t>
            </a:r>
          </a:p>
          <a:p>
            <a:pPr>
              <a:defRPr sz="3600">
                <a:solidFill>
                  <a:srgbClr val="FFBB2D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095750"/>
            <a:ext cx="12204701" cy="2832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sz="3600">
                <a:solidFill>
                  <a:srgbClr val="40D7FF"/>
                </a:solidFill>
                <a:latin typeface="Helvetica"/>
                <a:ea typeface="Helvetica"/>
                <a:cs typeface="Helvetica"/>
                <a:sym typeface="Helvetica"/>
              </a:rPr>
              <a:t>Essi sono di solito </a:t>
            </a:r>
            <a:r>
              <a:rPr sz="3600" b="1">
                <a:solidFill>
                  <a:srgbClr val="F8FB30"/>
                </a:solidFill>
                <a:latin typeface="Helvetica"/>
                <a:ea typeface="Helvetica"/>
                <a:cs typeface="Helvetica"/>
                <a:sym typeface="Helvetica"/>
              </a:rPr>
              <a:t>poligenici</a:t>
            </a:r>
            <a:r>
              <a:rPr sz="3600" b="1">
                <a:solidFill>
                  <a:srgbClr val="40D7FF"/>
                </a:solidFill>
                <a:latin typeface="Helvetica"/>
                <a:ea typeface="Helvetica"/>
                <a:cs typeface="Helvetica"/>
                <a:sym typeface="Helvetica"/>
              </a:rPr>
              <a:t> </a:t>
            </a:r>
            <a:r>
              <a:rPr sz="3600">
                <a:solidFill>
                  <a:srgbClr val="40D7FF"/>
                </a:solidFill>
                <a:latin typeface="Helvetica"/>
                <a:ea typeface="Helvetica"/>
                <a:cs typeface="Helvetica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419100" y="7137400"/>
            <a:ext cx="125984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9EFA01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I caratteri poligenici sono, per definizione, </a:t>
            </a:r>
            <a:r>
              <a:rPr b="1">
                <a:solidFill>
                  <a:srgbClr val="DF6FFF"/>
                </a:solidFill>
                <a:latin typeface="Helvetica"/>
                <a:ea typeface="Helvetica"/>
                <a:cs typeface="Helvetica"/>
                <a:sym typeface="Helvetica"/>
              </a:rPr>
              <a:t>multifattoriali,</a:t>
            </a:r>
            <a:endParaRPr>
              <a:latin typeface="Helvetica"/>
              <a:ea typeface="Helvetica"/>
              <a:cs typeface="Helvetica"/>
              <a:sym typeface="Helvetica"/>
            </a:endParaRPr>
          </a:p>
          <a:p>
            <a:pPr>
              <a:defRPr sz="3600">
                <a:solidFill>
                  <a:srgbClr val="9EFA01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ma non tutti i caratteri multifattoriali sono poligenici (alcuni,</a:t>
            </a:r>
          </a:p>
          <a:p>
            <a:pPr>
              <a:defRPr sz="3600">
                <a:solidFill>
                  <a:srgbClr val="9EFA01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per esempio, sono determinati dal modo in cui gli alleli di un</a:t>
            </a:r>
          </a:p>
          <a:p>
            <a:pPr>
              <a:defRPr sz="3600">
                <a:solidFill>
                  <a:srgbClr val="9EFA01"/>
                </a:solidFill>
              </a:defRPr>
            </a:pPr>
            <a:r>
              <a:rPr>
                <a:latin typeface="Helvetica"/>
                <a:ea typeface="Helvetica"/>
                <a:cs typeface="Helvetica"/>
                <a:sym typeface="Helvetica"/>
              </a:rPr>
              <a:t>gene interagiscono l’uno con l’altro e con l’ambiente).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3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5300" y="1422291"/>
            <a:ext cx="11620500" cy="84753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hape 168"/>
          <p:cNvSpPr/>
          <p:nvPr/>
        </p:nvSpPr>
        <p:spPr>
          <a:xfrm>
            <a:off x="520700" y="-127000"/>
            <a:ext cx="1120140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Estensioni delle leggi di Mendel nei</a:t>
            </a:r>
          </a:p>
          <a:p>
            <a: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t>casi di eredità multifattoriale</a:t>
            </a:r>
          </a:p>
        </p:txBody>
      </p:sp>
      <p:grpSp>
        <p:nvGrpSpPr>
          <p:cNvPr id="171" name="Group 171"/>
          <p:cNvGrpSpPr/>
          <p:nvPr/>
        </p:nvGrpSpPr>
        <p:grpSpPr>
          <a:xfrm>
            <a:off x="596900" y="1511300"/>
            <a:ext cx="11455400" cy="8242300"/>
            <a:chOff x="0" y="0"/>
            <a:chExt cx="11455400" cy="8242300"/>
          </a:xfrm>
        </p:grpSpPr>
        <p:sp>
          <p:nvSpPr>
            <p:cNvPr id="169" name="Shape 169"/>
            <p:cNvSpPr/>
            <p:nvPr/>
          </p:nvSpPr>
          <p:spPr>
            <a:xfrm>
              <a:off x="5715000" y="0"/>
              <a:ext cx="5740400" cy="6438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0" name="Shape 170"/>
            <p:cNvSpPr/>
            <p:nvPr/>
          </p:nvSpPr>
          <p:spPr>
            <a:xfrm>
              <a:off x="0" y="6705600"/>
              <a:ext cx="11430000" cy="1536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172" name="Shape 172"/>
          <p:cNvSpPr/>
          <p:nvPr/>
        </p:nvSpPr>
        <p:spPr>
          <a:xfrm>
            <a:off x="3060700" y="4813300"/>
            <a:ext cx="3136900" cy="31115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grpSp>
        <p:nvGrpSpPr>
          <p:cNvPr id="175" name="Group 175"/>
          <p:cNvGrpSpPr/>
          <p:nvPr/>
        </p:nvGrpSpPr>
        <p:grpSpPr>
          <a:xfrm>
            <a:off x="812800" y="6108700"/>
            <a:ext cx="2070100" cy="1422400"/>
            <a:chOff x="0" y="0"/>
            <a:chExt cx="2070100" cy="1422400"/>
          </a:xfrm>
        </p:grpSpPr>
        <p:sp>
          <p:nvSpPr>
            <p:cNvPr id="173" name="Shape 173"/>
            <p:cNvSpPr/>
            <p:nvPr/>
          </p:nvSpPr>
          <p:spPr>
            <a:xfrm>
              <a:off x="0" y="0"/>
              <a:ext cx="584200" cy="14224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533400" y="67733"/>
              <a:ext cx="1536700" cy="135466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grpSp>
        <p:nvGrpSpPr>
          <p:cNvPr id="181" name="Group 181"/>
          <p:cNvGrpSpPr/>
          <p:nvPr/>
        </p:nvGrpSpPr>
        <p:grpSpPr>
          <a:xfrm>
            <a:off x="2641600" y="2554337"/>
            <a:ext cx="2712641" cy="2373263"/>
            <a:chOff x="0" y="0"/>
            <a:chExt cx="2712640" cy="2373262"/>
          </a:xfrm>
        </p:grpSpPr>
        <p:sp>
          <p:nvSpPr>
            <p:cNvPr id="176" name="Shape 176"/>
            <p:cNvSpPr/>
            <p:nvPr/>
          </p:nvSpPr>
          <p:spPr>
            <a:xfrm>
              <a:off x="0" y="0"/>
              <a:ext cx="856506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1447800" y="0"/>
              <a:ext cx="856506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165100" y="698500"/>
              <a:ext cx="2070100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54000" y="1981200"/>
              <a:ext cx="1099741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1612900" y="1987550"/>
              <a:ext cx="1099741" cy="385713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1000" fill="hold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4" animBg="1" advAuto="0"/>
      <p:bldP spid="172" grpId="3" animBg="1" advAuto="0"/>
      <p:bldP spid="175" grpId="1" animBg="1" advAuto="0"/>
      <p:bldP spid="181" grpId="2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3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60500" y="2514600"/>
            <a:ext cx="10083800" cy="7137658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Shape 184"/>
          <p:cNvSpPr/>
          <p:nvPr/>
        </p:nvSpPr>
        <p:spPr>
          <a:xfrm>
            <a:off x="482600" y="177800"/>
            <a:ext cx="11607800" cy="2260600"/>
          </a:xfrm>
          <a:prstGeom prst="rect">
            <a:avLst/>
          </a:prstGeom>
          <a:ln w="25400">
            <a:solidFill>
              <a:srgbClr val="86D538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In alcune interazioni di sistemi a due geni, le quattro classi fenotipiche F2 definite da Mendel producono meno di quattro fenotipi visibili, perché alcuni fenotipi includono una o più classi genotipiche</a:t>
            </a:r>
          </a:p>
        </p:txBody>
      </p:sp>
      <p:sp>
        <p:nvSpPr>
          <p:cNvPr id="185" name="Shape 185"/>
          <p:cNvSpPr/>
          <p:nvPr/>
        </p:nvSpPr>
        <p:spPr>
          <a:xfrm>
            <a:off x="6565900" y="2508250"/>
            <a:ext cx="4450706" cy="469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 b="1"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defRPr>
                <a:solidFill>
                  <a:srgbClr val="FFFFFF"/>
                </a:solidFill>
              </a:defRPr>
            </a:pPr>
            <a:r>
              <a:rPr>
                <a:solidFill>
                  <a:srgbClr val="2F2A2B"/>
                </a:solidFill>
              </a:rPr>
              <a:t>azione genica complementare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4591269" y="7861300"/>
            <a:ext cx="6020502" cy="1022351"/>
            <a:chOff x="19269" y="0"/>
            <a:chExt cx="6020501" cy="1022350"/>
          </a:xfrm>
        </p:grpSpPr>
        <p:grpSp>
          <p:nvGrpSpPr>
            <p:cNvPr id="188" name="Group 188"/>
            <p:cNvGrpSpPr/>
            <p:nvPr/>
          </p:nvGrpSpPr>
          <p:grpSpPr>
            <a:xfrm>
              <a:off x="19269" y="0"/>
              <a:ext cx="818264" cy="1022351"/>
              <a:chOff x="19269" y="0"/>
              <a:chExt cx="818263" cy="1022350"/>
            </a:xfrm>
          </p:grpSpPr>
          <p:sp>
            <p:nvSpPr>
              <p:cNvPr id="186" name="Shape 186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7" name="Shape 187"/>
              <p:cNvSpPr/>
              <p:nvPr/>
            </p:nvSpPr>
            <p:spPr>
              <a:xfrm>
                <a:off x="397001" y="577850"/>
                <a:ext cx="440532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t>aa</a:t>
                </a:r>
              </a:p>
            </p:txBody>
          </p:sp>
        </p:grpSp>
        <p:sp>
          <p:nvSpPr>
            <p:cNvPr id="189" name="Shape 189"/>
            <p:cNvSpPr/>
            <p:nvPr/>
          </p:nvSpPr>
          <p:spPr>
            <a:xfrm>
              <a:off x="4346701" y="82550"/>
              <a:ext cx="1693070" cy="444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Fiore bianco</a:t>
              </a:r>
            </a:p>
          </p:txBody>
        </p:sp>
      </p:grpSp>
      <p:grpSp>
        <p:nvGrpSpPr>
          <p:cNvPr id="196" name="Group 196"/>
          <p:cNvGrpSpPr/>
          <p:nvPr/>
        </p:nvGrpSpPr>
        <p:grpSpPr>
          <a:xfrm>
            <a:off x="1460500" y="2489200"/>
            <a:ext cx="10083800" cy="7137658"/>
            <a:chOff x="0" y="0"/>
            <a:chExt cx="10083800" cy="7137657"/>
          </a:xfrm>
        </p:grpSpPr>
        <p:pic>
          <p:nvPicPr>
            <p:cNvPr id="191" name="3.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83800" cy="71376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94" name="Group 194"/>
            <p:cNvGrpSpPr/>
            <p:nvPr/>
          </p:nvGrpSpPr>
          <p:grpSpPr>
            <a:xfrm>
              <a:off x="5404069" y="5372100"/>
              <a:ext cx="819752" cy="1022351"/>
              <a:chOff x="19269" y="0"/>
              <a:chExt cx="819751" cy="1022350"/>
            </a:xfrm>
          </p:grpSpPr>
          <p:sp>
            <p:nvSpPr>
              <p:cNvPr id="192" name="Shape 192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3" name="Shape 193"/>
              <p:cNvSpPr/>
              <p:nvPr/>
            </p:nvSpPr>
            <p:spPr>
              <a:xfrm>
                <a:off x="397001" y="577850"/>
                <a:ext cx="44202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t>bb</a:t>
                </a:r>
              </a:p>
            </p:txBody>
          </p:sp>
        </p:grpSp>
        <p:sp>
          <p:nvSpPr>
            <p:cNvPr id="195" name="Shape 195"/>
            <p:cNvSpPr/>
            <p:nvPr/>
          </p:nvSpPr>
          <p:spPr>
            <a:xfrm>
              <a:off x="7458201" y="5429250"/>
              <a:ext cx="1693070" cy="444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Fiore bianco</a:t>
              </a:r>
            </a:p>
          </p:txBody>
        </p:sp>
      </p:grpSp>
      <p:grpSp>
        <p:nvGrpSpPr>
          <p:cNvPr id="205" name="Group 205"/>
          <p:cNvGrpSpPr/>
          <p:nvPr/>
        </p:nvGrpSpPr>
        <p:grpSpPr>
          <a:xfrm>
            <a:off x="1460500" y="2552700"/>
            <a:ext cx="10083800" cy="7137658"/>
            <a:chOff x="0" y="0"/>
            <a:chExt cx="10083800" cy="7137657"/>
          </a:xfrm>
        </p:grpSpPr>
        <p:pic>
          <p:nvPicPr>
            <p:cNvPr id="197" name="3.12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0083800" cy="71376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200" name="Group 200"/>
            <p:cNvGrpSpPr/>
            <p:nvPr/>
          </p:nvGrpSpPr>
          <p:grpSpPr>
            <a:xfrm>
              <a:off x="5404069" y="5372100"/>
              <a:ext cx="819752" cy="1022351"/>
              <a:chOff x="19269" y="0"/>
              <a:chExt cx="819751" cy="1022350"/>
            </a:xfrm>
          </p:grpSpPr>
          <p:sp>
            <p:nvSpPr>
              <p:cNvPr id="198" name="Shape 198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9" name="Shape 199"/>
              <p:cNvSpPr/>
              <p:nvPr/>
            </p:nvSpPr>
            <p:spPr>
              <a:xfrm>
                <a:off x="397001" y="577850"/>
                <a:ext cx="442020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t>bb</a:t>
                </a:r>
              </a:p>
            </p:txBody>
          </p:sp>
        </p:grpSp>
        <p:sp>
          <p:nvSpPr>
            <p:cNvPr id="201" name="Shape 201"/>
            <p:cNvSpPr/>
            <p:nvPr/>
          </p:nvSpPr>
          <p:spPr>
            <a:xfrm>
              <a:off x="7458201" y="5429250"/>
              <a:ext cx="1693070" cy="44450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400">
                  <a:solidFill>
                    <a:srgbClr val="000000"/>
                  </a:solidFill>
                </a:defRPr>
              </a:lvl1pPr>
            </a:lstStyle>
            <a:p>
              <a:r>
                <a:t>Fiore bianco</a:t>
              </a:r>
            </a:p>
          </p:txBody>
        </p:sp>
        <p:grpSp>
          <p:nvGrpSpPr>
            <p:cNvPr id="204" name="Group 204"/>
            <p:cNvGrpSpPr/>
            <p:nvPr/>
          </p:nvGrpSpPr>
          <p:grpSpPr>
            <a:xfrm>
              <a:off x="3118069" y="5372100"/>
              <a:ext cx="818264" cy="1022351"/>
              <a:chOff x="19269" y="0"/>
              <a:chExt cx="818263" cy="1022350"/>
            </a:xfrm>
          </p:grpSpPr>
          <p:sp>
            <p:nvSpPr>
              <p:cNvPr id="202" name="Shape 202"/>
              <p:cNvSpPr/>
              <p:nvPr/>
            </p:nvSpPr>
            <p:spPr>
              <a:xfrm>
                <a:off x="19269" y="0"/>
                <a:ext cx="748862" cy="333131"/>
              </a:xfrm>
              <a:prstGeom prst="star5">
                <a:avLst>
                  <a:gd name="adj" fmla="val 25000"/>
                  <a:gd name="hf" fmla="val 105146"/>
                  <a:gd name="vf" fmla="val 110557"/>
                </a:avLst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defRPr sz="3600"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3" name="Shape 203"/>
              <p:cNvSpPr/>
              <p:nvPr/>
            </p:nvSpPr>
            <p:spPr>
              <a:xfrm>
                <a:off x="397001" y="577850"/>
                <a:ext cx="440532" cy="444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2400" i="1">
                    <a:solidFill>
                      <a:srgbClr val="000000"/>
                    </a:solidFill>
                  </a:defRPr>
                </a:lvl1pPr>
              </a:lstStyle>
              <a:p>
                <a:r>
                  <a:t>aa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1" animBg="1" advAuto="0"/>
      <p:bldP spid="196" grpId="2" animBg="1" advAuto="0"/>
      <p:bldP spid="205" grpId="3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3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2600" y="38100"/>
            <a:ext cx="11811000" cy="7799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1016000" y="127000"/>
            <a:ext cx="5400341" cy="660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rPr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rPr>
              <a:t>Nei casi di epistasi, gli alleli di un gene mascherano</a:t>
            </a:r>
          </a:p>
          <a:p>
            <a:pPr>
              <a:defRPr sz="1800"/>
            </a:pPr>
            <a:r>
              <a:rPr>
                <a:solidFill>
                  <a:srgbClr val="2F2A2B"/>
                </a:solidFill>
                <a:latin typeface="Helvetica"/>
                <a:ea typeface="Helvetica"/>
                <a:cs typeface="Helvetica"/>
                <a:sym typeface="Helvetica"/>
              </a:rPr>
              <a:t>gli effetti degli alleli di un altro gene</a:t>
            </a:r>
          </a:p>
        </p:txBody>
      </p:sp>
      <p:sp>
        <p:nvSpPr>
          <p:cNvPr id="209" name="Shape 209"/>
          <p:cNvSpPr/>
          <p:nvPr/>
        </p:nvSpPr>
        <p:spPr>
          <a:xfrm>
            <a:off x="304800" y="7975600"/>
            <a:ext cx="12395200" cy="1574800"/>
          </a:xfrm>
          <a:prstGeom prst="rect">
            <a:avLst/>
          </a:prstGeom>
          <a:ln w="38100">
            <a:solidFill>
              <a:srgbClr val="F3FDF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4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Un’interazione genica, in cui gli effetti di un allele di un gene nascondono gli effetti degli alleli di un altro gene, è conosciuta come </a:t>
            </a:r>
            <a:r>
              <a:rPr b="1">
                <a:solidFill>
                  <a:srgbClr val="F8FB39"/>
                </a:solidFill>
              </a:rPr>
              <a:t>epistasi</a:t>
            </a:r>
            <a:r>
              <a:t>; l’allele responsabile del mascheramento (in questo caso, l’allele </a:t>
            </a:r>
            <a:r>
              <a:rPr i="1">
                <a:solidFill>
                  <a:srgbClr val="F5FB40"/>
                </a:solidFill>
              </a:rPr>
              <a:t>e</a:t>
            </a:r>
            <a:r>
              <a:t> del gene </a:t>
            </a:r>
            <a:r>
              <a:rPr i="1">
                <a:solidFill>
                  <a:srgbClr val="FFFA48"/>
                </a:solidFill>
              </a:rPr>
              <a:t>E</a:t>
            </a:r>
            <a:r>
              <a:t>) è </a:t>
            </a:r>
            <a:r>
              <a:rPr b="1">
                <a:solidFill>
                  <a:srgbClr val="FBFB28"/>
                </a:solidFill>
              </a:rPr>
              <a:t>epistatico</a:t>
            </a:r>
            <a:r>
              <a:rPr b="1"/>
              <a:t> </a:t>
            </a:r>
            <a:r>
              <a:t>sul gene che viene mascherato (</a:t>
            </a:r>
            <a:r>
              <a:rPr i="1"/>
              <a:t>gene ipostatico</a:t>
            </a:r>
            <a:r>
              <a:t>).</a:t>
            </a:r>
          </a:p>
        </p:txBody>
      </p:sp>
      <p:sp>
        <p:nvSpPr>
          <p:cNvPr id="210" name="Shape 210"/>
          <p:cNvSpPr/>
          <p:nvPr/>
        </p:nvSpPr>
        <p:spPr>
          <a:xfrm>
            <a:off x="8842501" y="5549900"/>
            <a:ext cx="4486608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Epistasi recessiva</a:t>
            </a:r>
          </a:p>
        </p:txBody>
      </p:sp>
      <p:sp>
        <p:nvSpPr>
          <p:cNvPr id="211" name="Shape 211"/>
          <p:cNvSpPr/>
          <p:nvPr/>
        </p:nvSpPr>
        <p:spPr>
          <a:xfrm>
            <a:off x="6477000" y="749300"/>
            <a:ext cx="5549900" cy="45339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grpSp>
        <p:nvGrpSpPr>
          <p:cNvPr id="214" name="Group 214"/>
          <p:cNvGrpSpPr/>
          <p:nvPr/>
        </p:nvGrpSpPr>
        <p:grpSpPr>
          <a:xfrm>
            <a:off x="762000" y="4241800"/>
            <a:ext cx="5461000" cy="2247900"/>
            <a:chOff x="0" y="0"/>
            <a:chExt cx="5461000" cy="2247900"/>
          </a:xfrm>
        </p:grpSpPr>
        <p:sp>
          <p:nvSpPr>
            <p:cNvPr id="212" name="Shape 212"/>
            <p:cNvSpPr/>
            <p:nvPr/>
          </p:nvSpPr>
          <p:spPr>
            <a:xfrm>
              <a:off x="3175000" y="0"/>
              <a:ext cx="2286000" cy="22479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13" name="Shape 213"/>
            <p:cNvSpPr/>
            <p:nvPr/>
          </p:nvSpPr>
          <p:spPr>
            <a:xfrm>
              <a:off x="0" y="177800"/>
              <a:ext cx="1981200" cy="14605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6" dur="2000" fill="hold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" grpId="2" animBg="1" advAuto="0"/>
      <p:bldP spid="211" grpId="3" animBg="1" advAuto="0"/>
      <p:bldP spid="214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6337300" y="228600"/>
            <a:ext cx="6565900" cy="6934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pic>
        <p:nvPicPr>
          <p:cNvPr id="217" name="3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700" y="203200"/>
            <a:ext cx="13603910" cy="881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Shape 218"/>
          <p:cNvSpPr/>
          <p:nvPr/>
        </p:nvSpPr>
        <p:spPr>
          <a:xfrm>
            <a:off x="8880601" y="7035800"/>
            <a:ext cx="4808673" cy="685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4013"/>
                </a:solidFill>
              </a:defRPr>
            </a:lvl1pPr>
          </a:lstStyle>
          <a:p>
            <a:r>
              <a:t>Epistasi dominante</a:t>
            </a:r>
          </a:p>
        </p:txBody>
      </p:sp>
      <p:grpSp>
        <p:nvGrpSpPr>
          <p:cNvPr id="221" name="Group 221"/>
          <p:cNvGrpSpPr/>
          <p:nvPr/>
        </p:nvGrpSpPr>
        <p:grpSpPr>
          <a:xfrm>
            <a:off x="12700" y="4610100"/>
            <a:ext cx="6159500" cy="2857500"/>
            <a:chOff x="0" y="0"/>
            <a:chExt cx="6159500" cy="2857500"/>
          </a:xfrm>
        </p:grpSpPr>
        <p:sp>
          <p:nvSpPr>
            <p:cNvPr id="219" name="Shape 219"/>
            <p:cNvSpPr/>
            <p:nvPr/>
          </p:nvSpPr>
          <p:spPr>
            <a:xfrm>
              <a:off x="3441700" y="177800"/>
              <a:ext cx="2717800" cy="2679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0" y="0"/>
              <a:ext cx="2298700" cy="2679700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>
                <a:defRPr sz="3600">
                  <a:latin typeface="+mn-lt"/>
                  <a:ea typeface="+mn-ea"/>
                  <a:cs typeface="+mn-cs"/>
                  <a:sym typeface="American Typewriter"/>
                </a:defRPr>
              </a:pPr>
              <a:endParaRPr/>
            </a:p>
          </p:txBody>
        </p:sp>
      </p:grpSp>
      <p:sp>
        <p:nvSpPr>
          <p:cNvPr id="222" name="Shape 222"/>
          <p:cNvSpPr/>
          <p:nvPr/>
        </p:nvSpPr>
        <p:spPr>
          <a:xfrm>
            <a:off x="6489700" y="215900"/>
            <a:ext cx="6451600" cy="6934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ircl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" grpId="2" animBg="1" advAuto="0"/>
      <p:bldP spid="221" grpId="1" animBg="1" advAuto="0"/>
      <p:bldP spid="222" grpId="3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3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96900" y="1536700"/>
            <a:ext cx="13526228" cy="8166100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Shape 225"/>
          <p:cNvSpPr/>
          <p:nvPr/>
        </p:nvSpPr>
        <p:spPr>
          <a:xfrm>
            <a:off x="241300" y="-50800"/>
            <a:ext cx="9575800" cy="170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solidFill>
                  <a:srgbClr val="F5EC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Per alcuni caratteri, il fenotipo mutante è il risultato dell’omozigosi per un allele mutante di uno qualsiasi di uno o più geni</a:t>
            </a:r>
          </a:p>
        </p:txBody>
      </p:sp>
      <p:sp>
        <p:nvSpPr>
          <p:cNvPr id="226" name="Shape 226"/>
          <p:cNvSpPr/>
          <p:nvPr/>
        </p:nvSpPr>
        <p:spPr>
          <a:xfrm>
            <a:off x="2235200" y="4991100"/>
            <a:ext cx="9588500" cy="30607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1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06400" y="1841500"/>
            <a:ext cx="11391900" cy="1168400"/>
          </a:xfrm>
          <a:prstGeom prst="rect">
            <a:avLst/>
          </a:prstGeom>
          <a:solidFill>
            <a:srgbClr val="CDFB22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(1) i geni possono interagire per generare caratteri nuovi, </a:t>
            </a:r>
          </a:p>
        </p:txBody>
      </p:sp>
      <p:sp>
        <p:nvSpPr>
          <p:cNvPr id="229" name="Shape 229"/>
          <p:cNvSpPr/>
          <p:nvPr/>
        </p:nvSpPr>
        <p:spPr>
          <a:xfrm>
            <a:off x="1422400" y="3022600"/>
            <a:ext cx="11468100" cy="1701800"/>
          </a:xfrm>
          <a:prstGeom prst="rect">
            <a:avLst/>
          </a:prstGeom>
          <a:solidFill>
            <a:srgbClr val="D27D37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(2) gli alleli dominanti di due geni che interagiscono, possono essere entrambi necessari per la produzione di un particolare fenotipo, </a:t>
            </a:r>
          </a:p>
        </p:txBody>
      </p:sp>
      <p:sp>
        <p:nvSpPr>
          <p:cNvPr id="230" name="Shape 230"/>
          <p:cNvSpPr/>
          <p:nvPr/>
        </p:nvSpPr>
        <p:spPr>
          <a:xfrm>
            <a:off x="101600" y="4775200"/>
            <a:ext cx="11455400" cy="1168400"/>
          </a:xfrm>
          <a:prstGeom prst="rect">
            <a:avLst/>
          </a:prstGeom>
          <a:solidFill>
            <a:srgbClr val="3D5FD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(3) gli alleli di un gene possono mascherare gli effetti di un altro </a:t>
            </a:r>
          </a:p>
        </p:txBody>
      </p:sp>
      <p:sp>
        <p:nvSpPr>
          <p:cNvPr id="231" name="Shape 231"/>
          <p:cNvSpPr/>
          <p:nvPr/>
        </p:nvSpPr>
        <p:spPr>
          <a:xfrm>
            <a:off x="1447800" y="6096000"/>
            <a:ext cx="11430000" cy="1168400"/>
          </a:xfrm>
          <a:prstGeom prst="rect">
            <a:avLst/>
          </a:prstGeom>
          <a:solidFill>
            <a:srgbClr val="5DCFC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(4) gli alleli mutanti di più geni differenti possono generare lo stesso fenotipo.</a:t>
            </a:r>
          </a:p>
        </p:txBody>
      </p:sp>
      <p:sp>
        <p:nvSpPr>
          <p:cNvPr id="232" name="Shape 232"/>
          <p:cNvSpPr/>
          <p:nvPr/>
        </p:nvSpPr>
        <p:spPr>
          <a:xfrm>
            <a:off x="187451" y="7264400"/>
            <a:ext cx="12103101" cy="241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600">
                <a:solidFill>
                  <a:srgbClr val="F3FB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Ma per ogni tipo di interazione genica gli alleli di uno o di entrambi i geni possono esibire dominanza incompleta o codominanza, e queste possibilità aumentano il potenziale di </a:t>
            </a:r>
            <a:r>
              <a:rPr sz="4800">
                <a:solidFill>
                  <a:srgbClr val="51BBFF"/>
                </a:solidFill>
              </a:rPr>
              <a:t>diversità fenotipica.</a:t>
            </a:r>
          </a:p>
        </p:txBody>
      </p:sp>
      <p:sp>
        <p:nvSpPr>
          <p:cNvPr id="233" name="Shape 233"/>
          <p:cNvSpPr/>
          <p:nvPr/>
        </p:nvSpPr>
        <p:spPr>
          <a:xfrm>
            <a:off x="596900" y="762000"/>
            <a:ext cx="11379200" cy="116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53D5FD"/>
                </a:solidFill>
              </a:rPr>
              <a:t>ci sono</a:t>
            </a:r>
            <a:r>
              <a:rPr>
                <a:solidFill>
                  <a:srgbClr val="9EFA0E"/>
                </a:solidFill>
              </a:rPr>
              <a:t> </a:t>
            </a:r>
            <a:r>
              <a:rPr>
                <a:solidFill>
                  <a:srgbClr val="53C5FF"/>
                </a:solidFill>
              </a:rPr>
              <a:t>diverse variazioni genetiche sul tema dei caratteri multifattoriali:</a:t>
            </a:r>
          </a:p>
        </p:txBody>
      </p:sp>
      <p:sp>
        <p:nvSpPr>
          <p:cNvPr id="234" name="Shape 234"/>
          <p:cNvSpPr/>
          <p:nvPr/>
        </p:nvSpPr>
        <p:spPr>
          <a:xfrm>
            <a:off x="6315201" y="133350"/>
            <a:ext cx="4729526" cy="800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4F26"/>
                </a:solidFill>
              </a:defRPr>
            </a:lvl1pPr>
          </a:lstStyle>
          <a:p>
            <a:r>
              <a:t>RIASSUMENDO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1" grpId="4" animBg="1" advAuto="0"/>
      <p:bldP spid="232" grpId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3.1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4300" y="-25400"/>
            <a:ext cx="7353300" cy="10253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.1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6700" y="723900"/>
            <a:ext cx="7404100" cy="831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558</Words>
  <Application>Microsoft Macintosh PowerPoint</Application>
  <PresentationFormat>Personalizzato</PresentationFormat>
  <Paragraphs>52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White</vt:lpstr>
      <vt:lpstr>Corso di Genetica -Lezione 4- Cenci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3- Cenci</dc:title>
  <cp:lastModifiedBy>Giovanni Cenci</cp:lastModifiedBy>
  <cp:revision>10</cp:revision>
  <dcterms:modified xsi:type="dcterms:W3CDTF">2020-03-25T13:02:42Z</dcterms:modified>
</cp:coreProperties>
</file>