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if" ContentType="image/t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3"/>
  </p:notesMasterIdLst>
  <p:sldIdLst>
    <p:sldId id="278" r:id="rId2"/>
    <p:sldId id="279" r:id="rId3"/>
    <p:sldId id="280" r:id="rId4"/>
    <p:sldId id="313" r:id="rId5"/>
    <p:sldId id="314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15" r:id="rId27"/>
    <p:sldId id="301" r:id="rId28"/>
    <p:sldId id="316" r:id="rId29"/>
    <p:sldId id="302" r:id="rId30"/>
    <p:sldId id="303" r:id="rId31"/>
    <p:sldId id="304" r:id="rId32"/>
    <p:sldId id="305" r:id="rId33"/>
    <p:sldId id="306" r:id="rId34"/>
    <p:sldId id="307" r:id="rId35"/>
    <p:sldId id="308" r:id="rId36"/>
    <p:sldId id="309" r:id="rId37"/>
    <p:sldId id="310" r:id="rId38"/>
    <p:sldId id="311" r:id="rId39"/>
    <p:sldId id="317" r:id="rId40"/>
    <p:sldId id="318" r:id="rId41"/>
    <p:sldId id="319" r:id="rId4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0" algn="r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FF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D51ADE6A-740E-44AE-83CC-AE7238B6C88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1" d="100"/>
          <a:sy n="41" d="100"/>
        </p:scale>
        <p:origin x="-736" y="-8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notesMaster" Target="notesMasters/notes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142753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079500" y="2921000"/>
            <a:ext cx="10845800" cy="2413000"/>
          </a:xfrm>
          <a:prstGeom prst="rect">
            <a:avLst/>
          </a:prstGeom>
        </p:spPr>
        <p:txBody>
          <a:bodyPr anchor="b"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079500" y="5359400"/>
            <a:ext cx="10845800" cy="1380067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sottotitol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6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2" name="Shape 132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/>
          <a:lstStyle>
            <a:lvl1pPr marL="889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73" name="Shape 173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/>
          </p:cNvSpPr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89" name="Shape 189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0" name="Shape 190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orizzont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pic" sz="half" idx="13"/>
          </p:nvPr>
        </p:nvSpPr>
        <p:spPr>
          <a:xfrm>
            <a:off x="2438400" y="1638300"/>
            <a:ext cx="8128000" cy="45593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98" name="Shape 198"/>
          <p:cNvSpPr>
            <a:spLocks noGrp="1"/>
          </p:cNvSpPr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199" name="Shape 19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08" name="Shape 20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Riflesso vertica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/>
          </p:cNvSpPr>
          <p:nvPr>
            <p:ph type="pic" sz="quarter" idx="13"/>
          </p:nvPr>
        </p:nvSpPr>
        <p:spPr>
          <a:xfrm>
            <a:off x="7124700" y="1968500"/>
            <a:ext cx="4216400" cy="5626100"/>
          </a:xfrm>
          <a:prstGeom prst="rect">
            <a:avLst/>
          </a:prstGeom>
          <a:ln w="25400"/>
          <a:effectLst>
            <a:reflection stA="50000" endPos="40000" dir="5400000" sy="-100000" algn="bl" rotWithShape="0"/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17" name="Shape 217"/>
          <p:cNvSpPr>
            <a:spLocks noGrp="1"/>
          </p:cNvSpPr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19" name="Shape 21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/>
          </p:cNvSpPr>
          <p:nvPr>
            <p:ph type="pic" sz="quarter" idx="13"/>
          </p:nvPr>
        </p:nvSpPr>
        <p:spPr>
          <a:xfrm>
            <a:off x="7175500" y="2882900"/>
            <a:ext cx="4102100" cy="547370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9" name="Shape 229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8" name="Shape 238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</p:spPr>
        <p:txBody>
          <a:bodyPr/>
          <a:lstStyle>
            <a:lvl1pPr>
              <a:defRPr sz="84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r>
              <a:t>Titolo Testo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  <a:lvl2pPr marL="1256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2pPr>
            <a:lvl3pPr marL="1701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3pPr>
            <a:lvl4pPr marL="21456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4pPr>
            <a:lvl5pPr marL="2590120" indent="-494620">
              <a:spcBef>
                <a:spcPts val="3800"/>
              </a:spcBef>
              <a:buSzPct val="171000"/>
              <a:defRPr sz="3200"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47" name="Shape 247"/>
          <p:cNvSpPr>
            <a:spLocks noGrp="1"/>
          </p:cNvSpPr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Gill Sans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Titolo Testo</a:t>
            </a:r>
          </a:p>
        </p:txBody>
      </p:sp>
      <p:sp>
        <p:nvSpPr>
          <p:cNvPr id="255" name="Shape 25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56" name="Shape 256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3708" cy="3556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/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‹n.›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900" y="9080500"/>
            <a:ext cx="384506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ctr" defTabSz="584200">
              <a:defRPr sz="1800">
                <a:latin typeface="+mn-lt"/>
                <a:ea typeface="+mn-ea"/>
                <a:cs typeface="+mn-cs"/>
                <a:sym typeface="American Typewriter"/>
              </a:defRPr>
            </a:lvl1pPr>
          </a:lstStyle>
          <a:p>
            <a:fld id="{86CB4B4D-7CA3-9044-876B-883B54F8677D}" type="slidenum">
              <a:t>‹n.›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merican Typewrite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t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>
            <a:spLocks noGrp="1"/>
          </p:cNvSpPr>
          <p:nvPr>
            <p:ph type="title"/>
          </p:nvPr>
        </p:nvSpPr>
        <p:spPr>
          <a:xfrm>
            <a:off x="1079500" y="-381000"/>
            <a:ext cx="10845800" cy="2095500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60F90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Genetica</a:t>
            </a:r>
          </a:p>
        </p:txBody>
      </p:sp>
      <p:sp>
        <p:nvSpPr>
          <p:cNvPr id="362" name="Shape 362"/>
          <p:cNvSpPr>
            <a:spLocks noGrp="1"/>
          </p:cNvSpPr>
          <p:nvPr>
            <p:ph type="body" idx="1"/>
          </p:nvPr>
        </p:nvSpPr>
        <p:spPr>
          <a:xfrm>
            <a:off x="513308" y="1282700"/>
            <a:ext cx="11978184" cy="5393333"/>
          </a:xfrm>
          <a:prstGeom prst="rect">
            <a:avLst/>
          </a:prstGeom>
        </p:spPr>
        <p:txBody>
          <a:bodyPr lIns="152400" tIns="152400" rIns="152400" bIns="152400"/>
          <a:lstStyle/>
          <a:p>
            <a:pPr marL="0" indent="0">
              <a:lnSpc>
                <a:spcPct val="90000"/>
              </a:lnSpc>
              <a:buSzTx/>
              <a:buNone/>
              <a:defRPr sz="3600">
                <a:solidFill>
                  <a:srgbClr val="FDFD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</a:t>
            </a:r>
            <a:r>
              <a:rPr>
                <a:solidFill>
                  <a:srgbClr val="FDF534"/>
                </a:solidFill>
              </a:rPr>
              <a:t>Genetica</a:t>
            </a:r>
            <a:r>
              <a:t>, ovvero la scienza dell’eredità, consiste essenzialmente nello </a:t>
            </a:r>
            <a:r>
              <a:rPr>
                <a:solidFill>
                  <a:srgbClr val="FDEF21"/>
                </a:solidFill>
              </a:rPr>
              <a:t>studio dell’informazione biologica</a:t>
            </a:r>
            <a:r>
              <a:t> </a:t>
            </a:r>
          </a:p>
          <a:p>
            <a:pPr marL="0" indent="0">
              <a:lnSpc>
                <a:spcPct val="90000"/>
              </a:lnSpc>
              <a:buSzTx/>
              <a:buNone/>
              <a:defRPr sz="3600">
                <a:solidFill>
                  <a:srgbClr val="FDFD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Tutti gli organismi viventi, dai batteri e protozoi unicellulari alle piante e animali multicellulari devono immagazzinare, replicare, trasmettere alla generazione successiva e utilizzare le tante informazioni necessarie per lo sviluppo, la crescita, la riproduzione e la sopravvivenza nei loro ambienti</a:t>
            </a:r>
          </a:p>
        </p:txBody>
      </p:sp>
      <p:sp>
        <p:nvSpPr>
          <p:cNvPr id="363" name="Shape 363"/>
          <p:cNvSpPr/>
          <p:nvPr/>
        </p:nvSpPr>
        <p:spPr>
          <a:xfrm>
            <a:off x="956865" y="6522144"/>
            <a:ext cx="11354198" cy="2205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52400" tIns="152400" rIns="152400" bIns="152400" anchor="ctr"/>
          <a:lstStyle/>
          <a:p>
            <a:pPr algn="l">
              <a:defRPr sz="3600">
                <a:solidFill>
                  <a:srgbClr val="FCFCFC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Il compito dei </a:t>
            </a:r>
            <a:r>
              <a:rPr>
                <a:solidFill>
                  <a:srgbClr val="FCF32B"/>
                </a:solidFill>
              </a:rPr>
              <a:t>Genetisti</a:t>
            </a:r>
            <a:r>
              <a:t> è quello di studiare come gli organismi trasmettono l’informazione biologica alla loro progenie e come la utilizzano durante il corso della propria vita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" grpId="1" animBg="1" advAuto="0"/>
      <p:bldP spid="363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/>
          </p:cNvSpPr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t>L’Eredità prima di Mendel</a:t>
            </a:r>
          </a:p>
        </p:txBody>
      </p:sp>
      <p:sp>
        <p:nvSpPr>
          <p:cNvPr id="384" name="Shape 384"/>
          <p:cNvSpPr/>
          <p:nvPr/>
        </p:nvSpPr>
        <p:spPr>
          <a:xfrm>
            <a:off x="342899" y="6530585"/>
            <a:ext cx="12661901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/>
              <a:t>Il primo era che uno dei genitori contribuisse maggiormente alle caratteristiche ereditate dalla progenie; nel1694, </a:t>
            </a:r>
            <a:r>
              <a:rPr sz="3600">
                <a:solidFill>
                  <a:srgbClr val="FDF32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Nicolaas Hartsoeker</a:t>
            </a:r>
            <a:r>
              <a:rPr sz="3600"/>
              <a:t>, uno dei primi microscopisti, sosteneva che questo genitore fosse il maschio, grazie alla presenza di un </a:t>
            </a:r>
            <a:r>
              <a:rPr sz="3600" i="1">
                <a:solidFill>
                  <a:srgbClr val="FFFF00"/>
                </a:solidFill>
              </a:rPr>
              <a:t>homu</a:t>
            </a:r>
            <a:r>
              <a:rPr lang="it-IT" sz="3600" i="1">
                <a:solidFill>
                  <a:srgbClr val="FFFF00"/>
                </a:solidFill>
              </a:rPr>
              <a:t>n</a:t>
            </a:r>
            <a:r>
              <a:rPr sz="3600" i="1">
                <a:solidFill>
                  <a:srgbClr val="FFFF00"/>
                </a:solidFill>
              </a:rPr>
              <a:t>culus</a:t>
            </a:r>
            <a:r>
              <a:rPr sz="3600"/>
              <a:t> pienamente formato all’interno dello spermatozoo</a:t>
            </a:r>
          </a:p>
        </p:txBody>
      </p:sp>
      <p:pic>
        <p:nvPicPr>
          <p:cNvPr id="385" name="1_4_2_Hartsoek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67705" y="1376482"/>
            <a:ext cx="3385560" cy="4724158"/>
          </a:xfrm>
          <a:prstGeom prst="rect">
            <a:avLst/>
          </a:prstGeom>
          <a:ln w="12700">
            <a:miter lim="400000"/>
          </a:ln>
        </p:spPr>
      </p:pic>
      <p:pic>
        <p:nvPicPr>
          <p:cNvPr id="386" name="ME0000058605_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9260" y="1290285"/>
            <a:ext cx="3777340" cy="4896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/>
          </p:cNvSpPr>
          <p:nvPr>
            <p:ph type="title"/>
          </p:nvPr>
        </p:nvSpPr>
        <p:spPr>
          <a:xfrm>
            <a:off x="1079500" y="-3048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t>L’Eredità prima di Mendel</a:t>
            </a:r>
          </a:p>
        </p:txBody>
      </p:sp>
      <p:sp>
        <p:nvSpPr>
          <p:cNvPr id="389" name="Shape 389"/>
          <p:cNvSpPr/>
          <p:nvPr/>
        </p:nvSpPr>
        <p:spPr>
          <a:xfrm>
            <a:off x="411431" y="1529027"/>
            <a:ext cx="5259163" cy="72122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CF94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Eredità per mescolamento</a:t>
            </a:r>
            <a:r>
              <a:t>, cioè l’idea che i tratti parentali si mescolassero e cambiassero per sempre nella progenie,</a:t>
            </a:r>
            <a:r>
              <a:rPr lang="it-IT"/>
              <a:t> </a:t>
            </a:r>
            <a:r>
              <a:t>come il blu e il giallo che sulla tavolozza di un pittore diventano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verde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3141" y="3293105"/>
            <a:ext cx="6728427" cy="37906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hape 391"/>
          <p:cNvSpPr/>
          <p:nvPr/>
        </p:nvSpPr>
        <p:spPr>
          <a:xfrm>
            <a:off x="1942366" y="2455798"/>
            <a:ext cx="8844283" cy="27740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/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FF551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/>
              <a:t> </a:t>
            </a:r>
            <a:r>
              <a:t>Che cosa è ereditato? </a:t>
            </a:r>
          </a:p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73F727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/>
              <a:t> </a:t>
            </a:r>
            <a:r>
              <a:t>Come viene ereditato?</a:t>
            </a:r>
          </a:p>
          <a:p>
            <a:pPr algn="l" defTabSz="584200">
              <a:lnSpc>
                <a:spcPct val="140000"/>
              </a:lnSpc>
              <a:buSzPct val="100000"/>
              <a:buAutoNum type="arabicPeriod"/>
              <a:defRPr sz="4200">
                <a:solidFill>
                  <a:srgbClr val="2C97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/>
              <a:t> </a:t>
            </a:r>
            <a:r>
              <a:t>Qual è il ruolo del caso nell’eredità?</a:t>
            </a:r>
          </a:p>
        </p:txBody>
      </p:sp>
    </p:spTree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Shape 395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5854700"/>
          </a:xfrm>
          <a:prstGeom prst="rect">
            <a:avLst/>
          </a:prstGeom>
        </p:spPr>
        <p:txBody>
          <a:bodyPr/>
          <a:lstStyle/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Cosa fece Mendel di diverso dai suoi predecessori?</a:t>
            </a:r>
          </a:p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...</a:t>
            </a:r>
            <a:r>
              <a:rPr>
                <a:solidFill>
                  <a:srgbClr val="E9FB5A"/>
                </a:solidFill>
              </a:rPr>
              <a:t>almeno 6 cose</a:t>
            </a:r>
          </a:p>
          <a:p>
            <a:pPr>
              <a:defRPr sz="60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>
                <a:solidFill>
                  <a:srgbClr val="E9FB5A"/>
                </a:solidFill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/>
          </p:cNvSpPr>
          <p:nvPr>
            <p:ph type="title"/>
          </p:nvPr>
        </p:nvSpPr>
        <p:spPr>
          <a:xfrm>
            <a:off x="765770" y="-127000"/>
            <a:ext cx="12065993" cy="2095500"/>
          </a:xfrm>
          <a:prstGeom prst="rect">
            <a:avLst/>
          </a:prstGeom>
        </p:spPr>
        <p:txBody>
          <a:bodyPr/>
          <a:lstStyle/>
          <a:p>
            <a:r>
              <a:t>1. L’Organismo sperimentale di Mendel: </a:t>
            </a:r>
            <a:r>
              <a:rPr i="1"/>
              <a:t>Pisum sativum</a:t>
            </a:r>
          </a:p>
        </p:txBody>
      </p:sp>
      <p:pic>
        <p:nvPicPr>
          <p:cNvPr id="398" name="2.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23360" y="1913994"/>
            <a:ext cx="6337301" cy="108622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/>
        </p:nvSpPr>
        <p:spPr>
          <a:xfrm>
            <a:off x="268023" y="2992966"/>
            <a:ext cx="12288640" cy="487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246184" indent="-246184" algn="l" defTabSz="584200">
              <a:buSzPct val="100000"/>
              <a:buChar char="•"/>
              <a:defRPr sz="42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Mendel studiò l’eredità di </a:t>
            </a:r>
            <a:r>
              <a:rPr>
                <a:solidFill>
                  <a:srgbClr val="FCF53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forme alternative</a:t>
            </a:r>
            <a:r>
              <a:t>, ben visibili, di particolari caratteri: fiori porpora e bianchi, piselli gialli e verdi. </a:t>
            </a:r>
            <a:endParaRPr>
              <a:solidFill>
                <a:srgbClr val="80F251"/>
              </a:solidFill>
            </a:endParaRP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80F251"/>
              </a:solidFill>
            </a:endParaRPr>
          </a:p>
          <a:p>
            <a:pPr marL="246184" indent="-246184" algn="l" defTabSz="584200">
              <a:buSzPct val="100000"/>
              <a:buChar char="•"/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Usando questi caratteri alternativi, egli poté distinguere e tracciare senza ambiguità la trasmissione dell’una o dell’altra caratteristica osservata, perché non c’erano forme intermedie.</a:t>
            </a:r>
          </a:p>
        </p:txBody>
      </p:sp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</p:spPr>
        <p:txBody>
          <a:bodyPr/>
          <a:lstStyle/>
          <a:p>
            <a:r>
              <a:t>2. Le forme alternative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/>
          <p:nvPr/>
        </p:nvSpPr>
        <p:spPr>
          <a:xfrm>
            <a:off x="1302808" y="2643716"/>
            <a:ext cx="9923992" cy="3086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Mendel collezionò e perpetuò linee di pisello pure. Incroci fra linee pure producono progenie con specifici caratteri parentali che rimangono costanti da una generazione all’altra.</a:t>
            </a:r>
          </a:p>
        </p:txBody>
      </p:sp>
      <p:sp>
        <p:nvSpPr>
          <p:cNvPr id="404" name="Shape 404"/>
          <p:cNvSpPr>
            <a:spLocks noGrp="1"/>
          </p:cNvSpPr>
          <p:nvPr>
            <p:ph type="title"/>
          </p:nvPr>
        </p:nvSpPr>
        <p:spPr>
          <a:xfrm>
            <a:off x="721518" y="-347134"/>
            <a:ext cx="11561764" cy="2095501"/>
          </a:xfrm>
          <a:prstGeom prst="rect">
            <a:avLst/>
          </a:prstGeom>
        </p:spPr>
        <p:txBody>
          <a:bodyPr/>
          <a:lstStyle/>
          <a:p>
            <a:r>
              <a:t>3. Le linee pure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/>
        </p:nvSpPr>
        <p:spPr>
          <a:xfrm>
            <a:off x="282773" y="2660650"/>
            <a:ext cx="12541052" cy="547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Mendel, da esperto coltivatore, controllò attentamente i suoi incroci, lavorando su </a:t>
            </a:r>
            <a:r>
              <a:rPr>
                <a:solidFill>
                  <a:srgbClr val="FDF72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grandi numeri </a:t>
            </a:r>
            <a:r>
              <a:t>per assicurarsi che la progenie osservata fosse realmente il risultato degli incroci specifici che lui aveva programmato.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Effettuò </a:t>
            </a:r>
            <a:r>
              <a:rPr>
                <a:solidFill>
                  <a:srgbClr val="FDF523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incroci reciproci</a:t>
            </a:r>
            <a:r>
              <a:t> invertendo i caratteri dei genitori femminili e maschili</a:t>
            </a:r>
          </a:p>
        </p:txBody>
      </p:sp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282773" y="-25401"/>
            <a:ext cx="12541053" cy="2095501"/>
          </a:xfrm>
          <a:prstGeom prst="rect">
            <a:avLst/>
          </a:prstGeom>
        </p:spPr>
        <p:txBody>
          <a:bodyPr/>
          <a:lstStyle/>
          <a:p>
            <a:r>
              <a:t>4. Numerosità delle osservazioni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1144091" y="2795058"/>
            <a:ext cx="10716618" cy="3098801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Mendel lavorò con un gran numero di piante,contò la progenie, sottopose i suoi dati a un’</a:t>
            </a:r>
            <a:r>
              <a:rPr>
                <a:solidFill>
                  <a:srgbClr val="FDF323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analisi statistica</a:t>
            </a:r>
            <a:r>
              <a:t> e poi confrontò i suoi risultati con le predizioni basate sui suoi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modelli.</a:t>
            </a:r>
          </a:p>
        </p:txBody>
      </p:sp>
      <p:sp>
        <p:nvSpPr>
          <p:cNvPr id="410" name="Shape 410"/>
          <p:cNvSpPr/>
          <p:nvPr/>
        </p:nvSpPr>
        <p:spPr>
          <a:xfrm>
            <a:off x="1149449" y="6798733"/>
            <a:ext cx="10705902" cy="1841501"/>
          </a:xfrm>
          <a:prstGeom prst="rect">
            <a:avLst/>
          </a:prstGeom>
          <a:ln w="12700">
            <a:solidFill>
              <a:srgbClr val="4B933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6. Mendel fu un brillante sperimentatore</a:t>
            </a:r>
          </a:p>
        </p:txBody>
      </p:sp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xfrm>
            <a:off x="-238092" y="-59267"/>
            <a:ext cx="13004801" cy="2095501"/>
          </a:xfrm>
          <a:prstGeom prst="rect">
            <a:avLst/>
          </a:prstGeom>
        </p:spPr>
        <p:txBody>
          <a:bodyPr/>
          <a:lstStyle/>
          <a:p>
            <a:r>
              <a:t>5. Analisi Statistica e Elaborazione di Modelli</a:t>
            </a: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3" name="2.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9200" y="76200"/>
            <a:ext cx="4120056" cy="9601200"/>
          </a:xfrm>
          <a:prstGeom prst="rect">
            <a:avLst/>
          </a:prstGeom>
          <a:ln w="12700">
            <a:miter lim="400000"/>
          </a:ln>
        </p:spPr>
      </p:pic>
      <p:sp>
        <p:nvSpPr>
          <p:cNvPr id="414" name="Shape 414"/>
          <p:cNvSpPr/>
          <p:nvPr/>
        </p:nvSpPr>
        <p:spPr>
          <a:xfrm>
            <a:off x="241299" y="124883"/>
            <a:ext cx="7048502" cy="4889501"/>
          </a:xfrm>
          <a:prstGeom prst="rect">
            <a:avLst/>
          </a:prstGeom>
          <a:ln w="12700">
            <a:solidFill>
              <a:srgbClr val="F5FF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Mendel definì i caratteri alternativi costanti, e che si escludono mutuamente, come i fiori porpora o bianchi, i semi gialli o i verdi, come “</a:t>
            </a:r>
            <a:r>
              <a:rPr>
                <a:solidFill>
                  <a:srgbClr val="FDF52C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coppie antagoniste”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e per i suoi studi, considerò sette coppie antagoniste</a:t>
            </a:r>
          </a:p>
        </p:txBody>
      </p:sp>
      <p:sp>
        <p:nvSpPr>
          <p:cNvPr id="415" name="Shape 415"/>
          <p:cNvSpPr/>
          <p:nvPr/>
        </p:nvSpPr>
        <p:spPr>
          <a:xfrm>
            <a:off x="241300" y="5283199"/>
            <a:ext cx="7048500" cy="4292601"/>
          </a:xfrm>
          <a:prstGeom prst="rect">
            <a:avLst/>
          </a:prstGeom>
          <a:ln w="12700">
            <a:solidFill>
              <a:srgbClr val="F4FEF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Mendel operò anche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</a:t>
            </a:r>
            <a:r>
              <a:rPr>
                <a:solidFill>
                  <a:srgbClr val="FDEC0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fecondazione incrociata</a:t>
            </a:r>
            <a:r>
              <a:t>, per ciascun coppia di caratteri antagonisti, allo scopo di ottenere degli ibridi, vale a dire progenie geneticamente diversa dai genitori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" grpId="1" animBg="1" advAuto="0"/>
      <p:bldP spid="415" grpId="2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/>
        </p:nvSpPr>
        <p:spPr>
          <a:xfrm>
            <a:off x="1570298" y="1986518"/>
            <a:ext cx="10317646" cy="73045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E613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classica </a:t>
            </a:r>
            <a:r>
              <a:t>(o di trasmissione): Include i principi fondamentali dell’eredità e il modo in cui i caratteri passano da una generazione all’altra.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AFB2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molecolare</a:t>
            </a:r>
            <a:r>
              <a:t>: riguarda la natura chimica del gene, cioè il modo in cui l’informazione genetica viene codificata, replicata ed espressa.</a:t>
            </a:r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>
              <a:defRPr sz="3600"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E912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Genetica di popolazioni:</a:t>
            </a:r>
            <a:r>
              <a:t> esplora la composizione genetica di gruppi di individui appartenenti alla stessa specie (popolazioni) e come questa composizione possa variare nello spazio e nel tempo.</a:t>
            </a:r>
          </a:p>
        </p:txBody>
      </p:sp>
      <p:sp>
        <p:nvSpPr>
          <p:cNvPr id="366" name="Shape 366"/>
          <p:cNvSpPr>
            <a:spLocks noGrp="1"/>
          </p:cNvSpPr>
          <p:nvPr>
            <p:ph type="title" idx="4294967295"/>
          </p:nvPr>
        </p:nvSpPr>
        <p:spPr>
          <a:xfrm>
            <a:off x="1079500" y="0"/>
            <a:ext cx="10845800" cy="2095500"/>
          </a:xfrm>
          <a:prstGeom prst="rect">
            <a:avLst/>
          </a:prstGeom>
        </p:spPr>
        <p:txBody>
          <a:bodyPr/>
          <a:lstStyle>
            <a:lvl1pPr>
              <a:defRPr sz="9100">
                <a:solidFill>
                  <a:srgbClr val="60F90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Genetica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/>
          <p:nvPr/>
        </p:nvSpPr>
        <p:spPr>
          <a:xfrm>
            <a:off x="152400" y="774700"/>
            <a:ext cx="12700000" cy="269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“Esperimenti sulle Piante Ibride”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G. Mendel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-1865-</a:t>
            </a:r>
          </a:p>
        </p:txBody>
      </p:sp>
      <p:sp>
        <p:nvSpPr>
          <p:cNvPr id="418" name="Shape 418"/>
          <p:cNvSpPr/>
          <p:nvPr/>
        </p:nvSpPr>
        <p:spPr>
          <a:xfrm>
            <a:off x="1043516" y="4167716"/>
            <a:ext cx="10659336" cy="189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Esistenza di “legge universalmente applicabile che governa la formazione e lo sviluppo degli ibridi”.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2.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834" y="1943100"/>
            <a:ext cx="6300965" cy="728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Shape 421"/>
          <p:cNvSpPr/>
          <p:nvPr/>
        </p:nvSpPr>
        <p:spPr>
          <a:xfrm>
            <a:off x="-746059" y="-139700"/>
            <a:ext cx="14315613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L’incrocio monoibrido svela le unità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dell’eredità e le leggi della segregazione</a:t>
            </a:r>
          </a:p>
        </p:txBody>
      </p:sp>
      <p:sp>
        <p:nvSpPr>
          <p:cNvPr id="422" name="Shape 422"/>
          <p:cNvSpPr/>
          <p:nvPr/>
        </p:nvSpPr>
        <p:spPr>
          <a:xfrm>
            <a:off x="6241256" y="1604433"/>
            <a:ext cx="6649244" cy="3098801"/>
          </a:xfrm>
          <a:prstGeom prst="rect">
            <a:avLst/>
          </a:prstGeom>
          <a:ln w="12700">
            <a:solidFill>
              <a:srgbClr val="F0FAFB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Esperimenti come questi che coinvolgono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ibridi per un singolo carattere, sono spesso chiamati incroci </a:t>
            </a:r>
            <a:r>
              <a:rPr>
                <a:solidFill>
                  <a:srgbClr val="FDF03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monoibridi</a:t>
            </a:r>
            <a:r>
              <a:t>.</a:t>
            </a:r>
          </a:p>
        </p:txBody>
      </p:sp>
      <p:sp>
        <p:nvSpPr>
          <p:cNvPr id="423" name="Shape 423"/>
          <p:cNvSpPr/>
          <p:nvPr/>
        </p:nvSpPr>
        <p:spPr>
          <a:xfrm>
            <a:off x="6241256" y="4857750"/>
            <a:ext cx="6649244" cy="4787901"/>
          </a:xfrm>
          <a:prstGeom prst="rect">
            <a:avLst/>
          </a:prstGeom>
          <a:ln w="12700">
            <a:solidFill>
              <a:srgbClr val="AEF29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Egli chiamò il carattere che compariva in tutti gli ibridi F1, in questo caso i semi gialli, dominante e il carattere “</a:t>
            </a:r>
            <a:r>
              <a:rPr>
                <a:solidFill>
                  <a:srgbClr val="FDF52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antagonista”</a:t>
            </a:r>
            <a:r>
              <a:t>, pisello verde, che rimaneva nascosto negli ibridi F1 ma ricompariva nella generazione F2,</a:t>
            </a:r>
            <a:r>
              <a:rPr>
                <a:solidFill>
                  <a:srgbClr val="FDE80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recessivo</a:t>
            </a:r>
          </a:p>
        </p:txBody>
      </p:sp>
    </p:spTree>
  </p:cSld>
  <p:clrMapOvr>
    <a:masterClrMapping/>
  </p:clrMapOvr>
  <p:transition xmlns:p14="http://schemas.microsoft.com/office/powerpoint/2010/main" spd="slow">
    <p:cover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2" grpId="1" animBg="1" advAuto="0"/>
      <p:bldP spid="423" grpId="2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2.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94494" y="2478088"/>
            <a:ext cx="4647192" cy="7313612"/>
          </a:xfrm>
          <a:prstGeom prst="rect">
            <a:avLst/>
          </a:prstGeom>
          <a:ln w="12700">
            <a:miter lim="400000"/>
          </a:ln>
        </p:spPr>
      </p:pic>
      <p:sp>
        <p:nvSpPr>
          <p:cNvPr id="426" name="Shape 426"/>
          <p:cNvSpPr/>
          <p:nvPr/>
        </p:nvSpPr>
        <p:spPr>
          <a:xfrm>
            <a:off x="5829300" y="2705100"/>
            <a:ext cx="7056702" cy="607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 legge della segregazione di Mendel compendia questo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principio generale dell’eredità: </a:t>
            </a:r>
            <a:r>
              <a:rPr>
                <a:solidFill>
                  <a:srgbClr val="FDE4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i due alleli di ogni carattere</a:t>
            </a:r>
          </a:p>
          <a:p>
            <a:pPr algn="l" defTabSz="584200">
              <a:defRPr sz="4200">
                <a:solidFill>
                  <a:srgbClr val="FDE4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si separano (segregano) durante la formazione dei gameti e poi si uniscono casualmente, uno da ciascun genitore, al momento della fecondazione</a:t>
            </a:r>
          </a:p>
        </p:txBody>
      </p:sp>
      <p:sp>
        <p:nvSpPr>
          <p:cNvPr id="427" name="Shape 427"/>
          <p:cNvSpPr/>
          <p:nvPr/>
        </p:nvSpPr>
        <p:spPr>
          <a:xfrm>
            <a:off x="867833" y="184149"/>
            <a:ext cx="11568841" cy="977901"/>
          </a:xfrm>
          <a:prstGeom prst="rect">
            <a:avLst/>
          </a:prstGeom>
          <a:ln w="12700">
            <a:solidFill>
              <a:srgbClr val="F2FA6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9" name="2.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22033" y="1943100"/>
            <a:ext cx="6794501" cy="6578600"/>
          </a:xfrm>
          <a:prstGeom prst="rect">
            <a:avLst/>
          </a:prstGeom>
          <a:ln w="12700">
            <a:miter lim="400000"/>
          </a:ln>
        </p:spPr>
      </p:pic>
      <p:sp>
        <p:nvSpPr>
          <p:cNvPr id="430" name="Shape 430"/>
          <p:cNvSpPr/>
          <p:nvPr/>
        </p:nvSpPr>
        <p:spPr>
          <a:xfrm>
            <a:off x="2891386" y="347133"/>
            <a:ext cx="6951093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Il quadrato di Punnet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/>
          <p:nvPr/>
        </p:nvSpPr>
        <p:spPr>
          <a:xfrm>
            <a:off x="152400" y="-139701"/>
            <a:ext cx="12484100" cy="1778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I risultati di Mendel riflettono le regole</a:t>
            </a:r>
          </a:p>
          <a:p>
            <a:pPr algn="ctr" defTabSz="584200">
              <a:defRPr sz="5800"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fondamentali della probabilità</a:t>
            </a:r>
          </a:p>
        </p:txBody>
      </p:sp>
      <p:sp>
        <p:nvSpPr>
          <p:cNvPr id="433" name="Shape 433"/>
          <p:cNvSpPr/>
          <p:nvPr/>
        </p:nvSpPr>
        <p:spPr>
          <a:xfrm>
            <a:off x="387350" y="2271183"/>
            <a:ext cx="12230100" cy="561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La</a:t>
            </a:r>
            <a:r>
              <a:rPr cap="all"/>
              <a:t> </a:t>
            </a:r>
            <a:r>
              <a:rPr cap="all">
                <a:solidFill>
                  <a:srgbClr val="FDF12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legge del prodotto</a:t>
            </a:r>
            <a:r>
              <a:rPr>
                <a:solidFill>
                  <a:srgbClr val="FDF12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 </a:t>
            </a:r>
            <a:r>
              <a:t>afferma che la probabilità che due o più </a:t>
            </a:r>
            <a:r>
              <a:rPr>
                <a:solidFill>
                  <a:srgbClr val="FDDC19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eventi indipendenti</a:t>
            </a:r>
            <a:r>
              <a:t> si verifichino contemporaneamente è uguale al prodotto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Per due eventi indipendenti avremo: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ctr" defTabSz="584200">
              <a:defRPr sz="4200">
                <a:solidFill>
                  <a:srgbClr val="5FF728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Probabilità dell’evento 1 e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FED50"/>
                </a:solidFill>
              </a:rPr>
              <a:t>Probabilità dell’evento 1 </a:t>
            </a:r>
            <a:r>
              <a:rPr sz="5100">
                <a:solidFill>
                  <a:srgbClr val="A6F83A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X</a:t>
            </a:r>
            <a:r>
              <a:t> </a:t>
            </a:r>
            <a:r>
              <a:rPr>
                <a:solidFill>
                  <a:srgbClr val="FF6A17"/>
                </a:solidFill>
              </a:rPr>
              <a:t>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/>
          <p:nvPr/>
        </p:nvSpPr>
        <p:spPr>
          <a:xfrm>
            <a:off x="-1" y="-97367"/>
            <a:ext cx="1270000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fondamentali della probabilità</a:t>
            </a:r>
          </a:p>
        </p:txBody>
      </p:sp>
      <p:sp>
        <p:nvSpPr>
          <p:cNvPr id="436" name="Shape 436"/>
          <p:cNvSpPr/>
          <p:nvPr/>
        </p:nvSpPr>
        <p:spPr>
          <a:xfrm>
            <a:off x="520700" y="1974850"/>
            <a:ext cx="119507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Una seconda regola della probabilità, </a:t>
            </a:r>
            <a:r>
              <a:rPr>
                <a:solidFill>
                  <a:srgbClr val="FBF92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L</a:t>
            </a:r>
            <a:r>
              <a:rPr cap="all">
                <a:solidFill>
                  <a:srgbClr val="FBF92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a legge della somma,</a:t>
            </a:r>
            <a:r>
              <a:rPr cap="all"/>
              <a:t>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cap="all"/>
          </a:p>
          <a:p>
            <a:pPr algn="l" defTabSz="584200">
              <a:defRPr sz="4200">
                <a:solidFill>
                  <a:srgbClr val="FFF01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la probabilità di verificarsi, di uno qualsiasi di due eventi che si escludono l’un l’altro, è la somma delle singole probabilità.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Con due eventi che si escludono a vicenda, avremo:</a:t>
            </a:r>
          </a:p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Probabilità dell’evento 1 o 2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30F719"/>
                </a:solidFill>
              </a:rPr>
              <a:t>Probabilità dell’evento 1</a:t>
            </a:r>
            <a:r>
              <a:t>+ </a:t>
            </a:r>
            <a:r>
              <a:rPr>
                <a:solidFill>
                  <a:srgbClr val="45FAF4"/>
                </a:solidFill>
              </a:rPr>
              <a:t>Probabilità dell’evento 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r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3193293"/>
            <a:ext cx="1071996" cy="103106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3204835"/>
            <a:ext cx="1071996" cy="103106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118393" y="4971654"/>
            <a:ext cx="3987239" cy="662086"/>
            <a:chOff x="2585209" y="4971654"/>
            <a:chExt cx="3987239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85209" y="4971654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43545" y="4977150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43960" y="1545361"/>
            <a:ext cx="4230936" cy="4096149"/>
            <a:chOff x="6172189" y="1044497"/>
            <a:chExt cx="4230936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700199"/>
              <a:ext cx="1071996" cy="103106"/>
            </a:xfrm>
            <a:prstGeom prst="rightArrow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801181"/>
              <a:ext cx="1071996" cy="103106"/>
            </a:xfrm>
            <a:prstGeom prst="rightArrow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72189" y="4478560"/>
              <a:ext cx="3987239" cy="662086"/>
              <a:chOff x="2585209" y="4971654"/>
              <a:chExt cx="3987239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85209" y="4971654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43545" y="497715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grpSp>
        <p:nvGrpSpPr>
          <p:cNvPr id="30" name="Gruppo 29"/>
          <p:cNvGrpSpPr/>
          <p:nvPr/>
        </p:nvGrpSpPr>
        <p:grpSpPr>
          <a:xfrm>
            <a:off x="4180115" y="5415997"/>
            <a:ext cx="4327116" cy="3861713"/>
            <a:chOff x="498627" y="5420857"/>
            <a:chExt cx="10708752" cy="3629480"/>
          </a:xfrm>
        </p:grpSpPr>
        <p:cxnSp>
          <p:nvCxnSpPr>
            <p:cNvPr id="31" name="Connettore 2 30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2" name="Connettore 2 31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33" name="Ovale 32"/>
            <p:cNvSpPr/>
            <p:nvPr/>
          </p:nvSpPr>
          <p:spPr>
            <a:xfrm>
              <a:off x="498627" y="8101219"/>
              <a:ext cx="2936060" cy="94911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-81530" y="8949415"/>
            <a:ext cx="24715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/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3461111" y="9070443"/>
            <a:ext cx="247305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/>
              <a:t>½ x ½=1/4</a:t>
            </a:r>
          </a:p>
          <a:p>
            <a:endParaRPr lang="en-US" sz="3600"/>
          </a:p>
        </p:txBody>
      </p:sp>
      <p:sp>
        <p:nvSpPr>
          <p:cNvPr id="36" name="CasellaDiTesto 35"/>
          <p:cNvSpPr txBox="1"/>
          <p:nvPr/>
        </p:nvSpPr>
        <p:spPr>
          <a:xfrm>
            <a:off x="7565742" y="8210751"/>
            <a:ext cx="3576412" cy="21339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chemeClr val="accent2">
                    <a:lumMod val="60000"/>
                    <a:lumOff val="40000"/>
                  </a:schemeClr>
                </a:solidFill>
              </a:rPr>
              <a:t>¼+¼= ½</a:t>
            </a:r>
          </a:p>
          <a:p>
            <a:endParaRPr lang="en-US" sz="66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7851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/>
        </p:nvSpPr>
        <p:spPr>
          <a:xfrm>
            <a:off x="152400" y="749299"/>
            <a:ext cx="127000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EAF1FD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rPr lang="it-IT" sz="4800">
                <a:solidFill>
                  <a:srgbClr val="E2FB29"/>
                </a:solidFill>
              </a:rPr>
              <a:t>Calcolare la probabilità che la progenie di un ibrido </a:t>
            </a:r>
            <a:r>
              <a:rPr lang="it-IT" sz="4800" i="1">
                <a:solidFill>
                  <a:srgbClr val="E2FB29"/>
                </a:solidFill>
              </a:rPr>
              <a:t>Yy </a:t>
            </a:r>
            <a:r>
              <a:rPr lang="it-IT" sz="4800">
                <a:solidFill>
                  <a:srgbClr val="E2FB29"/>
                </a:solidFill>
              </a:rPr>
              <a:t>che si autofeconda, sia un ibrido simile ai genitori</a:t>
            </a:r>
          </a:p>
        </p:txBody>
      </p:sp>
      <p:sp>
        <p:nvSpPr>
          <p:cNvPr id="439" name="Shape 439"/>
          <p:cNvSpPr/>
          <p:nvPr/>
        </p:nvSpPr>
        <p:spPr>
          <a:xfrm>
            <a:off x="400777" y="2853272"/>
            <a:ext cx="6665105" cy="6889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>
              <a:solidFill>
                <a:srgbClr val="E2FB29"/>
              </a:solidFill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Bisogna sommare </a:t>
            </a:r>
            <a:r>
              <a:rPr>
                <a:solidFill>
                  <a:srgbClr val="FF3C1A"/>
                </a:solidFill>
              </a:rPr>
              <a:t>1/4</a:t>
            </a:r>
            <a:r>
              <a:t> (la probabilità che l’allele </a:t>
            </a:r>
            <a:r>
              <a:rPr i="1">
                <a:latin typeface="Trebuchet MS"/>
                <a:ea typeface="Trebuchet MS"/>
                <a:cs typeface="Trebuchet MS"/>
                <a:sym typeface="Trebuchet MS"/>
              </a:rPr>
              <a:t>Y </a:t>
            </a:r>
            <a:r>
              <a:t>materno si unisca con l’allele</a:t>
            </a:r>
            <a:r>
              <a:rPr>
                <a:solidFill>
                  <a:srgbClr val="2F2A2B"/>
                </a:solidFill>
              </a:rPr>
              <a:t> </a:t>
            </a:r>
            <a:r>
              <a:t>paterno </a:t>
            </a:r>
            <a:r>
              <a:rPr i="1">
                <a:latin typeface="Trebuchet MS"/>
                <a:ea typeface="Trebuchet MS"/>
                <a:cs typeface="Trebuchet MS"/>
                <a:sym typeface="Trebuchet MS"/>
              </a:rPr>
              <a:t>y</a:t>
            </a:r>
            <a:r>
              <a:t>) e </a:t>
            </a:r>
            <a:r>
              <a:rPr>
                <a:solidFill>
                  <a:srgbClr val="FF2F0F"/>
                </a:solidFill>
              </a:rPr>
              <a:t>1/4</a:t>
            </a:r>
            <a:r>
              <a:t> (la probabilità dell’evento mutualmente escluso, cioè la probabilità che l’allele paterno Y incontri quello materno y) per ottenere </a:t>
            </a:r>
            <a:r>
              <a:rPr lang="it-IT"/>
              <a:t>2/4 = </a:t>
            </a:r>
            <a:r>
              <a:rPr sz="3600">
                <a:solidFill>
                  <a:srgbClr val="FCF62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1/2</a:t>
            </a:r>
            <a:r>
              <a:rPr>
                <a:solidFill>
                  <a:srgbClr val="FF6D29"/>
                </a:solidFill>
              </a:rPr>
              <a:t>,</a:t>
            </a:r>
            <a:r>
              <a:t> di nuovo lo stesso risultato del quadrato di Punnett. </a:t>
            </a:r>
          </a:p>
          <a:p>
            <a: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rgbClr val="FFE8ED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2400">
              <a:solidFill>
                <a:srgbClr val="FFE8ED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7205561" y="4185863"/>
            <a:ext cx="5646839" cy="5034406"/>
            <a:chOff x="7205561" y="4185863"/>
            <a:chExt cx="5646839" cy="5034406"/>
          </a:xfrm>
        </p:grpSpPr>
        <p:pic>
          <p:nvPicPr>
            <p:cNvPr id="2" name="Immagin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05561" y="4185863"/>
              <a:ext cx="5646839" cy="5034406"/>
            </a:xfrm>
            <a:prstGeom prst="rect">
              <a:avLst/>
            </a:prstGeom>
          </p:spPr>
        </p:pic>
        <p:grpSp>
          <p:nvGrpSpPr>
            <p:cNvPr id="5" name="Gruppo 4"/>
            <p:cNvGrpSpPr/>
            <p:nvPr/>
          </p:nvGrpSpPr>
          <p:grpSpPr>
            <a:xfrm>
              <a:off x="7310355" y="4630258"/>
              <a:ext cx="5176460" cy="4019592"/>
              <a:chOff x="7310355" y="4630258"/>
              <a:chExt cx="5176460" cy="4019592"/>
            </a:xfrm>
          </p:grpSpPr>
          <p:sp>
            <p:nvSpPr>
              <p:cNvPr id="3" name="CasellaDiTesto 2"/>
              <p:cNvSpPr txBox="1"/>
              <p:nvPr/>
            </p:nvSpPr>
            <p:spPr>
              <a:xfrm>
                <a:off x="7310355" y="574792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6" name="CasellaDiTesto 5"/>
              <p:cNvSpPr txBox="1"/>
              <p:nvPr/>
            </p:nvSpPr>
            <p:spPr>
              <a:xfrm>
                <a:off x="7310355" y="799326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7" name="CasellaDiTesto 6"/>
              <p:cNvSpPr txBox="1"/>
              <p:nvPr/>
            </p:nvSpPr>
            <p:spPr>
              <a:xfrm>
                <a:off x="8536053" y="463025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8" name="CasellaDiTesto 7"/>
              <p:cNvSpPr txBox="1"/>
              <p:nvPr/>
            </p:nvSpPr>
            <p:spPr>
              <a:xfrm>
                <a:off x="11657912" y="4630258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chemeClr val="bg1">
                        <a:lumMod val="85000"/>
                        <a:lumOff val="15000"/>
                      </a:schemeClr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4" name="Gruppo 3"/>
          <p:cNvGrpSpPr/>
          <p:nvPr/>
        </p:nvGrpSpPr>
        <p:grpSpPr>
          <a:xfrm>
            <a:off x="9407606" y="6991136"/>
            <a:ext cx="2718247" cy="2192193"/>
            <a:chOff x="9407606" y="6991136"/>
            <a:chExt cx="2718247" cy="2192193"/>
          </a:xfrm>
        </p:grpSpPr>
        <p:sp>
          <p:nvSpPr>
            <p:cNvPr id="9" name="CasellaDiTesto 8"/>
            <p:cNvSpPr txBox="1"/>
            <p:nvPr/>
          </p:nvSpPr>
          <p:spPr>
            <a:xfrm>
              <a:off x="9741018" y="6991136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11324162" y="7042307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1" name="CasellaDiTesto 10"/>
            <p:cNvSpPr txBox="1"/>
            <p:nvPr/>
          </p:nvSpPr>
          <p:spPr>
            <a:xfrm>
              <a:off x="11458353" y="8649850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  <p:sp>
          <p:nvSpPr>
            <p:cNvPr id="12" name="CasellaDiTesto 11"/>
            <p:cNvSpPr txBox="1"/>
            <p:nvPr/>
          </p:nvSpPr>
          <p:spPr>
            <a:xfrm>
              <a:off x="9407606" y="8649850"/>
              <a:ext cx="667500" cy="53347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0" i="0" u="none" strike="noStrike" cap="none" spc="0" normalizeH="0" baseline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1/4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e 3"/>
          <p:cNvSpPr/>
          <p:nvPr/>
        </p:nvSpPr>
        <p:spPr>
          <a:xfrm>
            <a:off x="2558053" y="1537591"/>
            <a:ext cx="1216405" cy="1009848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5" name="Ovale 4"/>
          <p:cNvSpPr/>
          <p:nvPr/>
        </p:nvSpPr>
        <p:spPr>
          <a:xfrm>
            <a:off x="1118393" y="3961806"/>
            <a:ext cx="1216405" cy="1009848"/>
          </a:xfrm>
          <a:prstGeom prst="ellipse">
            <a:avLst/>
          </a:prstGeom>
          <a:solidFill>
            <a:srgbClr val="FFFFFF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6" name="Ovale 5"/>
          <p:cNvSpPr/>
          <p:nvPr/>
        </p:nvSpPr>
        <p:spPr>
          <a:xfrm>
            <a:off x="4132924" y="3978398"/>
            <a:ext cx="1216405" cy="1009848"/>
          </a:xfrm>
          <a:prstGeom prst="ellipse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</a:t>
            </a:r>
          </a:p>
        </p:txBody>
      </p:sp>
      <p:sp>
        <p:nvSpPr>
          <p:cNvPr id="7" name="Freccia destra 6"/>
          <p:cNvSpPr/>
          <p:nvPr/>
        </p:nvSpPr>
        <p:spPr>
          <a:xfrm rot="3781167">
            <a:off x="3468803" y="3193293"/>
            <a:ext cx="1071996" cy="103106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Freccia destra 7"/>
          <p:cNvSpPr/>
          <p:nvPr/>
        </p:nvSpPr>
        <p:spPr>
          <a:xfrm rot="7244217">
            <a:off x="1864789" y="3204835"/>
            <a:ext cx="1071996" cy="103106"/>
          </a:xfrm>
          <a:prstGeom prst="rightArrow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1118393" y="4971654"/>
            <a:ext cx="3987239" cy="662086"/>
            <a:chOff x="2585209" y="4971654"/>
            <a:chExt cx="3987239" cy="662086"/>
          </a:xfrm>
        </p:grpSpPr>
        <p:sp>
          <p:nvSpPr>
            <p:cNvPr id="9" name="CasellaDiTesto 8"/>
            <p:cNvSpPr txBox="1"/>
            <p:nvPr/>
          </p:nvSpPr>
          <p:spPr>
            <a:xfrm>
              <a:off x="2585209" y="4971654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  <p:sp>
          <p:nvSpPr>
            <p:cNvPr id="10" name="CasellaDiTesto 9"/>
            <p:cNvSpPr txBox="1"/>
            <p:nvPr/>
          </p:nvSpPr>
          <p:spPr>
            <a:xfrm>
              <a:off x="5743545" y="4977150"/>
              <a:ext cx="828903" cy="6565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36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Trebuchet MS"/>
                  <a:ea typeface="Trebuchet MS"/>
                  <a:cs typeface="Trebuchet MS"/>
                  <a:sym typeface="Trebuchet MS"/>
                </a:rPr>
                <a:t>1/2</a:t>
              </a: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8043960" y="1545361"/>
            <a:ext cx="4230936" cy="4096149"/>
            <a:chOff x="6172189" y="1044497"/>
            <a:chExt cx="4230936" cy="4096149"/>
          </a:xfrm>
        </p:grpSpPr>
        <p:sp>
          <p:nvSpPr>
            <p:cNvPr id="12" name="Ovale 11"/>
            <p:cNvSpPr/>
            <p:nvPr/>
          </p:nvSpPr>
          <p:spPr>
            <a:xfrm>
              <a:off x="7611849" y="1044497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sp>
          <p:nvSpPr>
            <p:cNvPr id="13" name="Ovale 12"/>
            <p:cNvSpPr/>
            <p:nvPr/>
          </p:nvSpPr>
          <p:spPr>
            <a:xfrm>
              <a:off x="6172189" y="3468712"/>
              <a:ext cx="1216405" cy="1009848"/>
            </a:xfrm>
            <a:prstGeom prst="ellipse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4" name="Ovale 13"/>
            <p:cNvSpPr/>
            <p:nvPr/>
          </p:nvSpPr>
          <p:spPr>
            <a:xfrm>
              <a:off x="9186720" y="3485304"/>
              <a:ext cx="1216405" cy="1009848"/>
            </a:xfrm>
            <a:prstGeom prst="ellipse">
              <a:avLst/>
            </a:prstGeom>
            <a:solidFill>
              <a:schemeClr val="tx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</a:t>
              </a:r>
            </a:p>
          </p:txBody>
        </p:sp>
        <p:sp>
          <p:nvSpPr>
            <p:cNvPr id="15" name="Freccia destra 14"/>
            <p:cNvSpPr/>
            <p:nvPr/>
          </p:nvSpPr>
          <p:spPr>
            <a:xfrm rot="3781167">
              <a:off x="8522599" y="2700199"/>
              <a:ext cx="1071996" cy="103106"/>
            </a:xfrm>
            <a:prstGeom prst="rightArrow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sp>
          <p:nvSpPr>
            <p:cNvPr id="16" name="Freccia destra 15"/>
            <p:cNvSpPr/>
            <p:nvPr/>
          </p:nvSpPr>
          <p:spPr>
            <a:xfrm rot="7244217">
              <a:off x="6757593" y="2801181"/>
              <a:ext cx="1071996" cy="103106"/>
            </a:xfrm>
            <a:prstGeom prst="rightArrow">
              <a:avLst/>
            </a:prstGeom>
            <a:solidFill>
              <a:srgbClr val="FFFFFF"/>
            </a:solidFill>
            <a:ln w="12700" cap="flat">
              <a:solidFill>
                <a:schemeClr val="tx1"/>
              </a:solidFill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4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endParaRPr>
            </a:p>
          </p:txBody>
        </p:sp>
        <p:grpSp>
          <p:nvGrpSpPr>
            <p:cNvPr id="17" name="Gruppo 16"/>
            <p:cNvGrpSpPr/>
            <p:nvPr/>
          </p:nvGrpSpPr>
          <p:grpSpPr>
            <a:xfrm>
              <a:off x="6172189" y="4478560"/>
              <a:ext cx="3987239" cy="662086"/>
              <a:chOff x="2585209" y="4971654"/>
              <a:chExt cx="3987239" cy="662086"/>
            </a:xfrm>
          </p:grpSpPr>
          <p:sp>
            <p:nvSpPr>
              <p:cNvPr id="18" name="CasellaDiTesto 17"/>
              <p:cNvSpPr txBox="1"/>
              <p:nvPr/>
            </p:nvSpPr>
            <p:spPr>
              <a:xfrm>
                <a:off x="2585209" y="4971654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  <p:sp>
            <p:nvSpPr>
              <p:cNvPr id="19" name="CasellaDiTesto 18"/>
              <p:cNvSpPr txBox="1"/>
              <p:nvPr/>
            </p:nvSpPr>
            <p:spPr>
              <a:xfrm>
                <a:off x="5743545" y="4977150"/>
                <a:ext cx="828903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r" defTabSz="457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600" b="0" i="0" u="none" strike="noStrike" cap="none" spc="0" normalizeH="0" baseline="0">
                    <a:ln>
                      <a:noFill/>
                    </a:ln>
                    <a:solidFill>
                      <a:srgbClr val="FFFFFF"/>
                    </a:solidFill>
                    <a:effectLst/>
                    <a:uFillTx/>
                    <a:latin typeface="Trebuchet MS"/>
                    <a:ea typeface="Trebuchet MS"/>
                    <a:cs typeface="Trebuchet MS"/>
                    <a:sym typeface="Trebuchet MS"/>
                  </a:rPr>
                  <a:t>1/2</a:t>
                </a:r>
              </a:p>
            </p:txBody>
          </p:sp>
        </p:grpSp>
      </p:grpSp>
      <p:grpSp>
        <p:nvGrpSpPr>
          <p:cNvPr id="29" name="Gruppo 28"/>
          <p:cNvGrpSpPr/>
          <p:nvPr/>
        </p:nvGrpSpPr>
        <p:grpSpPr>
          <a:xfrm>
            <a:off x="1118393" y="5420857"/>
            <a:ext cx="10088986" cy="3710283"/>
            <a:chOff x="1118393" y="5420857"/>
            <a:chExt cx="10088986" cy="3710283"/>
          </a:xfrm>
        </p:grpSpPr>
        <p:cxnSp>
          <p:nvCxnSpPr>
            <p:cNvPr id="24" name="Connettore 2 23"/>
            <p:cNvCxnSpPr/>
            <p:nvPr/>
          </p:nvCxnSpPr>
          <p:spPr>
            <a:xfrm>
              <a:off x="1717278" y="5849477"/>
              <a:ext cx="0" cy="227181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6" name="Connettore 2 25"/>
            <p:cNvCxnSpPr/>
            <p:nvPr/>
          </p:nvCxnSpPr>
          <p:spPr>
            <a:xfrm flipH="1">
              <a:off x="1867872" y="5420857"/>
              <a:ext cx="9339507" cy="270043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8" name="Ovale 27"/>
            <p:cNvSpPr/>
            <p:nvPr/>
          </p:nvSpPr>
          <p:spPr>
            <a:xfrm>
              <a:off x="1118393" y="8121292"/>
              <a:ext cx="1216405" cy="1009848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</p:grpSp>
      <p:cxnSp>
        <p:nvCxnSpPr>
          <p:cNvPr id="31" name="Connettore 2 30"/>
          <p:cNvCxnSpPr/>
          <p:nvPr/>
        </p:nvCxnSpPr>
        <p:spPr>
          <a:xfrm>
            <a:off x="4672539" y="5872042"/>
            <a:ext cx="0" cy="2417177"/>
          </a:xfrm>
          <a:prstGeom prst="straightConnector1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2" name="Connettore 2 31"/>
          <p:cNvCxnSpPr/>
          <p:nvPr/>
        </p:nvCxnSpPr>
        <p:spPr>
          <a:xfrm flipH="1">
            <a:off x="4733390" y="5415997"/>
            <a:ext cx="3773841" cy="2873223"/>
          </a:xfrm>
          <a:prstGeom prst="straightConnector1">
            <a:avLst/>
          </a:prstGeom>
          <a:noFill/>
          <a:ln w="25400" cap="flat">
            <a:solidFill>
              <a:srgbClr val="FFFFFF"/>
            </a:solidFill>
            <a:prstDash val="solid"/>
            <a:miter lim="400000"/>
            <a:tailEnd type="arrow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Ovale 32"/>
          <p:cNvSpPr/>
          <p:nvPr/>
        </p:nvSpPr>
        <p:spPr>
          <a:xfrm>
            <a:off x="4180115" y="8267862"/>
            <a:ext cx="1186382" cy="1009847"/>
          </a:xfrm>
          <a:prstGeom prst="ellipse">
            <a:avLst/>
          </a:prstGeom>
          <a:solidFill>
            <a:srgbClr val="FFFF00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Gill Sans"/>
              </a:rPr>
              <a:t>Yy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-81530" y="8949415"/>
            <a:ext cx="2471555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/>
              <a:t>½ x ½= 1/4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2978135" y="9070443"/>
            <a:ext cx="2473058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3600"/>
              <a:t>½ x ½=1/4</a:t>
            </a:r>
          </a:p>
          <a:p>
            <a:endParaRPr lang="en-US" sz="3600"/>
          </a:p>
        </p:txBody>
      </p:sp>
      <p:sp>
        <p:nvSpPr>
          <p:cNvPr id="36" name="CasellaDiTesto 35"/>
          <p:cNvSpPr txBox="1"/>
          <p:nvPr/>
        </p:nvSpPr>
        <p:spPr>
          <a:xfrm>
            <a:off x="3715683" y="413522"/>
            <a:ext cx="5346127" cy="21339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sz="6600">
                <a:solidFill>
                  <a:schemeClr val="accent2">
                    <a:lumMod val="60000"/>
                    <a:lumOff val="40000"/>
                  </a:schemeClr>
                </a:solidFill>
              </a:rPr>
              <a:t>¼+¼+¼= 3/4</a:t>
            </a:r>
          </a:p>
          <a:p>
            <a:endParaRPr lang="en-US" sz="660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7" name="Gruppo 46"/>
          <p:cNvGrpSpPr/>
          <p:nvPr/>
        </p:nvGrpSpPr>
        <p:grpSpPr>
          <a:xfrm>
            <a:off x="1867872" y="5420857"/>
            <a:ext cx="6770954" cy="4842269"/>
            <a:chOff x="1867872" y="5420857"/>
            <a:chExt cx="6770954" cy="4842269"/>
          </a:xfrm>
        </p:grpSpPr>
        <p:sp>
          <p:nvSpPr>
            <p:cNvPr id="44" name="Ovale 43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cxnSp>
          <p:nvCxnSpPr>
            <p:cNvPr id="38" name="Connettore 2 37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9" name="Connettore 2 38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46" name="CasellaDiTesto 45"/>
            <p:cNvSpPr txBox="1"/>
            <p:nvPr/>
          </p:nvSpPr>
          <p:spPr>
            <a:xfrm>
              <a:off x="5349329" y="9052538"/>
              <a:ext cx="2473058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/>
                <a:t>½ x ½=1/4</a:t>
              </a:r>
            </a:p>
            <a:p>
              <a:endParaRPr lang="en-US" sz="3600"/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4918178" y="5438762"/>
            <a:ext cx="6770954" cy="4842269"/>
            <a:chOff x="1867872" y="5420857"/>
            <a:chExt cx="6770954" cy="4842269"/>
          </a:xfrm>
        </p:grpSpPr>
        <p:sp>
          <p:nvSpPr>
            <p:cNvPr id="49" name="Ovale 48"/>
            <p:cNvSpPr/>
            <p:nvPr/>
          </p:nvSpPr>
          <p:spPr>
            <a:xfrm>
              <a:off x="5924528" y="8272722"/>
              <a:ext cx="1186382" cy="1009847"/>
            </a:xfrm>
            <a:prstGeom prst="ellipse">
              <a:avLst/>
            </a:prstGeom>
            <a:solidFill>
              <a:srgbClr val="008000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000" b="0" i="0" u="none" strike="noStrike" cap="none" spc="0" normalizeH="0" baseline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rPr>
                <a:t>yy</a:t>
              </a:r>
            </a:p>
          </p:txBody>
        </p:sp>
        <p:cxnSp>
          <p:nvCxnSpPr>
            <p:cNvPr id="50" name="Connettore 2 49"/>
            <p:cNvCxnSpPr/>
            <p:nvPr/>
          </p:nvCxnSpPr>
          <p:spPr>
            <a:xfrm>
              <a:off x="1867872" y="5849477"/>
              <a:ext cx="4506743" cy="2423245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1" name="Connettore 2 50"/>
            <p:cNvCxnSpPr/>
            <p:nvPr/>
          </p:nvCxnSpPr>
          <p:spPr>
            <a:xfrm flipH="1">
              <a:off x="6529232" y="5420857"/>
              <a:ext cx="2109594" cy="2894581"/>
            </a:xfrm>
            <a:prstGeom prst="straightConnector1">
              <a:avLst/>
            </a:prstGeom>
            <a:noFill/>
            <a:ln w="25400" cap="flat">
              <a:solidFill>
                <a:srgbClr val="FFFFFF"/>
              </a:solidFill>
              <a:prstDash val="solid"/>
              <a:miter lim="400000"/>
              <a:tailEnd type="arrow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52" name="CasellaDiTesto 51"/>
            <p:cNvSpPr txBox="1"/>
            <p:nvPr/>
          </p:nvSpPr>
          <p:spPr>
            <a:xfrm>
              <a:off x="5349329" y="9052538"/>
              <a:ext cx="2473058" cy="12105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r>
                <a:rPr lang="en-US" sz="3600"/>
                <a:t>½ x ½=1/4</a:t>
              </a:r>
            </a:p>
            <a:p>
              <a:endParaRPr 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63624230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1159895" y="3389917"/>
            <a:ext cx="10855808" cy="6211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Con un uso leggermente differente della legge della somma, è possibile predire il </a:t>
            </a:r>
            <a:r>
              <a:rPr>
                <a:solidFill>
                  <a:srgbClr val="44FAEC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rapporto tra giallo e verde nella progenie F2.</a:t>
            </a:r>
            <a:r>
              <a:t> La frazione di piselli F2 che saranno gialli è la somma di </a:t>
            </a:r>
            <a:r>
              <a:rPr>
                <a:solidFill>
                  <a:srgbClr val="FF4F15"/>
                </a:solidFill>
              </a:rPr>
              <a:t>1/4</a:t>
            </a:r>
            <a:r>
              <a:t> (l’evento che produce YY) + </a:t>
            </a:r>
            <a:r>
              <a:rPr>
                <a:solidFill>
                  <a:srgbClr val="FF3841"/>
                </a:solidFill>
              </a:rPr>
              <a:t>1/4</a:t>
            </a:r>
            <a:r>
              <a:t> (l’evento mutuamente escluso che genera Yy) + </a:t>
            </a:r>
            <a:r>
              <a:rPr>
                <a:solidFill>
                  <a:srgbClr val="FF4F2F"/>
                </a:solidFill>
              </a:rPr>
              <a:t>1/4</a:t>
            </a:r>
            <a:r>
              <a:t> (il terzo evento, mutuamente escluso, che produce yY) per ottenere </a:t>
            </a:r>
            <a:r>
              <a:rPr>
                <a:solidFill>
                  <a:srgbClr val="FDF11B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3/4</a:t>
            </a:r>
            <a:r>
              <a:t>. Il rimanente 1/4 della progenie F2 sarà verde.</a:t>
            </a:r>
          </a:p>
          <a:p>
            <a:pPr algn="l" defTabSz="584200">
              <a:defRPr sz="35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ctr" defTabSz="584200">
              <a:defRPr sz="4100">
                <a:solidFill>
                  <a:srgbClr val="72FBF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Così il rapporto giallo-verde è 3/4 a 1/4, o più semplicemente 3:1</a:t>
            </a:r>
          </a:p>
        </p:txBody>
      </p:sp>
      <p:sp>
        <p:nvSpPr>
          <p:cNvPr id="442" name="Shape 442"/>
          <p:cNvSpPr/>
          <p:nvPr/>
        </p:nvSpPr>
        <p:spPr>
          <a:xfrm>
            <a:off x="152400" y="-165101"/>
            <a:ext cx="12700000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I risultati di Mendel riflettono le regole</a:t>
            </a:r>
          </a:p>
          <a:p>
            <a: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fondamentali della probabilità</a:t>
            </a:r>
          </a:p>
        </p:txBody>
      </p:sp>
      <p:sp>
        <p:nvSpPr>
          <p:cNvPr id="443" name="Shape 443"/>
          <p:cNvSpPr/>
          <p:nvPr/>
        </p:nvSpPr>
        <p:spPr>
          <a:xfrm>
            <a:off x="177539" y="2379133"/>
            <a:ext cx="12649722" cy="69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FFEF0C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Quale è il rapporto tra giallo e verde nella progenie F2?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2.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49500" y="1676400"/>
            <a:ext cx="8305800" cy="6400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push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5" name="2.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3900" y="2677148"/>
            <a:ext cx="11544300" cy="5704852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Shape 446"/>
          <p:cNvSpPr/>
          <p:nvPr/>
        </p:nvSpPr>
        <p:spPr>
          <a:xfrm>
            <a:off x="177800" y="-254000"/>
            <a:ext cx="12433300" cy="2921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Ulteriori incroci confermano i rapporti predetti dalla legge della segregazione</a:t>
            </a:r>
          </a:p>
        </p:txBody>
      </p:sp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1778000" y="-647700"/>
            <a:ext cx="10845800" cy="2095500"/>
          </a:xfrm>
          <a:prstGeom prst="rect">
            <a:avLst/>
          </a:prstGeom>
        </p:spPr>
        <p:txBody>
          <a:bodyPr/>
          <a:lstStyle/>
          <a:p>
            <a:r>
              <a:t>Terminologia</a:t>
            </a:r>
          </a:p>
        </p:txBody>
      </p:sp>
      <p:sp>
        <p:nvSpPr>
          <p:cNvPr id="449" name="Shape 449"/>
          <p:cNvSpPr/>
          <p:nvPr/>
        </p:nvSpPr>
        <p:spPr>
          <a:xfrm>
            <a:off x="50800" y="673100"/>
            <a:ext cx="12890500" cy="680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DF421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FENOTIPO</a:t>
            </a:r>
            <a:r>
              <a:t> caratteristica osservabile, come il colore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giallo o verde del seme di pisello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FDEF3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GENOTIPO</a:t>
            </a:r>
            <a:r>
              <a:t> l’effettiva coppia di alleli presenti in un individuo.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Un genotipo </a:t>
            </a:r>
            <a:r>
              <a:rPr>
                <a:solidFill>
                  <a:srgbClr val="7BF72D"/>
                </a:solidFill>
              </a:rPr>
              <a:t>YY</a:t>
            </a:r>
            <a:r>
              <a:t> o </a:t>
            </a:r>
            <a:r>
              <a:rPr>
                <a:solidFill>
                  <a:srgbClr val="56FAD8"/>
                </a:solidFill>
              </a:rPr>
              <a:t>yy</a:t>
            </a:r>
            <a:r>
              <a:t> è chiamato </a:t>
            </a:r>
            <a:r>
              <a:rPr>
                <a:solidFill>
                  <a:srgbClr val="FDF130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omozigote</a:t>
            </a:r>
            <a:r>
              <a:t>, perché le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due copie del gene che determina il particolare carattere in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questione sono identiche. Al contrario un genotipo con due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differenti alleli per un carattere è detto </a:t>
            </a:r>
            <a:r>
              <a:rPr>
                <a:solidFill>
                  <a:srgbClr val="FBF913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rPr>
              <a:t>eterozigote</a:t>
            </a:r>
            <a:r>
              <a:t> (ibrido per quel carattere)</a:t>
            </a:r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l" defTabSz="584200">
              <a:defRPr sz="3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Un individuo con un genotipo omozigote è analogamente detto un omozigote. Mentre uno con il genotipo eterozigote è detto eterozigote. </a:t>
            </a:r>
          </a:p>
        </p:txBody>
      </p:sp>
      <p:sp>
        <p:nvSpPr>
          <p:cNvPr id="450" name="Shape 450"/>
          <p:cNvSpPr/>
          <p:nvPr/>
        </p:nvSpPr>
        <p:spPr>
          <a:xfrm>
            <a:off x="234057" y="7689850"/>
            <a:ext cx="12585701" cy="1968501"/>
          </a:xfrm>
          <a:prstGeom prst="rect">
            <a:avLst/>
          </a:prstGeom>
          <a:ln w="762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Se conoscete il genotipo e la relazione di dominanza</a:t>
            </a:r>
          </a:p>
          <a:p>
            <a:pPr algn="ctr" defTabSz="584200">
              <a:defRPr sz="4200">
                <a:solidFill>
                  <a:srgbClr val="FF8214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pPr>
            <a:r>
              <a:t>tra gli alleli in un individuo, potete predirne con precisione il fenotipo.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2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1900" y="1701800"/>
            <a:ext cx="8001000" cy="63627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4" name="2.1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33700" y="2260600"/>
            <a:ext cx="7480300" cy="7302500"/>
          </a:xfrm>
          <a:prstGeom prst="rect">
            <a:avLst/>
          </a:prstGeom>
          <a:ln w="12700">
            <a:miter lim="400000"/>
          </a:ln>
        </p:spPr>
      </p:pic>
      <p:sp>
        <p:nvSpPr>
          <p:cNvPr id="455" name="Shape 455"/>
          <p:cNvSpPr/>
          <p:nvPr/>
        </p:nvSpPr>
        <p:spPr>
          <a:xfrm>
            <a:off x="1270000" y="101599"/>
            <a:ext cx="11209338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 defTabSz="584200">
              <a:defRPr>
                <a:solidFill>
                  <a:srgbClr val="6FFA35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r>
              <a:t>Il reincrocio serve a decifrare il genotipo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2.1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77212" y="88900"/>
            <a:ext cx="5278729" cy="9575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254000" y="-555625"/>
            <a:ext cx="7239000" cy="194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Gli incroci diibridi</a:t>
            </a:r>
          </a:p>
        </p:txBody>
      </p:sp>
      <p:sp>
        <p:nvSpPr>
          <p:cNvPr id="151" name="Shape 151"/>
          <p:cNvSpPr/>
          <p:nvPr/>
        </p:nvSpPr>
        <p:spPr>
          <a:xfrm>
            <a:off x="273050" y="1002678"/>
            <a:ext cx="7200900" cy="39805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 b="1" cap="all">
                <a:solidFill>
                  <a:srgbClr val="FC460A"/>
                </a:solidFill>
                <a:sym typeface="Trebuchet MS"/>
              </a:rPr>
              <a:t>diibrido</a:t>
            </a:r>
            <a:r>
              <a:rPr sz="3600"/>
              <a:t>, una pianta eterozigote per due geni allo stesso tempo.</a:t>
            </a:r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 sz="3600"/>
          </a:p>
          <a:p>
            <a:pPr>
              <a:buSzTx/>
              <a:buNone/>
              <a:defRPr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 sz="3600"/>
              <a:t>“I differenti tipi di cellule germinali [uova o polline] di un ibrido sono prodotti, in media, in numeri uguali” (Mendel)</a:t>
            </a:r>
          </a:p>
        </p:txBody>
      </p:sp>
      <p:sp>
        <p:nvSpPr>
          <p:cNvPr id="152" name="Shape 152"/>
          <p:cNvSpPr/>
          <p:nvPr/>
        </p:nvSpPr>
        <p:spPr>
          <a:xfrm>
            <a:off x="228600" y="5062008"/>
            <a:ext cx="7289800" cy="2273301"/>
          </a:xfrm>
          <a:prstGeom prst="rect">
            <a:avLst/>
          </a:prstGeom>
          <a:ln w="12700">
            <a:solidFill>
              <a:srgbClr val="FB5B4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Se osservate la combinazione dei caratteri determinata dai nove genotipi, potete individuare solo quattro differenti fenotipi:</a:t>
            </a:r>
          </a:p>
          <a:p>
            <a:pPr>
              <a:buSzTx/>
              <a:buNone/>
              <a:defRPr sz="3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giallo e liscio, giallo e rugoso, verde e liscio, verde e rugoso in un rapporto</a:t>
            </a:r>
            <a:r>
              <a:rPr>
                <a:solidFill>
                  <a:srgbClr val="FDE32B"/>
                </a:solidFill>
              </a:rPr>
              <a:t> </a:t>
            </a:r>
            <a:r>
              <a:rPr>
                <a:solidFill>
                  <a:srgbClr val="FDE32B"/>
                </a:solidFill>
                <a:latin typeface="+mj-lt"/>
                <a:ea typeface="+mj-ea"/>
                <a:cs typeface="+mj-cs"/>
                <a:sym typeface="Franklin Gothic Medium"/>
              </a:rPr>
              <a:t>9:3:3:1</a:t>
            </a:r>
          </a:p>
        </p:txBody>
      </p:sp>
      <p:sp>
        <p:nvSpPr>
          <p:cNvPr id="153" name="Shape 153"/>
          <p:cNvSpPr/>
          <p:nvPr/>
        </p:nvSpPr>
        <p:spPr>
          <a:xfrm>
            <a:off x="228600" y="7694083"/>
            <a:ext cx="7289800" cy="1790701"/>
          </a:xfrm>
          <a:prstGeom prst="rect">
            <a:avLst/>
          </a:prstGeom>
          <a:ln w="12700">
            <a:solidFill>
              <a:srgbClr val="909696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29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Se osservate solo il colore o solo la forma del pisello, potrete vedere che ciascun carattere è ereditato con un rapporto </a:t>
            </a:r>
            <a:r>
              <a:rPr>
                <a:solidFill>
                  <a:srgbClr val="FF550C"/>
                </a:solidFill>
                <a:latin typeface="+mj-lt"/>
                <a:ea typeface="+mj-ea"/>
                <a:cs typeface="+mj-cs"/>
                <a:sym typeface="Franklin Gothic Medium"/>
              </a:rPr>
              <a:t>3:1</a:t>
            </a:r>
            <a:r>
              <a:t> come predetto dalla legge della segregazione di Mendel</a:t>
            </a:r>
          </a:p>
        </p:txBody>
      </p:sp>
      <p:sp>
        <p:nvSpPr>
          <p:cNvPr id="2" name="Rettangolo 1"/>
          <p:cNvSpPr/>
          <p:nvPr/>
        </p:nvSpPr>
        <p:spPr>
          <a:xfrm>
            <a:off x="8417948" y="545802"/>
            <a:ext cx="3999055" cy="873162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115556" y="2109469"/>
            <a:ext cx="4840386" cy="3465554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967474" y="5062008"/>
            <a:ext cx="1751980" cy="2966886"/>
          </a:xfrm>
          <a:prstGeom prst="rect">
            <a:avLst/>
          </a:prstGeom>
          <a:solidFill>
            <a:schemeClr val="tx1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801591360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 advAuto="0"/>
      <p:bldP spid="152" grpId="0" animBg="1" advAuto="0"/>
      <p:bldP spid="153" grpId="0" animBg="1" advAuto="0"/>
      <p:bldP spid="2" grpId="0" animBg="1"/>
      <p:bldP spid="8" grpId="0" animBg="1"/>
      <p:bldP spid="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2.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41509" y="1337733"/>
            <a:ext cx="6415291" cy="56388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Shape 156"/>
          <p:cNvSpPr/>
          <p:nvPr/>
        </p:nvSpPr>
        <p:spPr>
          <a:xfrm>
            <a:off x="407024" y="7399866"/>
            <a:ext cx="12176262" cy="2133601"/>
          </a:xfrm>
          <a:prstGeom prst="rect">
            <a:avLst/>
          </a:prstGeom>
          <a:ln w="12700">
            <a:solidFill>
              <a:srgbClr val="F94F4C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700">
                <a:solidFill>
                  <a:srgbClr val="FDF629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t>Durante la formazione dei gameti, coppie di alleli differenti segregano indipendentemente l’una dall’altra</a:t>
            </a:r>
          </a:p>
        </p:txBody>
      </p:sp>
      <p:sp>
        <p:nvSpPr>
          <p:cNvPr id="157" name="Shape 157"/>
          <p:cNvSpPr/>
          <p:nvPr/>
        </p:nvSpPr>
        <p:spPr>
          <a:xfrm>
            <a:off x="102625" y="101600"/>
            <a:ext cx="12799550" cy="96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Legge dell’Assortimento Indipendente</a:t>
            </a:r>
          </a:p>
        </p:txBody>
      </p:sp>
    </p:spTree>
    <p:extLst>
      <p:ext uri="{BB962C8B-B14F-4D97-AF65-F5344CB8AC3E}">
        <p14:creationId xmlns:p14="http://schemas.microsoft.com/office/powerpoint/2010/main" val="32114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791633" y="2870199"/>
            <a:ext cx="12026901" cy="477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Probabilità di giallo e liscio  3/4 X 3/4 =  9/16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Probabilità di giallo e rugoso  3/4 X 1/4 = 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Probabilità di verde e liscio  1/4 X 3/4 = 3/16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Probabilità di verde e rugoso  1/4 X 1/4 = 1/16</a:t>
            </a:r>
          </a:p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  <a:p>
            <a:pPr algn="ctr"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Così, in una popolazione di piante F2, ci sarà un rapporto fenotipico 9:3:3:1 di piselli gialli e lisci, gialli e rugoso, verdi e lisci, verdi e rugosi</a:t>
            </a:r>
          </a:p>
        </p:txBody>
      </p:sp>
      <p:sp>
        <p:nvSpPr>
          <p:cNvPr id="160" name="Shape 160"/>
          <p:cNvSpPr/>
          <p:nvPr/>
        </p:nvSpPr>
        <p:spPr>
          <a:xfrm>
            <a:off x="33866" y="527050"/>
            <a:ext cx="12937068" cy="185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buSzTx/>
              <a:buNone/>
              <a:defRPr sz="40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Se i due insiemi di alleli si assortiscono indipendentemente, il r</a:t>
            </a:r>
            <a:r>
              <a:rPr>
                <a:solidFill>
                  <a:srgbClr val="FDF749"/>
                </a:solidFill>
                <a:latin typeface="+mj-lt"/>
                <a:ea typeface="+mj-ea"/>
                <a:cs typeface="+mj-cs"/>
                <a:sym typeface="Franklin Gothic Medium"/>
              </a:rPr>
              <a:t>apporto giallo/verde</a:t>
            </a:r>
            <a:r>
              <a:t> nella generazione F2 sarà </a:t>
            </a:r>
            <a:r>
              <a:rPr>
                <a:solidFill>
                  <a:srgbClr val="FDE039"/>
                </a:solidFill>
                <a:latin typeface="+mj-lt"/>
                <a:ea typeface="+mj-ea"/>
                <a:cs typeface="+mj-cs"/>
                <a:sym typeface="Franklin Gothic Medium"/>
              </a:rPr>
              <a:t>3/4:1/4</a:t>
            </a:r>
            <a:r>
              <a:t>, e similmente, il rapporto </a:t>
            </a:r>
            <a:r>
              <a:rPr>
                <a:solidFill>
                  <a:srgbClr val="FEA474"/>
                </a:solidFill>
                <a:latin typeface="+mj-lt"/>
                <a:ea typeface="+mj-ea"/>
                <a:cs typeface="+mj-cs"/>
                <a:sym typeface="Franklin Gothic Medium"/>
              </a:rPr>
              <a:t>liscio/rugoso</a:t>
            </a:r>
            <a:r>
              <a:t> sarà </a:t>
            </a:r>
            <a:r>
              <a:rPr>
                <a:solidFill>
                  <a:srgbClr val="FEA947"/>
                </a:solidFill>
                <a:latin typeface="+mj-lt"/>
                <a:ea typeface="+mj-ea"/>
                <a:cs typeface="+mj-cs"/>
                <a:sym typeface="Franklin Gothic Medium"/>
              </a:rPr>
              <a:t>3/4:1/4.</a:t>
            </a:r>
          </a:p>
        </p:txBody>
      </p:sp>
      <p:sp>
        <p:nvSpPr>
          <p:cNvPr id="161" name="Shape 161"/>
          <p:cNvSpPr/>
          <p:nvPr/>
        </p:nvSpPr>
        <p:spPr>
          <a:xfrm>
            <a:off x="457200" y="7810500"/>
            <a:ext cx="11645900" cy="1955801"/>
          </a:xfrm>
          <a:prstGeom prst="rect">
            <a:avLst/>
          </a:prstGeom>
          <a:ln w="63500">
            <a:solidFill>
              <a:srgbClr val="98162A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4200">
                <a:solidFill>
                  <a:srgbClr val="57FADD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il rapporto fenotipico 9:3:3:1, osservato in un incrocio diibrido, deriva da due rapporti fenotipici 3:1 separati.</a:t>
            </a:r>
          </a:p>
        </p:txBody>
      </p:sp>
    </p:spTree>
    <p:extLst>
      <p:ext uri="{BB962C8B-B14F-4D97-AF65-F5344CB8AC3E}">
        <p14:creationId xmlns:p14="http://schemas.microsoft.com/office/powerpoint/2010/main" val="395508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 advAuto="0"/>
      <p:bldP spid="161" grpId="0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2.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8600" y="1930400"/>
            <a:ext cx="8851900" cy="651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>
            <a:off x="1574800" y="533400"/>
            <a:ext cx="8699500" cy="1041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buSzTx/>
              <a:buNone/>
              <a:defRPr sz="6000">
                <a:solidFill>
                  <a:srgbClr val="6FFA35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t>Diagramma Ramificato</a:t>
            </a:r>
          </a:p>
        </p:txBody>
      </p:sp>
    </p:spTree>
    <p:extLst>
      <p:ext uri="{BB962C8B-B14F-4D97-AF65-F5344CB8AC3E}">
        <p14:creationId xmlns:p14="http://schemas.microsoft.com/office/powerpoint/2010/main" val="3203087255"/>
      </p:ext>
    </p:extLst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2.1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2146" y="508000"/>
            <a:ext cx="6415369" cy="87249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3" name="Group 173"/>
          <p:cNvGrpSpPr/>
          <p:nvPr/>
        </p:nvGrpSpPr>
        <p:grpSpPr>
          <a:xfrm>
            <a:off x="4229100" y="749300"/>
            <a:ext cx="1580967" cy="2139950"/>
            <a:chOff x="0" y="0"/>
            <a:chExt cx="1580966" cy="2139949"/>
          </a:xfrm>
        </p:grpSpPr>
        <p:grpSp>
          <p:nvGrpSpPr>
            <p:cNvPr id="169" name="Group 169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67" name="Shape 167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68" name="Shape 168"/>
              <p:cNvSpPr/>
              <p:nvPr/>
            </p:nvSpPr>
            <p:spPr>
              <a:xfrm>
                <a:off x="89541" y="12700"/>
                <a:ext cx="825501" cy="635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t>giallo liscio</a:t>
                </a:r>
              </a:p>
            </p:txBody>
          </p:sp>
        </p:grpSp>
        <p:grpSp>
          <p:nvGrpSpPr>
            <p:cNvPr id="172" name="Group 172"/>
            <p:cNvGrpSpPr/>
            <p:nvPr/>
          </p:nvGrpSpPr>
          <p:grpSpPr>
            <a:xfrm>
              <a:off x="901700" y="1441449"/>
              <a:ext cx="679267" cy="698501"/>
              <a:chOff x="0" y="-6350"/>
              <a:chExt cx="679266" cy="698500"/>
            </a:xfrm>
          </p:grpSpPr>
          <p:sp>
            <p:nvSpPr>
              <p:cNvPr id="170" name="Shape 17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71" name="Shape 17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83" name="Group 183"/>
          <p:cNvGrpSpPr/>
          <p:nvPr/>
        </p:nvGrpSpPr>
        <p:grpSpPr>
          <a:xfrm>
            <a:off x="7543800" y="749300"/>
            <a:ext cx="1504767" cy="2774950"/>
            <a:chOff x="0" y="0"/>
            <a:chExt cx="1504766" cy="2774949"/>
          </a:xfrm>
        </p:grpSpPr>
        <p:grpSp>
          <p:nvGrpSpPr>
            <p:cNvPr id="176" name="Group 17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74" name="Shape 17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75" name="Shape 175"/>
              <p:cNvSpPr/>
              <p:nvPr/>
            </p:nvSpPr>
            <p:spPr>
              <a:xfrm>
                <a:off x="89541" y="12700"/>
                <a:ext cx="825501" cy="635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t>giallo liscio</a:t>
                </a:r>
              </a:p>
            </p:txBody>
          </p:sp>
        </p:grpSp>
        <p:grpSp>
          <p:nvGrpSpPr>
            <p:cNvPr id="179" name="Group 179"/>
            <p:cNvGrpSpPr/>
            <p:nvPr/>
          </p:nvGrpSpPr>
          <p:grpSpPr>
            <a:xfrm>
              <a:off x="825500" y="1441449"/>
              <a:ext cx="679267" cy="698501"/>
              <a:chOff x="0" y="-6350"/>
              <a:chExt cx="679266" cy="698500"/>
            </a:xfrm>
          </p:grpSpPr>
          <p:sp>
            <p:nvSpPr>
              <p:cNvPr id="177" name="Shape 17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78" name="Shape 17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82" name="Group 182"/>
            <p:cNvGrpSpPr/>
            <p:nvPr/>
          </p:nvGrpSpPr>
          <p:grpSpPr>
            <a:xfrm>
              <a:off x="825500" y="2076449"/>
              <a:ext cx="679267" cy="698501"/>
              <a:chOff x="0" y="-6350"/>
              <a:chExt cx="679266" cy="698500"/>
            </a:xfrm>
          </p:grpSpPr>
          <p:sp>
            <p:nvSpPr>
              <p:cNvPr id="180" name="Shape 18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81" name="Shape 18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199" name="Group 199"/>
          <p:cNvGrpSpPr/>
          <p:nvPr/>
        </p:nvGrpSpPr>
        <p:grpSpPr>
          <a:xfrm>
            <a:off x="7543800" y="3937000"/>
            <a:ext cx="1504767" cy="4070350"/>
            <a:chOff x="0" y="0"/>
            <a:chExt cx="1504766" cy="4070349"/>
          </a:xfrm>
        </p:grpSpPr>
        <p:grpSp>
          <p:nvGrpSpPr>
            <p:cNvPr id="186" name="Group 186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184" name="Shape 184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85" name="Shape 185"/>
              <p:cNvSpPr/>
              <p:nvPr/>
            </p:nvSpPr>
            <p:spPr>
              <a:xfrm>
                <a:off x="89541" y="12700"/>
                <a:ext cx="825501" cy="635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t>giallo liscio</a:t>
                </a:r>
              </a:p>
            </p:txBody>
          </p:sp>
        </p:grpSp>
        <p:grpSp>
          <p:nvGrpSpPr>
            <p:cNvPr id="189" name="Group 189"/>
            <p:cNvGrpSpPr/>
            <p:nvPr/>
          </p:nvGrpSpPr>
          <p:grpSpPr>
            <a:xfrm>
              <a:off x="825500" y="1403349"/>
              <a:ext cx="679267" cy="698501"/>
              <a:chOff x="0" y="-6350"/>
              <a:chExt cx="679266" cy="698500"/>
            </a:xfrm>
          </p:grpSpPr>
          <p:sp>
            <p:nvSpPr>
              <p:cNvPr id="187" name="Shape 187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88" name="Shape 188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2" name="Group 192"/>
            <p:cNvGrpSpPr/>
            <p:nvPr/>
          </p:nvGrpSpPr>
          <p:grpSpPr>
            <a:xfrm>
              <a:off x="825500" y="2038349"/>
              <a:ext cx="679267" cy="698501"/>
              <a:chOff x="0" y="-6350"/>
              <a:chExt cx="679266" cy="698500"/>
            </a:xfrm>
          </p:grpSpPr>
          <p:sp>
            <p:nvSpPr>
              <p:cNvPr id="190" name="Shape 190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91" name="Shape 191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5" name="Group 195"/>
            <p:cNvGrpSpPr/>
            <p:nvPr/>
          </p:nvGrpSpPr>
          <p:grpSpPr>
            <a:xfrm>
              <a:off x="825500" y="2686049"/>
              <a:ext cx="679267" cy="698501"/>
              <a:chOff x="0" y="-6350"/>
              <a:chExt cx="679266" cy="698500"/>
            </a:xfrm>
          </p:grpSpPr>
          <p:sp>
            <p:nvSpPr>
              <p:cNvPr id="193" name="Shape 19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94" name="Shape 19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198" name="Group 198"/>
            <p:cNvGrpSpPr/>
            <p:nvPr/>
          </p:nvGrpSpPr>
          <p:grpSpPr>
            <a:xfrm>
              <a:off x="825500" y="3371849"/>
              <a:ext cx="679267" cy="698501"/>
              <a:chOff x="0" y="-6350"/>
              <a:chExt cx="679266" cy="698500"/>
            </a:xfrm>
          </p:grpSpPr>
          <p:sp>
            <p:nvSpPr>
              <p:cNvPr id="196" name="Shape 19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197" name="Shape 19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  <p:grpSp>
        <p:nvGrpSpPr>
          <p:cNvPr id="209" name="Group 209"/>
          <p:cNvGrpSpPr/>
          <p:nvPr/>
        </p:nvGrpSpPr>
        <p:grpSpPr>
          <a:xfrm>
            <a:off x="4356100" y="3937000"/>
            <a:ext cx="1453967" cy="2736850"/>
            <a:chOff x="0" y="0"/>
            <a:chExt cx="1453966" cy="2736849"/>
          </a:xfrm>
        </p:grpSpPr>
        <p:grpSp>
          <p:nvGrpSpPr>
            <p:cNvPr id="202" name="Group 202"/>
            <p:cNvGrpSpPr/>
            <p:nvPr/>
          </p:nvGrpSpPr>
          <p:grpSpPr>
            <a:xfrm>
              <a:off x="0" y="0"/>
              <a:ext cx="1003300" cy="660400"/>
              <a:chOff x="0" y="0"/>
              <a:chExt cx="1003300" cy="660400"/>
            </a:xfrm>
          </p:grpSpPr>
          <p:sp>
            <p:nvSpPr>
              <p:cNvPr id="200" name="Shape 200"/>
              <p:cNvSpPr/>
              <p:nvPr/>
            </p:nvSpPr>
            <p:spPr>
              <a:xfrm>
                <a:off x="0" y="0"/>
                <a:ext cx="1003300" cy="660400"/>
              </a:xfrm>
              <a:prstGeom prst="rect">
                <a:avLst/>
              </a:prstGeom>
              <a:solidFill>
                <a:srgbClr val="41A1FF"/>
              </a:solid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201" name="Shape 201"/>
              <p:cNvSpPr/>
              <p:nvPr/>
            </p:nvSpPr>
            <p:spPr>
              <a:xfrm>
                <a:off x="89541" y="12700"/>
                <a:ext cx="825501" cy="63500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1800" b="1">
                    <a:solidFill>
                      <a:srgbClr val="FFF741"/>
                    </a:solidFill>
                  </a:defRPr>
                </a:lvl1pPr>
              </a:lstStyle>
              <a:p>
                <a:r>
                  <a:t>giallo liscio</a:t>
                </a:r>
              </a:p>
            </p:txBody>
          </p:sp>
        </p:grpSp>
        <p:grpSp>
          <p:nvGrpSpPr>
            <p:cNvPr id="205" name="Group 205"/>
            <p:cNvGrpSpPr/>
            <p:nvPr/>
          </p:nvGrpSpPr>
          <p:grpSpPr>
            <a:xfrm>
              <a:off x="774700" y="1301749"/>
              <a:ext cx="679267" cy="698501"/>
              <a:chOff x="0" y="-6350"/>
              <a:chExt cx="679266" cy="698500"/>
            </a:xfrm>
          </p:grpSpPr>
          <p:sp>
            <p:nvSpPr>
              <p:cNvPr id="203" name="Shape 203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204" name="Shape 204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  <p:grpSp>
          <p:nvGrpSpPr>
            <p:cNvPr id="208" name="Group 208"/>
            <p:cNvGrpSpPr/>
            <p:nvPr/>
          </p:nvGrpSpPr>
          <p:grpSpPr>
            <a:xfrm>
              <a:off x="774700" y="2038349"/>
              <a:ext cx="679267" cy="698501"/>
              <a:chOff x="0" y="-6350"/>
              <a:chExt cx="679266" cy="698500"/>
            </a:xfrm>
          </p:grpSpPr>
          <p:sp>
            <p:nvSpPr>
              <p:cNvPr id="206" name="Shape 206"/>
              <p:cNvSpPr/>
              <p:nvPr/>
            </p:nvSpPr>
            <p:spPr>
              <a:xfrm>
                <a:off x="0" y="50800"/>
                <a:ext cx="647700" cy="584200"/>
              </a:xfrm>
              <a:prstGeom prst="ellipse">
                <a:avLst/>
              </a:prstGeom>
              <a:blipFill rotWithShape="1">
                <a:blip r:embed="rId3"/>
                <a:srcRect/>
                <a:tile tx="0" ty="0" sx="100000" sy="100000" flip="none" algn="tl"/>
              </a:blipFill>
              <a:ln w="12700" cap="flat">
                <a:noFill/>
                <a:miter lim="400000"/>
              </a:ln>
              <a:effectLst>
                <a:outerShdw blurRad="177800" dist="406400" dir="5400000" rotWithShape="0">
                  <a:srgbClr val="000000">
                    <a:alpha val="68000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algn="ctr">
                  <a:buSzTx/>
                  <a:buNone/>
                  <a:defRPr>
                    <a:solidFill>
                      <a:srgbClr val="FFFFFF"/>
                    </a:solidFill>
                    <a:latin typeface="+mn-lt"/>
                    <a:ea typeface="+mn-ea"/>
                    <a:cs typeface="+mn-cs"/>
                    <a:sym typeface="American Typewriter"/>
                  </a:defRPr>
                </a:pPr>
                <a:endParaRPr/>
              </a:p>
            </p:txBody>
          </p:sp>
          <p:sp>
            <p:nvSpPr>
              <p:cNvPr id="207" name="Shape 207"/>
              <p:cNvSpPr/>
              <p:nvPr/>
            </p:nvSpPr>
            <p:spPr>
              <a:xfrm>
                <a:off x="295401" y="-6351"/>
                <a:ext cx="383866" cy="6985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buSzTx/>
                  <a:buNone/>
                  <a:defRPr sz="4200">
                    <a:solidFill>
                      <a:srgbClr val="040404"/>
                    </a:solidFill>
                    <a:latin typeface="Franklin Gothic Book"/>
                    <a:ea typeface="Franklin Gothic Book"/>
                    <a:cs typeface="Franklin Gothic Book"/>
                    <a:sym typeface="Franklin Gothic Book"/>
                  </a:defRPr>
                </a:lvl1pPr>
              </a:lstStyle>
              <a:p>
                <a:r>
                  <a:t>?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1988110"/>
      </p:ext>
    </p:extLst>
  </p:cSld>
  <p:clrMapOvr>
    <a:masterClrMapping/>
  </p:clrMapOvr>
  <p:transition xmlns:p14="http://schemas.microsoft.com/office/powerpoint/2010/main" spd="slow">
    <p:blinds dir="vert"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animBg="1" advAuto="0"/>
      <p:bldP spid="183" grpId="0" animBg="1" advAuto="0"/>
      <p:bldP spid="199" grpId="0" animBg="1" advAuto="0"/>
      <p:bldP spid="209" grpId="0" animBg="1" advAuto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9500" y="-47694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6FFF16"/>
                </a:solidFill>
              </a:rPr>
              <a:t> </a:t>
            </a:r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0" y="1320820"/>
            <a:ext cx="12750800" cy="8178800"/>
          </a:xfrm>
        </p:spPr>
        <p:txBody>
          <a:bodyPr>
            <a:noAutofit/>
          </a:bodyPr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Unità discrete chiamate </a:t>
            </a:r>
            <a:r>
              <a:rPr lang="en-US" sz="4000">
                <a:solidFill>
                  <a:srgbClr val="FFFF00"/>
                </a:solidFill>
                <a:latin typeface="Franklin Gothic Book"/>
                <a:cs typeface="Franklin Gothic Book"/>
              </a:rPr>
              <a:t>geni</a:t>
            </a:r>
            <a:r>
              <a:rPr lang="en-US" sz="4000">
                <a:latin typeface="Franklin Gothic Book"/>
                <a:cs typeface="Franklin Gothic Book"/>
              </a:rPr>
              <a:t> controllano la comparsa dei caratteri ereditati.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I geni sono costituiti da forme alternative chiamate </a:t>
            </a:r>
            <a:r>
              <a:rPr lang="en-US" sz="4000">
                <a:solidFill>
                  <a:srgbClr val="FFFF00"/>
                </a:solidFill>
                <a:latin typeface="Franklin Gothic Book"/>
                <a:cs typeface="Franklin Gothic Book"/>
              </a:rPr>
              <a:t>alleli </a:t>
            </a:r>
            <a:r>
              <a:rPr lang="en-US" sz="4000">
                <a:latin typeface="Franklin Gothic Book"/>
                <a:cs typeface="Franklin Gothic Book"/>
              </a:rPr>
              <a:t>che sono responsabili della manifestazione delle differenti forme di un carattere.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Le cellule somatiche degli organismi che si riproducono sessualmente portano due copie di ciascun gene. Quando le due copie di un gene sono costituite dallo stesso allele, l’individuo è </a:t>
            </a:r>
            <a:r>
              <a:rPr lang="en-US" sz="4000">
                <a:solidFill>
                  <a:srgbClr val="FFFF00"/>
                </a:solidFill>
                <a:latin typeface="Franklin Gothic Book"/>
                <a:cs typeface="Franklin Gothic Book"/>
              </a:rPr>
              <a:t>omozigote</a:t>
            </a:r>
            <a:r>
              <a:rPr lang="en-US" sz="4000">
                <a:latin typeface="Franklin Gothic Book"/>
                <a:cs typeface="Franklin Gothic Book"/>
              </a:rPr>
              <a:t> per quell’allele. Quando le due copie sono differenti, l’individuoè </a:t>
            </a:r>
            <a:r>
              <a:rPr lang="en-US" sz="4000">
                <a:solidFill>
                  <a:srgbClr val="FFFF00"/>
                </a:solidFill>
                <a:latin typeface="Franklin Gothic Book"/>
                <a:cs typeface="Franklin Gothic Book"/>
              </a:rPr>
              <a:t>eterozigote</a:t>
            </a:r>
            <a:r>
              <a:rPr lang="en-US" sz="4000">
                <a:latin typeface="Franklin Gothic Book"/>
                <a:cs typeface="Franklin Gothic Book"/>
              </a:rPr>
              <a:t> per quelli alleli.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Il </a:t>
            </a:r>
            <a:r>
              <a:rPr lang="en-US" sz="4000">
                <a:solidFill>
                  <a:srgbClr val="FFFF00"/>
                </a:solidFill>
                <a:latin typeface="Franklin Gothic Book"/>
                <a:cs typeface="Franklin Gothic Book"/>
              </a:rPr>
              <a:t>genotipo</a:t>
            </a:r>
            <a:r>
              <a:rPr lang="en-US" sz="4000">
                <a:latin typeface="Franklin Gothic Book"/>
                <a:cs typeface="Franklin Gothic Book"/>
              </a:rPr>
              <a:t> è una descrizione della combinazione allelica delle due copie di un gene presenti in un individuo. Il </a:t>
            </a:r>
            <a:r>
              <a:rPr lang="en-US" sz="4000">
                <a:solidFill>
                  <a:srgbClr val="FFFF00"/>
                </a:solidFill>
                <a:latin typeface="Franklin Gothic Book"/>
                <a:cs typeface="Franklin Gothic Book"/>
              </a:rPr>
              <a:t>fenotipo</a:t>
            </a:r>
            <a:r>
              <a:rPr lang="en-US" sz="4000">
                <a:latin typeface="Franklin Gothic Book"/>
                <a:cs typeface="Franklin Gothic Book"/>
              </a:rPr>
              <a:t> è la forma che si osserva delcarattere espresso da un individuo.</a:t>
            </a:r>
          </a:p>
        </p:txBody>
      </p:sp>
    </p:spTree>
    <p:extLst>
      <p:ext uri="{BB962C8B-B14F-4D97-AF65-F5344CB8AC3E}">
        <p14:creationId xmlns:p14="http://schemas.microsoft.com/office/powerpoint/2010/main" val="280100972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uppo 9"/>
          <p:cNvGrpSpPr/>
          <p:nvPr/>
        </p:nvGrpSpPr>
        <p:grpSpPr>
          <a:xfrm>
            <a:off x="2659286" y="603250"/>
            <a:ext cx="7284524" cy="3289300"/>
            <a:chOff x="2659286" y="603250"/>
            <a:chExt cx="7284524" cy="328930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9286" y="1190267"/>
              <a:ext cx="3302000" cy="2463800"/>
            </a:xfrm>
            <a:prstGeom prst="rect">
              <a:avLst/>
            </a:prstGeom>
          </p:spPr>
        </p:pic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80010" y="603250"/>
              <a:ext cx="2463800" cy="3289300"/>
            </a:xfrm>
            <a:prstGeom prst="rect">
              <a:avLst/>
            </a:prstGeom>
          </p:spPr>
        </p:pic>
      </p:grpSp>
      <p:sp>
        <p:nvSpPr>
          <p:cNvPr id="9" name="Per 8"/>
          <p:cNvSpPr/>
          <p:nvPr/>
        </p:nvSpPr>
        <p:spPr>
          <a:xfrm>
            <a:off x="6006921" y="1917343"/>
            <a:ext cx="1270034" cy="1406167"/>
          </a:xfrm>
          <a:prstGeom prst="mathMultiply">
            <a:avLst/>
          </a:prstGeom>
          <a:solidFill>
            <a:srgbClr val="F2F2F2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uFillTx/>
              <a:latin typeface="+mj-lt"/>
              <a:ea typeface="+mj-ea"/>
              <a:cs typeface="+mj-cs"/>
              <a:sym typeface="Gill Sans"/>
            </a:endParaRPr>
          </a:p>
        </p:txBody>
      </p:sp>
      <p:grpSp>
        <p:nvGrpSpPr>
          <p:cNvPr id="13" name="Gruppo 12"/>
          <p:cNvGrpSpPr/>
          <p:nvPr/>
        </p:nvGrpSpPr>
        <p:grpSpPr>
          <a:xfrm>
            <a:off x="2829749" y="3623357"/>
            <a:ext cx="7469705" cy="5893199"/>
            <a:chOff x="2829749" y="3623357"/>
            <a:chExt cx="7469705" cy="5893199"/>
          </a:xfrm>
        </p:grpSpPr>
        <p:grpSp>
          <p:nvGrpSpPr>
            <p:cNvPr id="11" name="Gruppo 10"/>
            <p:cNvGrpSpPr/>
            <p:nvPr/>
          </p:nvGrpSpPr>
          <p:grpSpPr>
            <a:xfrm>
              <a:off x="2829749" y="3623357"/>
              <a:ext cx="7469705" cy="5893199"/>
              <a:chOff x="2890316" y="3342771"/>
              <a:chExt cx="6927391" cy="5496954"/>
            </a:xfrm>
          </p:grpSpPr>
          <p:pic>
            <p:nvPicPr>
              <p:cNvPr id="6" name="Immagin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90316" y="6567832"/>
                <a:ext cx="2271893" cy="2271893"/>
              </a:xfrm>
              <a:prstGeom prst="rect">
                <a:avLst/>
              </a:prstGeom>
            </p:spPr>
          </p:pic>
          <p:pic>
            <p:nvPicPr>
              <p:cNvPr id="7" name="Immagine 6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190830" y="6750318"/>
                <a:ext cx="2626877" cy="1967622"/>
              </a:xfrm>
              <a:prstGeom prst="rect">
                <a:avLst/>
              </a:prstGeom>
            </p:spPr>
          </p:pic>
          <p:sp>
            <p:nvSpPr>
              <p:cNvPr id="8" name="Freccia destra 7"/>
              <p:cNvSpPr/>
              <p:nvPr/>
            </p:nvSpPr>
            <p:spPr>
              <a:xfrm rot="5400000">
                <a:off x="6356603" y="3279614"/>
                <a:ext cx="771069" cy="897384"/>
              </a:xfrm>
              <a:prstGeom prst="rightArrow">
                <a:avLst/>
              </a:prstGeom>
              <a:solidFill>
                <a:schemeClr val="tx1">
                  <a:lumMod val="95000"/>
                </a:schemeClr>
              </a:solidFill>
              <a:ln w="12700" cap="flat">
                <a:noFill/>
                <a:miter lim="400000"/>
              </a:ln>
              <a:effectLst>
                <a:outerShdw blurRad="38100" dist="25400" dir="5400000" rotWithShape="0">
                  <a:srgbClr val="000000">
                    <a:alpha val="50000"/>
                  </a:srgbClr>
                </a:outerShdw>
              </a:effectLst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5842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endParaRPr kumimoji="0" lang="en-US" sz="40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uFillTx/>
                  <a:latin typeface="+mj-lt"/>
                  <a:ea typeface="+mj-ea"/>
                  <a:cs typeface="+mj-cs"/>
                  <a:sym typeface="Gill Sans"/>
                </a:endParaRPr>
              </a:p>
            </p:txBody>
          </p:sp>
        </p:grpSp>
        <p:pic>
          <p:nvPicPr>
            <p:cNvPr id="12" name="Immagin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62862" y="4501550"/>
              <a:ext cx="3492500" cy="2324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8127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-197577" y="1213468"/>
            <a:ext cx="13202377" cy="85401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latin typeface="Franklin Gothic Book"/>
                <a:cs typeface="Franklin Gothic Book"/>
              </a:rPr>
              <a:t>Un incrocio tra due linee parentali (P), pure per una coppia di alleli alternativi di un gene, produrrà una prima generazione filiale (F1) di ibridi eterozigoti. </a:t>
            </a:r>
          </a:p>
          <a:p>
            <a:pPr>
              <a:lnSpc>
                <a:spcPct val="80000"/>
              </a:lnSpc>
            </a:pPr>
            <a:r>
              <a:rPr lang="en-US">
                <a:latin typeface="Franklin Gothic Book"/>
                <a:cs typeface="Franklin Gothic Book"/>
              </a:rPr>
              <a:t>Il fenotipo espresso da questi ibridi è determinato dall’allele dominante della coppia, e questo fenotipo è uguale a quello espresso dagli individui omozigoti per l’allele dominante.</a:t>
            </a:r>
          </a:p>
          <a:p>
            <a:pPr>
              <a:lnSpc>
                <a:spcPct val="80000"/>
              </a:lnSpc>
            </a:pPr>
            <a:r>
              <a:rPr lang="en-US">
                <a:latin typeface="Franklin Gothic Book"/>
                <a:cs typeface="Franklin Gothic Book"/>
              </a:rPr>
              <a:t> Il fenotipo associato con l’allele recessivo ricomparirà solo nella generazione F2 negliindividui omozigoti per questo allele. </a:t>
            </a:r>
          </a:p>
          <a:p>
            <a:pPr>
              <a:lnSpc>
                <a:spcPct val="80000"/>
              </a:lnSpc>
            </a:pPr>
            <a:r>
              <a:rPr lang="en-US">
                <a:latin typeface="Franklin Gothic Book"/>
                <a:cs typeface="Franklin Gothic Book"/>
              </a:rPr>
              <a:t>Negli incroci trala F1 eterozigote, i fenotipi dominante e recessivo appariranno nella generazione F2 nel rapporto </a:t>
            </a:r>
            <a:r>
              <a:rPr lang="en-US">
                <a:solidFill>
                  <a:srgbClr val="FFFF00"/>
                </a:solidFill>
                <a:latin typeface="Franklin Gothic Book"/>
                <a:cs typeface="Franklin Gothic Book"/>
              </a:rPr>
              <a:t>3:1.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9500" y="-47694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6FFF16"/>
                </a:solidFill>
              </a:rPr>
              <a:t> </a:t>
            </a:r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39360327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4071" y="1618560"/>
            <a:ext cx="12285054" cy="7411900"/>
          </a:xfrm>
        </p:spPr>
        <p:txBody>
          <a:bodyPr/>
          <a:lstStyle/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Le due copie di ciascun gene segregano durante la formazione dei gameti. Come risultato, ciascun uovo e ciascun spematozoo o granulo pollinico contiene solo una copia, e quindi, solo un allele, di ciascun gene. I gameti maschili e femminili si uniscono casualmente al momento della fecondazione. Mendel descrisse questo processo come legge della segregazione.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La segregazione degli alleli di un qualsiasi gene è indipendente dalla segregazione degli alleli di un altro gene. </a:t>
            </a:r>
          </a:p>
          <a:p>
            <a:pPr marL="342900" indent="0" algn="just">
              <a:lnSpc>
                <a:spcPct val="80000"/>
              </a:lnSpc>
              <a:buNone/>
            </a:pPr>
            <a:r>
              <a:rPr lang="en-US" sz="4000">
                <a:latin typeface="Franklin Gothic Book"/>
                <a:cs typeface="Franklin Gothic Book"/>
              </a:rPr>
              <a:t>Mendel descrisse questo processo come la legge dell’assortimento indipendente. Secondo questa legge, gli incroci tra diibridi Aa Bb della F1 genereranno progenie F2 con rapporto fenotipici di </a:t>
            </a:r>
            <a:r>
              <a:rPr lang="en-US" sz="4000" i="1">
                <a:latin typeface="Franklin Gothic Book"/>
                <a:cs typeface="Franklin Gothic Book"/>
              </a:rPr>
              <a:t>9(A–B–) : 3(A–</a:t>
            </a:r>
            <a:r>
              <a:rPr lang="tr-TR" sz="4000" i="1">
                <a:latin typeface="Franklin Gothic Book"/>
                <a:cs typeface="Franklin Gothic Book"/>
              </a:rPr>
              <a:t>bb) : 3(aa B–) : 1(aa bb)</a:t>
            </a:r>
            <a:endParaRPr lang="en-US" sz="4000" i="1">
              <a:latin typeface="Franklin Gothic Book"/>
              <a:cs typeface="Franklin Gothic Book"/>
            </a:endParaRPr>
          </a:p>
        </p:txBody>
      </p:sp>
      <p:sp>
        <p:nvSpPr>
          <p:cNvPr id="4" name="Titolo 1"/>
          <p:cNvSpPr>
            <a:spLocks noGrp="1"/>
          </p:cNvSpPr>
          <p:nvPr>
            <p:ph type="title"/>
          </p:nvPr>
        </p:nvSpPr>
        <p:spPr>
          <a:xfrm>
            <a:off x="1079500" y="-476940"/>
            <a:ext cx="10845800" cy="2095500"/>
          </a:xfrm>
        </p:spPr>
        <p:txBody>
          <a:bodyPr/>
          <a:lstStyle/>
          <a:p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Concetti</a:t>
            </a:r>
            <a:r>
              <a:rPr lang="en-US">
                <a:solidFill>
                  <a:srgbClr val="6FFF16"/>
                </a:solidFill>
              </a:rPr>
              <a:t> </a:t>
            </a:r>
            <a:r>
              <a:rPr lang="en-US">
                <a:solidFill>
                  <a:srgbClr val="6FFF16"/>
                </a:solidFill>
                <a:latin typeface="Franklin Gothic Book"/>
                <a:cs typeface="Franklin Gothic Book"/>
              </a:rPr>
              <a:t>Essenziali</a:t>
            </a:r>
          </a:p>
        </p:txBody>
      </p:sp>
    </p:spTree>
    <p:extLst>
      <p:ext uri="{BB962C8B-B14F-4D97-AF65-F5344CB8AC3E}">
        <p14:creationId xmlns:p14="http://schemas.microsoft.com/office/powerpoint/2010/main" val="33473306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468" y="1670000"/>
            <a:ext cx="3865272" cy="4680000"/>
          </a:xfrm>
          <a:prstGeom prst="rect">
            <a:avLst/>
          </a:prstGeom>
        </p:spPr>
      </p:pic>
      <p:grpSp>
        <p:nvGrpSpPr>
          <p:cNvPr id="8" name="Gruppo 7"/>
          <p:cNvGrpSpPr/>
          <p:nvPr/>
        </p:nvGrpSpPr>
        <p:grpSpPr>
          <a:xfrm>
            <a:off x="100762" y="61555"/>
            <a:ext cx="12904038" cy="1546889"/>
            <a:chOff x="100762" y="61555"/>
            <a:chExt cx="12904038" cy="1546889"/>
          </a:xfrm>
        </p:grpSpPr>
        <p:sp>
          <p:nvSpPr>
            <p:cNvPr id="5" name="CasellaDiTesto 4"/>
            <p:cNvSpPr txBox="1"/>
            <p:nvPr/>
          </p:nvSpPr>
          <p:spPr>
            <a:xfrm>
              <a:off x="8582140" y="151635"/>
              <a:ext cx="4422660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padre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anemia falciforme</a:t>
              </a:r>
            </a:p>
          </p:txBody>
        </p:sp>
        <p:sp>
          <p:nvSpPr>
            <p:cNvPr id="6" name="CasellaDiTesto 5"/>
            <p:cNvSpPr txBox="1"/>
            <p:nvPr/>
          </p:nvSpPr>
          <p:spPr>
            <a:xfrm>
              <a:off x="100762" y="61555"/>
              <a:ext cx="4419654" cy="14568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spAutoFit/>
            </a:bodyPr>
            <a:lstStyle/>
            <a:p>
              <a:pPr marL="0" marR="0" indent="0" algn="l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madre con</a:t>
              </a:r>
            </a:p>
            <a:p>
              <a:pPr marL="0" marR="0" indent="0" algn="r" defTabSz="4572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4400" b="0" i="0" u="none" strike="noStrike" cap="none" spc="0" normalizeH="0" baseline="0">
                  <a:ln>
                    <a:noFill/>
                  </a:ln>
                  <a:solidFill>
                    <a:srgbClr val="FFFFFF"/>
                  </a:solidFill>
                  <a:effectLst/>
                  <a:uFillTx/>
                  <a:latin typeface="Franklin Gothic Book"/>
                  <a:ea typeface="Trebuchet MS"/>
                  <a:cs typeface="Franklin Gothic Book"/>
                  <a:sym typeface="Trebuchet MS"/>
                </a:rPr>
                <a:t>anemia falciforme</a:t>
              </a:r>
            </a:p>
          </p:txBody>
        </p:sp>
      </p:grp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1709" y="7536714"/>
            <a:ext cx="1880157" cy="2010122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8582140" y="3667103"/>
            <a:ext cx="1720749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zeno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1934422" y="3718461"/>
            <a:ext cx="2585994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Trebuchet MS"/>
                <a:ea typeface="Trebuchet MS"/>
                <a:cs typeface="Trebuchet MS"/>
                <a:sym typeface="Trebuchet MS"/>
              </a:rPr>
              <a:t>celeste</a:t>
            </a:r>
          </a:p>
        </p:txBody>
      </p:sp>
    </p:spTree>
    <p:extLst>
      <p:ext uri="{BB962C8B-B14F-4D97-AF65-F5344CB8AC3E}">
        <p14:creationId xmlns:p14="http://schemas.microsoft.com/office/powerpoint/2010/main" val="31294707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solidFill>
                  <a:schemeClr val="tx1"/>
                </a:solidFill>
              </a:rPr>
              <a:t>Le strategie mendeliane</a:t>
            </a:r>
          </a:p>
        </p:txBody>
      </p:sp>
      <p:sp>
        <p:nvSpPr>
          <p:cNvPr id="371" name="Shape 371"/>
          <p:cNvSpPr/>
          <p:nvPr/>
        </p:nvSpPr>
        <p:spPr>
          <a:xfrm>
            <a:off x="894415" y="2723465"/>
            <a:ext cx="11555847" cy="59195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584200">
              <a:buSzPct val="125000"/>
              <a:buChar char="•"/>
              <a:defRPr sz="4200">
                <a:solidFill>
                  <a:srgbClr val="669C35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96E451"/>
                </a:solidFill>
              </a:rPr>
              <a:t>Il punto di partenza: il rompicapo sull’eredità e come l’approccio sperimentale innovativo di Mendel aiutò a risolverlo.</a:t>
            </a:r>
          </a:p>
          <a:p>
            <a:pPr algn="l" defTabSz="584200">
              <a:defRPr sz="4200">
                <a:solidFill>
                  <a:srgbClr val="FED1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■ Il lavoro vero e proprio: l’analisi genetica secondo Mendel,compresa una discussione degli esperimenti di incrocio di Mendel e i relativi mezzi analitici della genetica.</a:t>
            </a:r>
          </a:p>
          <a:p>
            <a:pPr algn="l" defTabSz="584200">
              <a:defRPr sz="4200">
                <a:solidFill>
                  <a:srgbClr val="FED128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■ </a:t>
            </a:r>
            <a:r>
              <a:rPr>
                <a:solidFill>
                  <a:srgbClr val="3AFBFB"/>
                </a:solidFill>
              </a:rPr>
              <a:t>Le conseguenze: un esempio esauriente di eredità mendeliana nell’uomo.</a:t>
            </a:r>
          </a:p>
        </p:txBody>
      </p:sp>
    </p:spTree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2.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38400" y="101600"/>
            <a:ext cx="7505700" cy="6083300"/>
          </a:xfrm>
          <a:prstGeom prst="rect">
            <a:avLst/>
          </a:prstGeom>
          <a:ln w="12700">
            <a:miter lim="400000"/>
          </a:ln>
        </p:spPr>
      </p:pic>
      <p:sp>
        <p:nvSpPr>
          <p:cNvPr id="374" name="Shape 374"/>
          <p:cNvSpPr/>
          <p:nvPr/>
        </p:nvSpPr>
        <p:spPr>
          <a:xfrm>
            <a:off x="101887" y="6509252"/>
            <a:ext cx="12032945" cy="2831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584200">
              <a:buSzPct val="125000"/>
              <a:buChar char="•"/>
              <a:defRPr sz="2800">
                <a:solidFill>
                  <a:srgbClr val="F3FFFA"/>
                </a:solidFill>
                <a:latin typeface="Telugu Sangam MN"/>
                <a:ea typeface="Telugu Sangam MN"/>
                <a:cs typeface="Telugu Sangam MN"/>
                <a:sym typeface="Telugu Sangam MN"/>
              </a:defRPr>
            </a:pPr>
            <a:r>
              <a:rPr>
                <a:solidFill>
                  <a:srgbClr val="FF54AD"/>
                </a:solidFill>
              </a:rPr>
              <a:t>l</a:t>
            </a:r>
            <a:r>
              <a:rPr sz="3600">
                <a:solidFill>
                  <a:srgbClr val="FF54A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rPr>
              <a:t>’attenta osservazione nel tempo di organismi</a:t>
            </a:r>
            <a:endParaRPr sz="3600">
              <a:latin typeface="Franklin Gothic Book"/>
              <a:ea typeface="Franklin Gothic Book"/>
              <a:cs typeface="Franklin Gothic Book"/>
              <a:sym typeface="Franklin Gothic Book"/>
            </a:endParaRPr>
          </a:p>
          <a:p>
            <a:pPr algn="l">
              <a:buSzPct val="125000"/>
              <a:buChar char="•"/>
              <a:defRPr sz="3600">
                <a:solidFill>
                  <a:srgbClr val="F0FEF4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rPr>
                <a:solidFill>
                  <a:srgbClr val="3AF945"/>
                </a:solidFill>
              </a:rPr>
              <a:t>rigorosa analisi delle informazioni registrate sistematicamente, ricavate da queste osservazioni</a:t>
            </a:r>
          </a:p>
          <a:p>
            <a:pPr algn="l">
              <a:buSzPct val="125000"/>
              <a:buChar char="•"/>
              <a:defRPr sz="3600">
                <a:solidFill>
                  <a:srgbClr val="FFC050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r>
              <a:t>lo sviluppo di un quadro teorico, un modo di vedere i fenomeni, che può spiegare la loro origine e relazione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77" name="Shape 37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378" name="2.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8400" y="88900"/>
            <a:ext cx="4688805" cy="95631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/>
          </p:cNvSpPr>
          <p:nvPr>
            <p:ph type="title"/>
          </p:nvPr>
        </p:nvSpPr>
        <p:spPr>
          <a:xfrm>
            <a:off x="744220" y="738105"/>
            <a:ext cx="11966068" cy="2095501"/>
          </a:xfrm>
          <a:prstGeom prst="rect">
            <a:avLst/>
          </a:prstGeom>
        </p:spPr>
        <p:txBody>
          <a:bodyPr/>
          <a:lstStyle/>
          <a:p>
            <a:r>
              <a:t>La selezione artificiale</a:t>
            </a:r>
          </a:p>
        </p:txBody>
      </p:sp>
      <p:sp>
        <p:nvSpPr>
          <p:cNvPr id="381" name="Shape 381"/>
          <p:cNvSpPr/>
          <p:nvPr/>
        </p:nvSpPr>
        <p:spPr>
          <a:xfrm>
            <a:off x="2040782" y="3377500"/>
            <a:ext cx="9588501" cy="2041585"/>
          </a:xfrm>
          <a:prstGeom prst="rect">
            <a:avLst/>
          </a:prstGeom>
          <a:ln w="25400">
            <a:solidFill>
              <a:srgbClr val="EFFB4E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584200">
              <a:defRPr sz="4200">
                <a:solidFill>
                  <a:srgbClr val="EAF1FD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pPr algn="ctr"/>
            <a:r>
              <a:t>incrocio controllato mediante la scelta dei genitori che origineranno la generazione successiva</a:t>
            </a:r>
          </a:p>
        </p:txBody>
      </p:sp>
    </p:spTree>
  </p:cSld>
  <p:clrMapOvr>
    <a:masterClrMapping/>
  </p:clrMapOvr>
  <p:transition xmlns:p14="http://schemas.microsoft.com/office/powerpoint/2010/main" spd="slow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38100" dist="12700" dir="5400000" rotWithShape="0">
                <a:srgbClr val="000000">
                  <a:alpha val="50000"/>
                </a:srgbClr>
              </a:outerShdw>
            </a:effectLst>
            <a:uFillTx/>
            <a:latin typeface="+mj-lt"/>
            <a:ea typeface="+mj-ea"/>
            <a:cs typeface="+mj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r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6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1338</TotalTime>
  <Words>2106</Words>
  <Application>Microsoft Macintosh PowerPoint</Application>
  <PresentationFormat>Personalizzato</PresentationFormat>
  <Paragraphs>200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2" baseType="lpstr">
      <vt:lpstr>White</vt:lpstr>
      <vt:lpstr>Genetica</vt:lpstr>
      <vt:lpstr>Genetica</vt:lpstr>
      <vt:lpstr>Presentazione di PowerPoint</vt:lpstr>
      <vt:lpstr>Presentazione di PowerPoint</vt:lpstr>
      <vt:lpstr>Presentazione di PowerPoint</vt:lpstr>
      <vt:lpstr>Le strategie mendeliane</vt:lpstr>
      <vt:lpstr>Presentazione di PowerPoint</vt:lpstr>
      <vt:lpstr>Presentazione di PowerPoint</vt:lpstr>
      <vt:lpstr>La selezione artificiale</vt:lpstr>
      <vt:lpstr>L’Eredità prima di Mendel</vt:lpstr>
      <vt:lpstr>L’Eredità prima di Mendel</vt:lpstr>
      <vt:lpstr>Presentazione di PowerPoint</vt:lpstr>
      <vt:lpstr>Cosa fece Mendel di diverso dai suoi predecessori? ...almeno 6 cose  </vt:lpstr>
      <vt:lpstr>1. L’Organismo sperimentale di Mendel: Pisum sativum</vt:lpstr>
      <vt:lpstr>2. Le forme alternative</vt:lpstr>
      <vt:lpstr>3. Le linee pure</vt:lpstr>
      <vt:lpstr>4. Numerosità delle osservazioni</vt:lpstr>
      <vt:lpstr>5. Analisi Statistica e Elaborazione di Modelli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Terminologia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Concetti Essenziali</vt:lpstr>
      <vt:lpstr>Concetti Essenziali</vt:lpstr>
      <vt:lpstr>Concetti Essenziali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cosa consiste il corso di Genetica</dc:title>
  <cp:lastModifiedBy>Giovanni Cenci</cp:lastModifiedBy>
  <cp:revision>29</cp:revision>
  <cp:lastPrinted>2018-03-06T11:54:25Z</cp:lastPrinted>
  <dcterms:modified xsi:type="dcterms:W3CDTF">2019-03-05T14:20:04Z</dcterms:modified>
</cp:coreProperties>
</file>