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90" r:id="rId4"/>
    <p:sldId id="281" r:id="rId5"/>
    <p:sldId id="282" r:id="rId6"/>
    <p:sldId id="283" r:id="rId7"/>
    <p:sldId id="284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8" r:id="rId21"/>
    <p:sldId id="289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45" d="100"/>
          <a:sy n="45" d="100"/>
        </p:scale>
        <p:origin x="-880" y="-27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9519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27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latin typeface="Franklin Gothic Book"/>
                <a:ea typeface="Franklin Gothic Book"/>
                <a:cs typeface="Franklin Gothic Book"/>
                <a:sym typeface="American Typewriter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4" Type="http://schemas.openxmlformats.org/officeDocument/2006/relationships/image" Target="../media/image21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4" Type="http://schemas.openxmlformats.org/officeDocument/2006/relationships/image" Target="../media/image26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4" Type="http://schemas.openxmlformats.org/officeDocument/2006/relationships/image" Target="../media/image29.tif"/><Relationship Id="rId5" Type="http://schemas.openxmlformats.org/officeDocument/2006/relationships/image" Target="../media/image30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4" Type="http://schemas.openxmlformats.org/officeDocument/2006/relationships/image" Target="../media/image33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tif"/><Relationship Id="rId3" Type="http://schemas.openxmlformats.org/officeDocument/2006/relationships/image" Target="../media/image35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tif"/><Relationship Id="rId3" Type="http://schemas.openxmlformats.org/officeDocument/2006/relationships/image" Target="../media/image37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facebook.com/CenciLab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t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FFA2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In cosa consiste il corso di Genetica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idx="1"/>
          </p:nvPr>
        </p:nvSpPr>
        <p:spPr>
          <a:xfrm>
            <a:off x="756344" y="2101850"/>
            <a:ext cx="11900992" cy="7314903"/>
          </a:xfrm>
          <a:prstGeom prst="rect">
            <a:avLst/>
          </a:prstGeom>
        </p:spPr>
        <p:txBody>
          <a:bodyPr/>
          <a:lstStyle/>
          <a:p>
            <a:pPr>
              <a:defRPr sz="4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Lezioni Frontali</a:t>
            </a:r>
          </a:p>
          <a:p>
            <a:pPr lvl="1">
              <a:defRPr sz="3400">
                <a:solidFill>
                  <a:srgbClr val="FFFB2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6</a:t>
            </a:r>
            <a:r>
              <a:t> cfu Cenci</a:t>
            </a:r>
            <a:endParaRPr lang="it-IT"/>
          </a:p>
          <a:p>
            <a:pPr lvl="3">
              <a:defRPr sz="3400">
                <a:solidFill>
                  <a:srgbClr val="FFFB2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accent5">
                    <a:lumMod val="60000"/>
                    <a:lumOff val="40000"/>
                  </a:schemeClr>
                </a:solidFill>
              </a:rPr>
              <a:t>Esercitazioni Numeriche</a:t>
            </a:r>
            <a:endParaRPr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>
              <a:defRPr sz="3400">
                <a:solidFill>
                  <a:srgbClr val="FFFB2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3 </a:t>
            </a:r>
            <a:r>
              <a:t> cfu </a:t>
            </a:r>
            <a:r>
              <a:rPr lang="it-IT"/>
              <a:t>Amicone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716" y="1219200"/>
            <a:ext cx="4483101" cy="447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1033" y="3105150"/>
            <a:ext cx="4597401" cy="354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973530" y="0"/>
            <a:ext cx="11446478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Teoria Cromosomica dell’Eredità</a:t>
            </a:r>
          </a:p>
        </p:txBody>
      </p:sp>
      <p:pic>
        <p:nvPicPr>
          <p:cNvPr id="29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9166" y="6013450"/>
            <a:ext cx="5308601" cy="358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233" y="2460737"/>
            <a:ext cx="5576856" cy="4304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3033" y="5208170"/>
            <a:ext cx="4130226" cy="430413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1020233" y="208416"/>
            <a:ext cx="11530068" cy="213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4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Analisi di associazione genica e Mappe genetiche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383" y="2125133"/>
            <a:ext cx="4991101" cy="431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3150" y="5879062"/>
            <a:ext cx="4073934" cy="284160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4093464" y="560916"/>
            <a:ext cx="5224272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Il DNA (cenni)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566" y="1996016"/>
            <a:ext cx="4497384" cy="4247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4908" y="6953997"/>
            <a:ext cx="7581901" cy="217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17633" y="2686050"/>
            <a:ext cx="6578601" cy="316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1444983" y="51456"/>
            <a:ext cx="10468629" cy="1918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5900">
                <a:solidFill>
                  <a:srgbClr val="FDFDFD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Anatomia e Funzione di un Gene: Dissezione mediante Mutazione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511" y="1657350"/>
            <a:ext cx="6511778" cy="3435016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742825" y="505883"/>
            <a:ext cx="12298084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Caratteristiche del Codice Genetico</a:t>
            </a:r>
          </a:p>
        </p:txBody>
      </p:sp>
      <p:pic>
        <p:nvPicPr>
          <p:cNvPr id="31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66921" y="4142316"/>
            <a:ext cx="4313732" cy="4332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0663" y="5797866"/>
            <a:ext cx="4245135" cy="3693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401" y="2876764"/>
            <a:ext cx="5823233" cy="400007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1064401" y="191723"/>
            <a:ext cx="10720780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300">
                <a:solidFill>
                  <a:srgbClr val="FAFAFA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Struttura e Funzione del Cromosoma Eucariotico</a:t>
            </a:r>
          </a:p>
        </p:txBody>
      </p:sp>
      <p:pic>
        <p:nvPicPr>
          <p:cNvPr id="31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6756" y="2207948"/>
            <a:ext cx="3081745" cy="3255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159" y="1499338"/>
            <a:ext cx="2784991" cy="445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4505" y="1746898"/>
            <a:ext cx="4140217" cy="3317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93213" y="5418645"/>
            <a:ext cx="3657601" cy="3136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2017318" y="-55034"/>
            <a:ext cx="969459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t>Riarrangiamenti Cromosomi: </a:t>
            </a:r>
          </a:p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t>Struttura e Numero</a:t>
            </a:r>
          </a:p>
        </p:txBody>
      </p:sp>
      <p:pic>
        <p:nvPicPr>
          <p:cNvPr id="321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9797" y="6690762"/>
            <a:ext cx="4025901" cy="223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966" y="1697566"/>
            <a:ext cx="3937001" cy="256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4666" y="1917700"/>
            <a:ext cx="4927601" cy="591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5416" y="5856816"/>
            <a:ext cx="4051301" cy="24257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651513" y="313266"/>
            <a:ext cx="12108174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6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Trasferimento genico nei procarioti</a:t>
            </a:r>
          </a:p>
        </p:txBody>
      </p:sp>
    </p:spTree>
  </p:cSld>
  <p:clrMapOvr>
    <a:masterClrMapping/>
  </p:clrMapOvr>
  <p:transition xmlns:p14="http://schemas.microsoft.com/office/powerpoint/2010/main" spd="med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34611" y="1691216"/>
            <a:ext cx="4031889" cy="5662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3772" y="3987314"/>
            <a:ext cx="4146512" cy="4302657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/>
          <p:nvPr/>
        </p:nvSpPr>
        <p:spPr>
          <a:xfrm>
            <a:off x="2202075" y="8409516"/>
            <a:ext cx="165798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CFCFC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Monod</a:t>
            </a:r>
          </a:p>
        </p:txBody>
      </p:sp>
      <p:sp>
        <p:nvSpPr>
          <p:cNvPr id="331" name="Shape 331"/>
          <p:cNvSpPr/>
          <p:nvPr/>
        </p:nvSpPr>
        <p:spPr>
          <a:xfrm>
            <a:off x="3570643" y="353483"/>
            <a:ext cx="532164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7200">
                <a:solidFill>
                  <a:srgbClr val="FDFDFD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L’operone Lac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933" y="2010833"/>
            <a:ext cx="5486401" cy="485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7400" y="5552016"/>
            <a:ext cx="4876800" cy="334010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/>
          <p:nvPr/>
        </p:nvSpPr>
        <p:spPr>
          <a:xfrm>
            <a:off x="2204051" y="440266"/>
            <a:ext cx="859669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70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Genetica di Popolazioni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 flipV="1">
            <a:off x="4555066" y="2523066"/>
            <a:ext cx="1540934" cy="812801"/>
          </a:xfrm>
          <a:prstGeom prst="line">
            <a:avLst/>
          </a:prstGeom>
          <a:ln w="50800">
            <a:solidFill>
              <a:srgbClr val="02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6667500" y="400135"/>
            <a:ext cx="6311900" cy="7073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>
                <a:solidFill>
                  <a:srgbClr val="ED5C1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/>
              <a:t>0649912-477 </a:t>
            </a:r>
            <a:r>
              <a:t>Giovanni Cenci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/>
              <a:t>Dip.to Biologia e Biotecnologie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/>
              <a:t>“C. Darwin”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/>
              <a:t>Sezione Genetica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3000">
                <a:solidFill>
                  <a:srgbClr val="FFE82F"/>
                </a:solidFill>
              </a:rPr>
              <a:t>Stanza 3-07</a:t>
            </a:r>
            <a:r>
              <a:rPr sz="2400"/>
              <a:t> -Citofono 3/4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rgbClr val="FF2D0F"/>
              </a:solidFill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/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tx1"/>
                </a:solidFill>
              </a:rPr>
              <a:t>giovanni.cenci@uniroma1.it</a:t>
            </a:r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>
              <a:solidFill>
                <a:schemeClr val="tx1"/>
              </a:solidFill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tx1"/>
                </a:solidFill>
              </a:rPr>
              <a:t>www.facebook.com/CenciLab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tx1"/>
                </a:solidFill>
              </a:rPr>
              <a:t>cencilabsapienza.weebly.com</a:t>
            </a:r>
            <a:endParaRPr sz="2400">
              <a:solidFill>
                <a:schemeClr val="tx1"/>
              </a:solidFill>
            </a:endParaRPr>
          </a:p>
          <a:p>
            <a:pPr>
              <a:defRPr sz="12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tx1"/>
              </a:solidFill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chemeClr val="tx1"/>
              </a:solidFill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rgbClr val="FFFFFF"/>
              </a:solidFill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Ricevimento Studenti: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rgbClr val="E7FB30"/>
                </a:solidFill>
              </a:rPr>
              <a:t>Lunedì 10-11.30</a:t>
            </a:r>
          </a:p>
          <a:p>
            <a:pPr defTabSz="584200"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previa prenotazione</a:t>
            </a:r>
          </a:p>
        </p:txBody>
      </p:sp>
      <p:sp>
        <p:nvSpPr>
          <p:cNvPr id="261" name="Shape 261"/>
          <p:cNvSpPr/>
          <p:nvPr/>
        </p:nvSpPr>
        <p:spPr>
          <a:xfrm>
            <a:off x="5835478" y="1892300"/>
            <a:ext cx="1086447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t>Cenci </a:t>
            </a:r>
          </a:p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t>lab</a:t>
            </a:r>
          </a:p>
        </p:txBody>
      </p:sp>
      <p:pic>
        <p:nvPicPr>
          <p:cNvPr id="262" name="imag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2291" y="4527551"/>
            <a:ext cx="457200" cy="45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857" y="31750"/>
            <a:ext cx="8026401" cy="896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4846947" y="3092450"/>
            <a:ext cx="394098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3C0F"/>
                </a:solidFill>
              </a:defRPr>
            </a:lvl1pPr>
          </a:lstStyle>
          <a:p>
            <a:r>
              <a:t>*</a:t>
            </a:r>
          </a:p>
        </p:txBody>
      </p:sp>
      <p:sp>
        <p:nvSpPr>
          <p:cNvPr id="265" name="Shape 265"/>
          <p:cNvSpPr/>
          <p:nvPr/>
        </p:nvSpPr>
        <p:spPr>
          <a:xfrm>
            <a:off x="7575091" y="8953499"/>
            <a:ext cx="546258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3C0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* Istituto di Genetica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roup 347"/>
          <p:cNvGrpSpPr/>
          <p:nvPr/>
        </p:nvGrpSpPr>
        <p:grpSpPr>
          <a:xfrm>
            <a:off x="808566" y="1079500"/>
            <a:ext cx="5918201" cy="6747934"/>
            <a:chOff x="0" y="0"/>
            <a:chExt cx="5918200" cy="6747933"/>
          </a:xfrm>
        </p:grpSpPr>
        <p:pic>
          <p:nvPicPr>
            <p:cNvPr id="345" name="foto 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832100" y="0"/>
              <a:ext cx="3086101" cy="4114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foto 2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921000"/>
              <a:ext cx="2870200" cy="38269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8" name="Shape 348"/>
          <p:cNvSpPr/>
          <p:nvPr/>
        </p:nvSpPr>
        <p:spPr>
          <a:xfrm>
            <a:off x="402166" y="7782983"/>
            <a:ext cx="4521201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GENETICA:dall'Analisi Formale alla Genomica</a:t>
            </a: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- Hartwell, Hood, Goldberg, Reynolds, Silver, Veres. McGraw HILL</a:t>
            </a:r>
          </a:p>
        </p:txBody>
      </p:sp>
      <p:sp>
        <p:nvSpPr>
          <p:cNvPr id="349" name="Shape 349"/>
          <p:cNvSpPr/>
          <p:nvPr/>
        </p:nvSpPr>
        <p:spPr>
          <a:xfrm>
            <a:off x="3750733" y="5259916"/>
            <a:ext cx="37846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GENETICA</a:t>
            </a: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- Pimpinelli- CASA EDITRICE AMBROSIANA</a:t>
            </a:r>
          </a:p>
        </p:txBody>
      </p:sp>
      <p:sp>
        <p:nvSpPr>
          <p:cNvPr id="350" name="Shape 350"/>
          <p:cNvSpPr/>
          <p:nvPr/>
        </p:nvSpPr>
        <p:spPr>
          <a:xfrm>
            <a:off x="2881680" y="-162984"/>
            <a:ext cx="6394773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4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Testi Adottati </a:t>
            </a:r>
          </a:p>
        </p:txBody>
      </p:sp>
      <p:pic>
        <p:nvPicPr>
          <p:cNvPr id="35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29133" y="2438399"/>
            <a:ext cx="2565401" cy="342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8068974" y="6222999"/>
            <a:ext cx="3885719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GENETICA</a:t>
            </a: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- Stansfield-McGraw HILL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11" y="377446"/>
            <a:ext cx="2944847" cy="405312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762" y="151684"/>
            <a:ext cx="3166375" cy="427888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992" y="142599"/>
            <a:ext cx="2984824" cy="428797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11" y="5061247"/>
            <a:ext cx="3060480" cy="441015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833" y="4904511"/>
            <a:ext cx="3166375" cy="456688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6268" y="4712771"/>
            <a:ext cx="3949828" cy="504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202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882040" y="629341"/>
            <a:ext cx="13886840" cy="2095500"/>
          </a:xfrm>
        </p:spPr>
        <p:txBody>
          <a:bodyPr/>
          <a:lstStyle/>
          <a:p>
            <a:r>
              <a:rPr lang="it-IT" b="1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  <a:t>APPELLI </a:t>
            </a:r>
            <a: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  <a:t>Genetica</a:t>
            </a:r>
            <a:b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</a:br>
            <a: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  <a:t>(2019-2020)</a:t>
            </a:r>
            <a: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Franklin Gothic Book"/>
                <a:cs typeface="Franklin Gothic Book"/>
              </a:rPr>
              <a:t/>
            </a:r>
            <a:b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Franklin Gothic Book"/>
                <a:cs typeface="Franklin Gothic Book"/>
              </a:rPr>
            </a:br>
            <a:endParaRPr lang="en-US">
              <a:solidFill>
                <a:schemeClr val="accent2">
                  <a:lumMod val="60000"/>
                  <a:lumOff val="40000"/>
                </a:schemeClr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479831" y="2713635"/>
            <a:ext cx="10019975" cy="6429704"/>
          </a:xfrm>
        </p:spPr>
        <p:txBody>
          <a:bodyPr/>
          <a:lstStyle/>
          <a:p>
            <a:pPr>
              <a:lnSpc>
                <a:spcPct val="60000"/>
              </a:lnSpc>
            </a:pPr>
            <a:r>
              <a:rPr lang="it-IT" sz="4800"/>
              <a:t>Martedì 21 gennaio 2020 </a:t>
            </a:r>
            <a:endParaRPr lang="it-IT" sz="4800">
              <a:effectLst/>
            </a:endParaRPr>
          </a:p>
          <a:p>
            <a:pPr>
              <a:lnSpc>
                <a:spcPct val="60000"/>
              </a:lnSpc>
            </a:pPr>
            <a:r>
              <a:rPr lang="it-IT" sz="4800"/>
              <a:t>Martedì 18 febbraio 2020</a:t>
            </a:r>
            <a:endParaRPr lang="it-IT" sz="4800">
              <a:effectLst/>
            </a:endParaRP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chemeClr val="accent1">
                    <a:lumMod val="40000"/>
                    <a:lumOff val="60000"/>
                  </a:schemeClr>
                </a:solidFill>
              </a:rPr>
              <a:t>Martedì 7 aprile 2020</a:t>
            </a:r>
            <a:endParaRPr lang="it-IT" sz="4800">
              <a:solidFill>
                <a:schemeClr val="accent1">
                  <a:lumMod val="40000"/>
                  <a:lumOff val="60000"/>
                </a:schemeClr>
              </a:solidFill>
              <a:effectLst/>
            </a:endParaRP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rgbClr val="FFFF00"/>
                </a:solidFill>
              </a:rPr>
              <a:t>Martedì 16 giugno 2020 </a:t>
            </a:r>
            <a:endParaRPr lang="it-IT" sz="4800">
              <a:solidFill>
                <a:srgbClr val="FFFF00"/>
              </a:solidFill>
              <a:effectLst/>
            </a:endParaRP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rgbClr val="FFFF00"/>
                </a:solidFill>
              </a:rPr>
              <a:t>Martedì 14 luglio 2020 </a:t>
            </a:r>
            <a:endParaRPr lang="it-IT" sz="4800">
              <a:solidFill>
                <a:srgbClr val="FFFF00"/>
              </a:solidFill>
              <a:effectLst/>
            </a:endParaRP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rgbClr val="FFFF00"/>
                </a:solidFill>
              </a:rPr>
              <a:t>Martedì 15 settembre 2020</a:t>
            </a:r>
            <a:endParaRPr lang="it-IT" sz="4800">
              <a:solidFill>
                <a:srgbClr val="FFFF00"/>
              </a:solidFill>
              <a:effectLst/>
            </a:endParaRP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rgbClr val="83C2FD"/>
                </a:solidFill>
              </a:rPr>
              <a:t>Giovedì 15 ottobre 2020</a:t>
            </a:r>
            <a:endParaRPr lang="it-IT" sz="4800">
              <a:solidFill>
                <a:srgbClr val="83C2FD"/>
              </a:solidFill>
              <a:effectLst/>
            </a:endParaRPr>
          </a:p>
          <a:p>
            <a:pPr marL="342900" indent="0">
              <a:lnSpc>
                <a:spcPct val="60000"/>
              </a:lnSpc>
              <a:buNone/>
            </a:pPr>
            <a:endParaRPr lang="it-IT" sz="480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50351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-28222" y="152400"/>
            <a:ext cx="13463461" cy="2095500"/>
          </a:xfrm>
        </p:spPr>
        <p:txBody>
          <a:bodyPr/>
          <a:lstStyle/>
          <a:p>
            <a:r>
              <a:rPr lang="it-IT" b="1">
                <a:latin typeface="Franklin Gothic Book"/>
                <a:cs typeface="Franklin Gothic Book"/>
              </a:rPr>
              <a:t>Frequently Asked Questions -1-</a:t>
            </a:r>
            <a:br>
              <a:rPr lang="it-IT" b="1">
                <a:latin typeface="Franklin Gothic Book"/>
                <a:cs typeface="Franklin Gothic Book"/>
              </a:rPr>
            </a:b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1655281"/>
            <a:ext cx="12532026" cy="8098319"/>
          </a:xfrm>
        </p:spPr>
        <p:txBody>
          <a:bodyPr/>
          <a:lstStyle/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D. Per svolgere il compito scritto devo iscrivermi all’esame tramite Infostud?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R.</a:t>
            </a:r>
            <a:r>
              <a:rPr lang="it-IT" b="1">
                <a:solidFill>
                  <a:srgbClr val="E5F723"/>
                </a:solidFill>
                <a:latin typeface="Franklin Gothic Book"/>
                <a:cs typeface="Franklin Gothic Book"/>
              </a:rPr>
              <a:t> Si. É obbligatorio iscriversi su Infostud all’appello desiderato rispettando la canalizzazione e stampare il foglio di prenotazione.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D. E’ possibile sostenere la prova scritta prima di aver superato l’esame di Biologia Cellulare e di Calcolo e Biostatistica?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R. </a:t>
            </a:r>
            <a:r>
              <a:rPr lang="it-IT" b="1">
                <a:solidFill>
                  <a:srgbClr val="FBF345"/>
                </a:solidFill>
                <a:latin typeface="Franklin Gothic Book"/>
                <a:cs typeface="Franklin Gothic Book"/>
              </a:rPr>
              <a:t>Sì, si può sostenere lo scritto, ma bisogna essere in regola con questi esami propedeutici al momento di sostenere l’orale di Genetica.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D. Se non sono fuori corso posso comunque iscrivermi agli appelli riservati per i fuori corso di aprile e novembre?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R. </a:t>
            </a:r>
            <a:r>
              <a:rPr lang="it-IT" b="1">
                <a:solidFill>
                  <a:srgbClr val="F7F71D"/>
                </a:solidFill>
                <a:latin typeface="Franklin Gothic Book"/>
                <a:cs typeface="Franklin Gothic Book"/>
              </a:rPr>
              <a:t>No. Gli appelli per i fuori corso sono riservati esclusivamente agli studenti fuori corso e quindi agli studenti iscritti al 4 anno, minimo.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D. Quanto tempo ho per lo svolgimento dello scritto di genetica?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R. </a:t>
            </a:r>
            <a:r>
              <a:rPr lang="it-IT" b="1">
                <a:solidFill>
                  <a:srgbClr val="FAF72B"/>
                </a:solidFill>
                <a:latin typeface="Franklin Gothic Book"/>
                <a:cs typeface="Franklin Gothic Book"/>
              </a:rPr>
              <a:t>Sono previste 2 ore.</a:t>
            </a:r>
          </a:p>
          <a:p>
            <a:pPr marL="342900" indent="0" algn="just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9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-2173341" y="-605941"/>
            <a:ext cx="17993736" cy="2095500"/>
          </a:xfrm>
        </p:spPr>
        <p:txBody>
          <a:bodyPr/>
          <a:lstStyle/>
          <a:p>
            <a:r>
              <a:rPr lang="it-IT">
                <a:latin typeface="Franklin Gothic Book"/>
                <a:cs typeface="Franklin Gothic Book"/>
              </a:rPr>
              <a:t>Frequently Asked Questions-2</a:t>
            </a:r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97577" y="1682629"/>
            <a:ext cx="12807223" cy="8070971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In cosa consiste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Lo scritto prevede 6 esercizi (esonerati solo 3). Non ci sono domande “aperte”. La tipologia degli esercizi è la stessa degli esercizi svolti durante le lezioni/esercitazioni.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Qual è il voto minimo per accedere all’orale?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Il voto minimo è 18- -.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Dove trovo i risultati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Gli esiti degli scritti vengono pubblicati sul sito E-learning del docente di riferimento dopo 2-3 giorni dalla prova scritta.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Quando è previsto 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EF0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Circa una settimana dopo lo scritto. Data, ora e luogo dell’orale verranno comunicati insieme ai risultati dello scritto sul sito E-learning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si viene bocciati all’orale, viene mantenuto il voto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BF92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No. La bocciatura prevede l’annullamento anche del voto dello scritto</a:t>
            </a:r>
          </a:p>
          <a:p>
            <a:pPr algn="just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252065" y="4333061"/>
            <a:ext cx="1250067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818534" y="46726"/>
            <a:ext cx="14225543" cy="2095500"/>
          </a:xfrm>
        </p:spPr>
        <p:txBody>
          <a:bodyPr/>
          <a:lstStyle/>
          <a:p>
            <a:r>
              <a:rPr lang="it-IT">
                <a:latin typeface="Franklin Gothic Book"/>
                <a:cs typeface="Franklin Gothic Book"/>
              </a:rPr>
              <a:t>Frequently Asked Questions -3-</a:t>
            </a:r>
            <a:br>
              <a:rPr lang="it-IT">
                <a:latin typeface="Franklin Gothic Book"/>
                <a:cs typeface="Franklin Gothic Book"/>
              </a:rPr>
            </a:br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2063260"/>
            <a:ext cx="11967522" cy="61087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lang="it-IT"/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Si può ripetere la prova scritta all’appello successivo se non viene superata?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61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Sì. Non è previsto nessun “salto dell’appello”.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sono stato ammesso alla prova orale e non accetto il voto finale, posso conservare il voto dello scritto?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02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Si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supero lo scritto posso sostenere l’orale ad un appello successivo?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739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Si , il voto dello scritto rimane valido per tutto l’anno solare in corso (fine 2019).</a:t>
            </a:r>
          </a:p>
          <a:p>
            <a:pPr marL="0" indent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9637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252065" y="4425395"/>
            <a:ext cx="12500670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969636" cy="2095500"/>
          </a:xfrm>
        </p:spPr>
        <p:txBody>
          <a:bodyPr/>
          <a:lstStyle/>
          <a:p>
            <a:r>
              <a:rPr lang="it-IT">
                <a:latin typeface="Franklin Gothic Book"/>
                <a:cs typeface="Franklin Gothic Book"/>
              </a:rPr>
              <a:t>Frequently Asked Questions -4-</a:t>
            </a:r>
            <a:br>
              <a:rPr lang="it-IT">
                <a:latin typeface="Franklin Gothic Book"/>
                <a:cs typeface="Franklin Gothic Book"/>
              </a:rPr>
            </a:br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1580332"/>
            <a:ext cx="11913033" cy="8550714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Come comunico al docente che voglio sostenere l’orale ad un appello successivo?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Basta scrivere </a:t>
            </a:r>
            <a:r>
              <a:rPr lang="it-IT" u="sng"/>
              <a:t>chiaramente</a:t>
            </a:r>
            <a:r>
              <a:rPr lang="it-IT"/>
              <a:t> sul foglio dello scritto l’appello in cui si intende sostenere l’orale.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9FAD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supero lo scritto e non intendo sostenere l’orale nello stesso appello, devo ri-iscrivermi su Infostud?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Si, bisogna iscriversi all’appello in cui si intende sostenere l’orale.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supero lo scritto e voglio sostenere l’orale ad un appello successivo come verrò verbalizzato all’appello in cui ho sostenuto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23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Vi verrà verbalizzata una rinuncia, il risultato finale dell’esame verrà verbalizzato successivamente all’appello in cui si sostiene e supera l’esame orale.</a:t>
            </a:r>
          </a:p>
        </p:txBody>
      </p:sp>
    </p:spTree>
    <p:extLst>
      <p:ext uri="{BB962C8B-B14F-4D97-AF65-F5344CB8AC3E}">
        <p14:creationId xmlns:p14="http://schemas.microsoft.com/office/powerpoint/2010/main" val="20633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1583" y="5071533"/>
            <a:ext cx="4191001" cy="335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0300" y="1547283"/>
            <a:ext cx="4191000" cy="288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5716" y="5818716"/>
            <a:ext cx="39243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51283" y="1282700"/>
            <a:ext cx="2336801" cy="3124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2655598" y="29633"/>
            <a:ext cx="7253338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8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I principi dell’eredità</a:t>
            </a:r>
          </a:p>
        </p:txBody>
      </p:sp>
    </p:spTree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933" y="2076450"/>
            <a:ext cx="3874640" cy="589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8516" y="1631950"/>
            <a:ext cx="5245101" cy="384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1318400" y="539750"/>
            <a:ext cx="11011466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Estensioni dell’analisi mendeliana</a:t>
            </a:r>
          </a:p>
        </p:txBody>
      </p:sp>
      <p:pic>
        <p:nvPicPr>
          <p:cNvPr id="28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7713" y="5707674"/>
            <a:ext cx="5650537" cy="3760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711</Words>
  <Application>Microsoft Macintosh PowerPoint</Application>
  <PresentationFormat>Personalizzato</PresentationFormat>
  <Paragraphs>95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White</vt:lpstr>
      <vt:lpstr>In cosa consiste il corso di Genetica</vt:lpstr>
      <vt:lpstr>Presentazione di PowerPoint</vt:lpstr>
      <vt:lpstr>APPELLI Genetica (2019-2020) </vt:lpstr>
      <vt:lpstr>Frequently Asked Questions -1- </vt:lpstr>
      <vt:lpstr>Frequently Asked Questions-2</vt:lpstr>
      <vt:lpstr>Frequently Asked Questions -3- </vt:lpstr>
      <vt:lpstr>Frequently Asked Questions -4-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cosa consiste il corso di Genetica</dc:title>
  <cp:lastModifiedBy>Giovanni Cenci</cp:lastModifiedBy>
  <cp:revision>28</cp:revision>
  <dcterms:modified xsi:type="dcterms:W3CDTF">2020-03-11T12:11:41Z</dcterms:modified>
</cp:coreProperties>
</file>