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7" r:id="rId29"/>
    <p:sldId id="288" r:id="rId30"/>
    <p:sldId id="290" r:id="rId31"/>
    <p:sldId id="291" r:id="rId32"/>
    <p:sldId id="292" r:id="rId33"/>
    <p:sldId id="294" r:id="rId34"/>
    <p:sldId id="281" r:id="rId35"/>
    <p:sldId id="282" r:id="rId36"/>
    <p:sldId id="283" r:id="rId37"/>
    <p:sldId id="284" r:id="rId38"/>
    <p:sldId id="285" r:id="rId39"/>
    <p:sldId id="293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64" y="3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6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20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5" name="Shape 155"/>
          <p:cNvSpPr/>
          <p:nvPr/>
        </p:nvSpPr>
        <p:spPr>
          <a:xfrm>
            <a:off x="1778000" y="2013307"/>
            <a:ext cx="96901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Il cromosoma circolare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è costituito di circa 4,6 milioni di coppie di basi (sequenziato nel 1997)</a:t>
            </a:r>
          </a:p>
        </p:txBody>
      </p:sp>
      <p:sp>
        <p:nvSpPr>
          <p:cNvPr id="156" name="Shape 156"/>
          <p:cNvSpPr/>
          <p:nvPr/>
        </p:nvSpPr>
        <p:spPr>
          <a:xfrm>
            <a:off x="1896532" y="3831114"/>
            <a:ext cx="1084156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Quasi il 90% del DNA di 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codifica per proteine; in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media, ogni kilobase (kb) del cromosoma contiene un gene.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Questo contrasta chiaramente con il genoma umano, in cui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meno del 5% del DNA codifica per proteine e c’è circa un gene ogni 30 kb. Un motivo di questa discrepanza è che i geni di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non hanno introni. Inoltre, nei batteri c’è pochissimo DNA ripetuto e le regioni intergeniche tendono a essere molto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piccole.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9" name="Shape 159"/>
          <p:cNvSpPr/>
          <p:nvPr/>
        </p:nvSpPr>
        <p:spPr>
          <a:xfrm>
            <a:off x="177800" y="2318107"/>
            <a:ext cx="126492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sequenza completa del genoma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identificò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4288 geni, ma, sorprendentemente, la funzione del 40% dei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geni rimane un mistero ancora oggi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" y="5251807"/>
            <a:ext cx="116459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Un’altra interessante caratteristica del genoma di </a:t>
            </a:r>
            <a:r>
              <a:rPr i="1">
                <a:latin typeface="Arial"/>
                <a:ea typeface="Arial"/>
                <a:cs typeface="Arial"/>
              </a:rPr>
              <a:t>E. coli</a:t>
            </a:r>
            <a:r>
              <a:rPr>
                <a:latin typeface="Arial"/>
                <a:ea typeface="Arial"/>
                <a:cs typeface="Arial"/>
              </a:rPr>
              <a:t> è l’esistenza di otto differenti siti di localizzazione di residui di genomi di batteriofagi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160" y="1798552"/>
            <a:ext cx="11970183" cy="78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3049" y="-215900"/>
            <a:ext cx="127635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replicazione del cromosoma di </a:t>
            </a:r>
            <a:r>
              <a:rPr i="1"/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01601"/>
            <a:ext cx="1325880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12700"/>
            <a:ext cx="89281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8513" y="1999224"/>
            <a:ext cx="65532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FF6251"/>
                </a:solidFill>
                <a:latin typeface="Arial"/>
                <a:ea typeface="Arial"/>
                <a:cs typeface="Arial"/>
              </a:rPr>
              <a:t>La trasformazione:</a:t>
            </a:r>
            <a:r>
              <a:rPr>
                <a:latin typeface="Arial"/>
                <a:ea typeface="Arial"/>
                <a:cs typeface="Arial"/>
              </a:rPr>
              <a:t> frammenti di DNA del donatore entrano nel ricevente e alterano il suo genotipo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5393308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FFFFFF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latin typeface="Arial"/>
                <a:ea typeface="Arial"/>
                <a:cs typeface="Arial"/>
              </a:rPr>
              <a:t>: </a:t>
            </a: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63500"/>
            <a:ext cx="10664198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L’analisi di ricombinazione negli incroci Hfr 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634953"/>
            <a:ext cx="11264556" cy="8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5" y="1728486"/>
            <a:ext cx="8251944" cy="57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111"/>
            <a:ext cx="12258048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1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-342900"/>
            <a:ext cx="7823200" cy="10125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551979"/>
            <a:ext cx="8833827" cy="3732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0" y="4855557"/>
            <a:ext cx="8392135" cy="39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6" y="1027461"/>
            <a:ext cx="10128154" cy="63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5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677" y="-3690149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7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947519"/>
            <a:ext cx="12763500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latin typeface="Arial"/>
                <a:ea typeface="Arial"/>
                <a:cs typeface="Arial"/>
              </a:rPr>
              <a:t>e specializzata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1. I fagi </a:t>
            </a:r>
            <a:r>
              <a:rPr sz="3200">
                <a:solidFill>
                  <a:srgbClr val="FF8C82"/>
                </a:solidFill>
                <a:latin typeface="Arial"/>
                <a:ea typeface="Arial"/>
                <a:cs typeface="Arial"/>
              </a:rPr>
              <a:t>trasducenti generalizzati</a:t>
            </a:r>
            <a:r>
              <a:rPr sz="3200">
                <a:latin typeface="Arial"/>
                <a:ea typeface="Arial"/>
                <a:cs typeface="Arial"/>
              </a:rPr>
              <a:t> prendono il DNA del donatore batterico durante il ciclo litico, nel momento in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cui il DNA viene impacchettato nel capside proteico; i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fagi </a:t>
            </a:r>
            <a:r>
              <a:rPr sz="3200"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2. </a:t>
            </a:r>
            <a:r>
              <a:rPr sz="3200">
                <a:solidFill>
                  <a:srgbClr val="F4A4C0"/>
                </a:solidFill>
                <a:latin typeface="Arial"/>
                <a:ea typeface="Arial"/>
                <a:cs typeface="Arial"/>
              </a:rPr>
              <a:t>I fagi trasducenti generalizzati</a:t>
            </a:r>
            <a:r>
              <a:rPr sz="3200">
                <a:latin typeface="Arial"/>
                <a:ea typeface="Arial"/>
                <a:cs typeface="Arial"/>
              </a:rPr>
              <a:t> possono trasferire qualsiasi gene batterico o gruppo di geni contenuti in un frammento di giuste dimensioni del DNA del cromosoma batterico; i fagi </a:t>
            </a:r>
            <a:r>
              <a:rPr sz="3200"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latin typeface="Arial"/>
                <a:ea typeface="Arial"/>
                <a:cs typeface="Arial"/>
              </a:rPr>
              <a:t>possono trasferire solo quei geni vicini ai siti,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56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5" y="3117963"/>
            <a:ext cx="10733793" cy="19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2652414"/>
            <a:ext cx="1097280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la </a:t>
            </a:r>
            <a:r>
              <a:rPr i="1">
                <a:solidFill>
                  <a:srgbClr val="FF8647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conferiscono </a:t>
            </a:r>
            <a:r>
              <a:rPr i="1">
                <a:solidFill>
                  <a:srgbClr val="BE38F3"/>
                </a:solidFill>
                <a:latin typeface="Arial"/>
                <a:ea typeface="Arial"/>
                <a:cs typeface="Arial"/>
              </a:rPr>
              <a:t>resistenza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creano </a:t>
            </a:r>
            <a:r>
              <a:rPr i="1">
                <a:solidFill>
                  <a:srgbClr val="FFFC41"/>
                </a:solidFill>
                <a:latin typeface="Arial"/>
                <a:ea typeface="Arial"/>
                <a:cs typeface="Arial"/>
              </a:rPr>
              <a:t>auxotrofi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</a:t>
            </a:r>
            <a:r>
              <a:rPr i="1"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nei geni </a:t>
            </a:r>
            <a:r>
              <a:rPr i="1">
                <a:latin typeface="Arial"/>
                <a:ea typeface="Arial"/>
                <a:cs typeface="Arial"/>
              </a:rPr>
              <a:t>essenziali </a:t>
            </a:r>
            <a:r>
              <a:rPr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</p:txBody>
      </p:sp>
      <p:sp>
        <p:nvSpPr>
          <p:cNvPr id="145" name="Shape 145"/>
          <p:cNvSpPr/>
          <p:nvPr/>
        </p:nvSpPr>
        <p:spPr>
          <a:xfrm>
            <a:off x="2451100" y="-152400"/>
            <a:ext cx="75438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Trovare mutazioni nei geni batterici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latin typeface="Arial"/>
                <a:ea typeface="Arial"/>
                <a:cs typeface="Arial"/>
              </a:rPr>
              <a:t>6</a:t>
            </a:r>
            <a:r>
              <a:rPr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latin typeface="Arial"/>
                <a:ea typeface="Arial"/>
                <a:cs typeface="Arial"/>
              </a:rPr>
              <a:t>8</a:t>
            </a:r>
            <a:r>
              <a:rPr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1757917"/>
            <a:ext cx="11734800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>
                <a:latin typeface="Arial"/>
                <a:ea typeface="Arial"/>
                <a:cs typeface="Arial"/>
              </a:rPr>
              <a:t>1. La 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(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plating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) </a:t>
            </a:r>
            <a:r>
              <a:rPr sz="3600">
                <a:latin typeface="Arial"/>
                <a:ea typeface="Arial"/>
                <a:cs typeface="Arial"/>
              </a:rPr>
              <a:t>permette il simultaneo trasferimento di migliaia di colonie da una piastra all’altra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latin typeface="Arial"/>
              <a:ea typeface="Arial"/>
              <a:cs typeface="Arial"/>
            </a:endParaRPr>
          </a:p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2. </a:t>
            </a:r>
            <a:r>
              <a:rPr sz="3600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sz="3600" i="1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Trebuchet MS"/>
            </a:endParaRP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3. </a:t>
            </a:r>
            <a:r>
              <a:rPr>
                <a:solidFill>
                  <a:srgbClr val="F5EC00"/>
                </a:solidFill>
              </a:rPr>
              <a:t>L’</a:t>
            </a:r>
            <a:r>
              <a:rPr i="1">
                <a:solidFill>
                  <a:srgbClr val="F5EC00"/>
                </a:solidFill>
              </a:rPr>
              <a:t>arricchimento</a:t>
            </a:r>
            <a:r>
              <a:rPr i="1"/>
              <a:t> </a:t>
            </a:r>
            <a:r>
              <a:t>incrementa la proporzione di cellule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mutanti in una popolazione, esponendola agli agenti che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uccidono le cellule selvatiche.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4. Selezione di fenotipi mutanti visibili su piastre di Petri</a:t>
            </a:r>
          </a:p>
        </p:txBody>
      </p:sp>
      <p:sp>
        <p:nvSpPr>
          <p:cNvPr id="150" name="Shape 150"/>
          <p:cNvSpPr/>
          <p:nvPr/>
        </p:nvSpPr>
        <p:spPr>
          <a:xfrm>
            <a:off x="2235723" y="247650"/>
            <a:ext cx="76835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Trucchi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51" y="1915246"/>
            <a:ext cx="12020409" cy="46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9888</TotalTime>
  <Words>676</Words>
  <Application>Microsoft Macintosh PowerPoint</Application>
  <PresentationFormat>Personalizzato</PresentationFormat>
  <Paragraphs>65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White</vt:lpstr>
      <vt:lpstr>Corso di Genetica -Lezione 20-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29</cp:revision>
  <dcterms:modified xsi:type="dcterms:W3CDTF">2020-05-22T07:04:03Z</dcterms:modified>
</cp:coreProperties>
</file>