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" ContentType="image/ti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9"/>
  </p:notesMasterIdLst>
  <p:sldIdLst>
    <p:sldId id="256" r:id="rId2"/>
    <p:sldId id="257" r:id="rId3"/>
    <p:sldId id="304" r:id="rId4"/>
    <p:sldId id="305" r:id="rId5"/>
    <p:sldId id="306" r:id="rId6"/>
    <p:sldId id="307" r:id="rId7"/>
    <p:sldId id="309" r:id="rId8"/>
    <p:sldId id="312" r:id="rId9"/>
    <p:sldId id="310" r:id="rId10"/>
    <p:sldId id="311" r:id="rId11"/>
    <p:sldId id="308" r:id="rId12"/>
    <p:sldId id="259" r:id="rId13"/>
    <p:sldId id="260" r:id="rId14"/>
    <p:sldId id="264" r:id="rId15"/>
    <p:sldId id="265" r:id="rId16"/>
    <p:sldId id="266" r:id="rId17"/>
    <p:sldId id="267" r:id="rId18"/>
    <p:sldId id="268" r:id="rId19"/>
    <p:sldId id="269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06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1pPr>
    <a:lvl2pPr marL="0" marR="0" indent="266700" algn="l" defTabSz="406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2pPr>
    <a:lvl3pPr marL="0" marR="0" indent="533400" algn="l" defTabSz="406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3pPr>
    <a:lvl4pPr marL="0" marR="0" indent="800100" algn="l" defTabSz="406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4pPr>
    <a:lvl5pPr marL="0" marR="0" indent="1066800" algn="l" defTabSz="406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5pPr>
    <a:lvl6pPr marL="0" marR="0" indent="1333500" algn="l" defTabSz="406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6pPr>
    <a:lvl7pPr marL="0" marR="0" indent="1612900" algn="l" defTabSz="406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7pPr>
    <a:lvl8pPr marL="0" marR="0" indent="1879600" algn="l" defTabSz="406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8pPr>
    <a:lvl9pPr marL="0" marR="0" indent="2146300" algn="l" defTabSz="406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20000"/>
            </a:srgbClr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184" y="-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0" name="Shape 1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310508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06400" latinLnBrk="0">
      <a:defRPr sz="1400">
        <a:latin typeface="Lucida Grande"/>
        <a:ea typeface="Lucida Grande"/>
        <a:cs typeface="Lucida Grande"/>
        <a:sym typeface="Lucida Grande"/>
      </a:defRPr>
    </a:lvl1pPr>
    <a:lvl2pPr indent="228600" defTabSz="406400" latinLnBrk="0">
      <a:defRPr sz="1400">
        <a:latin typeface="Lucida Grande"/>
        <a:ea typeface="Lucida Grande"/>
        <a:cs typeface="Lucida Grande"/>
        <a:sym typeface="Lucida Grande"/>
      </a:defRPr>
    </a:lvl2pPr>
    <a:lvl3pPr indent="457200" defTabSz="406400" latinLnBrk="0">
      <a:defRPr sz="1400">
        <a:latin typeface="Lucida Grande"/>
        <a:ea typeface="Lucida Grande"/>
        <a:cs typeface="Lucida Grande"/>
        <a:sym typeface="Lucida Grande"/>
      </a:defRPr>
    </a:lvl3pPr>
    <a:lvl4pPr indent="685800" defTabSz="406400" latinLnBrk="0">
      <a:defRPr sz="1400">
        <a:latin typeface="Lucida Grande"/>
        <a:ea typeface="Lucida Grande"/>
        <a:cs typeface="Lucida Grande"/>
        <a:sym typeface="Lucida Grande"/>
      </a:defRPr>
    </a:lvl4pPr>
    <a:lvl5pPr indent="914400" defTabSz="406400" latinLnBrk="0">
      <a:defRPr sz="1400">
        <a:latin typeface="Lucida Grande"/>
        <a:ea typeface="Lucida Grande"/>
        <a:cs typeface="Lucida Grande"/>
        <a:sym typeface="Lucida Grande"/>
      </a:defRPr>
    </a:lvl5pPr>
    <a:lvl6pPr indent="1143000" defTabSz="406400" latinLnBrk="0">
      <a:defRPr sz="1400">
        <a:latin typeface="Lucida Grande"/>
        <a:ea typeface="Lucida Grande"/>
        <a:cs typeface="Lucida Grande"/>
        <a:sym typeface="Lucida Grande"/>
      </a:defRPr>
    </a:lvl6pPr>
    <a:lvl7pPr indent="1371600" defTabSz="406400" latinLnBrk="0">
      <a:defRPr sz="1400">
        <a:latin typeface="Lucida Grande"/>
        <a:ea typeface="Lucida Grande"/>
        <a:cs typeface="Lucida Grande"/>
        <a:sym typeface="Lucida Grande"/>
      </a:defRPr>
    </a:lvl7pPr>
    <a:lvl8pPr indent="1600200" defTabSz="406400" latinLnBrk="0">
      <a:defRPr sz="1400">
        <a:latin typeface="Lucida Grande"/>
        <a:ea typeface="Lucida Grande"/>
        <a:cs typeface="Lucida Grande"/>
        <a:sym typeface="Lucida Grande"/>
      </a:defRPr>
    </a:lvl8pPr>
    <a:lvl9pPr indent="1828800" defTabSz="406400" latinLnBrk="0">
      <a:defRPr sz="14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749300" y="2070100"/>
            <a:ext cx="7620000" cy="1689100"/>
          </a:xfrm>
          <a:prstGeom prst="rect">
            <a:avLst/>
          </a:prstGeom>
        </p:spPr>
        <p:txBody>
          <a:bodyPr anchor="b"/>
          <a:lstStyle>
            <a:lvl1pPr>
              <a:defRPr sz="7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n-lt"/>
                <a:ea typeface="+mn-ea"/>
                <a:cs typeface="+mn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749300" y="3771900"/>
            <a:ext cx="7620000" cy="97036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pic" sz="half" idx="13"/>
          </p:nvPr>
        </p:nvSpPr>
        <p:spPr>
          <a:xfrm>
            <a:off x="4520564" y="1828800"/>
            <a:ext cx="4241801" cy="3201359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xfrm>
            <a:off x="342900" y="1168400"/>
            <a:ext cx="3975100" cy="2324100"/>
          </a:xfrm>
          <a:prstGeom prst="rect">
            <a:avLst/>
          </a:prstGeom>
        </p:spPr>
        <p:txBody>
          <a:bodyPr anchor="b"/>
          <a:lstStyle/>
          <a:p>
            <a:r>
              <a:t>Titolo Testo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"/>
          </p:nvPr>
        </p:nvSpPr>
        <p:spPr>
          <a:xfrm>
            <a:off x="342900" y="3505200"/>
            <a:ext cx="3975100" cy="2159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sz="3400"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sz="3400"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sz="3400"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z="3400"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sz="half" idx="13"/>
          </p:nvPr>
        </p:nvSpPr>
        <p:spPr>
          <a:xfrm>
            <a:off x="4520564" y="2324100"/>
            <a:ext cx="4241801" cy="3201359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04" name="Shape 104"/>
          <p:cNvSpPr>
            <a:spLocks noGrp="1"/>
          </p:cNvSpPr>
          <p:nvPr>
            <p:ph type="body" sz="half" idx="1"/>
          </p:nvPr>
        </p:nvSpPr>
        <p:spPr>
          <a:xfrm>
            <a:off x="749300" y="1778000"/>
            <a:ext cx="3683000" cy="4292600"/>
          </a:xfrm>
          <a:prstGeom prst="rect">
            <a:avLst/>
          </a:prstGeom>
        </p:spPr>
        <p:txBody>
          <a:bodyPr/>
          <a:lstStyle>
            <a:lvl1pPr marL="625948" indent="-359248">
              <a:defRPr sz="2000"/>
            </a:lvl1pPr>
            <a:lvl2pPr marL="1037243" indent="-359248">
              <a:defRPr sz="2000"/>
            </a:lvl2pPr>
            <a:lvl3pPr marL="1434118" indent="-359248">
              <a:defRPr sz="2000"/>
            </a:lvl3pPr>
            <a:lvl4pPr marL="1844222" indent="-359248">
              <a:defRPr sz="2000"/>
            </a:lvl4pPr>
            <a:lvl5pPr marL="2251548" indent="-359248">
              <a:defRPr sz="20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13" name="Shape 113"/>
          <p:cNvSpPr>
            <a:spLocks noGrp="1"/>
          </p:cNvSpPr>
          <p:nvPr>
            <p:ph type="body" sz="half" idx="1"/>
          </p:nvPr>
        </p:nvSpPr>
        <p:spPr>
          <a:xfrm>
            <a:off x="749300" y="1778000"/>
            <a:ext cx="3683000" cy="4292600"/>
          </a:xfrm>
          <a:prstGeom prst="rect">
            <a:avLst/>
          </a:prstGeom>
        </p:spPr>
        <p:txBody>
          <a:bodyPr/>
          <a:lstStyle>
            <a:lvl1pPr marL="625948" indent="-359248">
              <a:defRPr sz="2000"/>
            </a:lvl1pPr>
            <a:lvl2pPr marL="1037243" indent="-359248">
              <a:defRPr sz="2000"/>
            </a:lvl2pPr>
            <a:lvl3pPr marL="1434118" indent="-359248">
              <a:defRPr sz="2000"/>
            </a:lvl3pPr>
            <a:lvl4pPr marL="1844222" indent="-359248">
              <a:defRPr sz="2000"/>
            </a:lvl4pPr>
            <a:lvl5pPr marL="2251548" indent="-359248">
              <a:defRPr sz="20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4" name="Shape 1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22" name="Shape 122"/>
          <p:cNvSpPr>
            <a:spLocks noGrp="1"/>
          </p:cNvSpPr>
          <p:nvPr>
            <p:ph type="body" sz="quarter" idx="1"/>
          </p:nvPr>
        </p:nvSpPr>
        <p:spPr>
          <a:xfrm>
            <a:off x="5461000" y="1778000"/>
            <a:ext cx="2921000" cy="4292600"/>
          </a:xfrm>
          <a:prstGeom prst="rect">
            <a:avLst/>
          </a:prstGeom>
        </p:spPr>
        <p:txBody>
          <a:bodyPr/>
          <a:lstStyle>
            <a:lvl1pPr marL="625948" indent="-359248">
              <a:defRPr sz="2000"/>
            </a:lvl1pPr>
            <a:lvl2pPr marL="1037243" indent="-359248">
              <a:defRPr sz="2000"/>
            </a:lvl2pPr>
            <a:lvl3pPr marL="1434118" indent="-359248">
              <a:defRPr sz="2000"/>
            </a:lvl3pPr>
            <a:lvl4pPr marL="1844222" indent="-359248">
              <a:defRPr sz="2000"/>
            </a:lvl4pPr>
            <a:lvl5pPr marL="2251548" indent="-359248">
              <a:defRPr sz="20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3" name="Shape 1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2" spcCol="381000" anchor="t"/>
          <a:lstStyle>
            <a:lvl1pPr marL="625948" indent="-359248">
              <a:defRPr sz="2000"/>
            </a:lvl1pPr>
            <a:lvl2pPr marL="1037243" indent="-359248">
              <a:defRPr sz="2000"/>
            </a:lvl2pPr>
            <a:lvl3pPr marL="1434118" indent="-359248">
              <a:defRPr sz="2000"/>
            </a:lvl3pPr>
            <a:lvl4pPr marL="1844222" indent="-359248">
              <a:defRPr sz="2000"/>
            </a:lvl4pPr>
            <a:lvl5pPr marL="2251548" indent="-359248">
              <a:defRPr sz="20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749300" y="622300"/>
            <a:ext cx="7620000" cy="5626100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749300" y="2095500"/>
            <a:ext cx="7620000" cy="2679700"/>
          </a:xfrm>
          <a:prstGeom prst="rect">
            <a:avLst/>
          </a:prstGeom>
        </p:spPr>
        <p:txBody>
          <a:bodyPr/>
          <a:lstStyle>
            <a:lvl1pPr>
              <a:defRPr sz="7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n-lt"/>
                <a:ea typeface="+mn-ea"/>
                <a:cs typeface="+mn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62" name="Shape 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pic" sz="half" idx="13"/>
          </p:nvPr>
        </p:nvSpPr>
        <p:spPr>
          <a:xfrm>
            <a:off x="1727200" y="647700"/>
            <a:ext cx="5689600" cy="4295763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xfrm>
            <a:off x="749300" y="5257800"/>
            <a:ext cx="7620000" cy="1028700"/>
          </a:xfrm>
          <a:prstGeom prst="rect">
            <a:avLst/>
          </a:prstGeom>
        </p:spPr>
        <p:txBody>
          <a:bodyPr/>
          <a:lstStyle>
            <a:lvl1pPr>
              <a:defRPr sz="7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n-lt"/>
                <a:ea typeface="+mn-ea"/>
                <a:cs typeface="+mn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6 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pic" sz="quarter" idx="13"/>
          </p:nvPr>
        </p:nvSpPr>
        <p:spPr>
          <a:xfrm>
            <a:off x="3492500" y="736600"/>
            <a:ext cx="2152203" cy="16256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pic" sz="quarter" idx="14"/>
          </p:nvPr>
        </p:nvSpPr>
        <p:spPr>
          <a:xfrm>
            <a:off x="939800" y="736600"/>
            <a:ext cx="2152203" cy="16256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pic" sz="quarter" idx="15"/>
          </p:nvPr>
        </p:nvSpPr>
        <p:spPr>
          <a:xfrm>
            <a:off x="6057900" y="736600"/>
            <a:ext cx="2152203" cy="16256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1" name="Shape 81"/>
          <p:cNvSpPr>
            <a:spLocks noGrp="1"/>
          </p:cNvSpPr>
          <p:nvPr>
            <p:ph type="pic" sz="quarter" idx="16"/>
          </p:nvPr>
        </p:nvSpPr>
        <p:spPr>
          <a:xfrm>
            <a:off x="3492500" y="2794000"/>
            <a:ext cx="2152203" cy="16256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pic" sz="quarter" idx="17"/>
          </p:nvPr>
        </p:nvSpPr>
        <p:spPr>
          <a:xfrm>
            <a:off x="939800" y="2794000"/>
            <a:ext cx="2152203" cy="16256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pic" sz="quarter" idx="18"/>
          </p:nvPr>
        </p:nvSpPr>
        <p:spPr>
          <a:xfrm>
            <a:off x="6057900" y="2794000"/>
            <a:ext cx="2152203" cy="16256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749300" y="5257800"/>
            <a:ext cx="7620000" cy="1028700"/>
          </a:xfrm>
          <a:prstGeom prst="rect">
            <a:avLst/>
          </a:prstGeom>
        </p:spPr>
        <p:txBody>
          <a:bodyPr/>
          <a:lstStyle>
            <a:lvl1pPr>
              <a:defRPr sz="7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n-lt"/>
                <a:ea typeface="+mn-ea"/>
                <a:cs typeface="+mn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749300" y="101600"/>
            <a:ext cx="7620000" cy="1473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/>
          <a:p>
            <a:r>
              <a:t>Titolo Testo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749300" y="1778000"/>
            <a:ext cx="7620000" cy="429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4570016" y="6394450"/>
            <a:ext cx="261839" cy="254000"/>
          </a:xfrm>
          <a:prstGeom prst="rect">
            <a:avLst/>
          </a:prstGeom>
          <a:ln w="12700">
            <a:miter lim="400000"/>
          </a:ln>
        </p:spPr>
        <p:txBody>
          <a:bodyPr wrap="none" lIns="38100" tIns="38100" rIns="38100" bIns="38100">
            <a:spAutoFit/>
          </a:bodyPr>
          <a:lstStyle>
            <a:lvl1pPr>
              <a:defRPr sz="1200"/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xmlns:p14="http://schemas.microsoft.com/office/powerpoint/2010/main" spd="med"/>
  <p:txStyles>
    <p:titleStyle>
      <a:lvl1pPr marL="0" marR="0" indent="0" algn="ctr" defTabSz="406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merican Typewriter"/>
        </a:defRPr>
      </a:lvl1pPr>
      <a:lvl2pPr marL="0" marR="0" indent="228600" algn="ctr" defTabSz="406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merican Typewriter"/>
        </a:defRPr>
      </a:lvl2pPr>
      <a:lvl3pPr marL="0" marR="0" indent="457200" algn="ctr" defTabSz="406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merican Typewriter"/>
        </a:defRPr>
      </a:lvl3pPr>
      <a:lvl4pPr marL="0" marR="0" indent="685800" algn="ctr" defTabSz="406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merican Typewriter"/>
        </a:defRPr>
      </a:lvl4pPr>
      <a:lvl5pPr marL="0" marR="0" indent="914400" algn="ctr" defTabSz="406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merican Typewriter"/>
        </a:defRPr>
      </a:lvl5pPr>
      <a:lvl6pPr marL="0" marR="0" indent="1143000" algn="ctr" defTabSz="406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merican Typewriter"/>
        </a:defRPr>
      </a:lvl6pPr>
      <a:lvl7pPr marL="0" marR="0" indent="1371600" algn="ctr" defTabSz="406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merican Typewriter"/>
        </a:defRPr>
      </a:lvl7pPr>
      <a:lvl8pPr marL="0" marR="0" indent="1600200" algn="ctr" defTabSz="406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merican Typewriter"/>
        </a:defRPr>
      </a:lvl8pPr>
      <a:lvl9pPr marL="0" marR="0" indent="1828800" algn="ctr" defTabSz="406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merican Typewriter"/>
        </a:defRPr>
      </a:lvl9pPr>
    </p:titleStyle>
    <p:bodyStyle>
      <a:lvl1pPr marL="705364" marR="0" indent="-438664" algn="l" defTabSz="406400" rtl="0" latinLnBrk="0">
        <a:lnSpc>
          <a:spcPct val="100000"/>
        </a:lnSpc>
        <a:spcBef>
          <a:spcPts val="2300"/>
        </a:spcBef>
        <a:spcAft>
          <a:spcPts val="0"/>
        </a:spcAft>
        <a:buClrTx/>
        <a:buSzPct val="120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merican Typewriter"/>
        </a:defRPr>
      </a:lvl1pPr>
      <a:lvl2pPr marL="1116658" marR="0" indent="-438664" algn="l" defTabSz="406400" rtl="0" latinLnBrk="0">
        <a:lnSpc>
          <a:spcPct val="100000"/>
        </a:lnSpc>
        <a:spcBef>
          <a:spcPts val="2300"/>
        </a:spcBef>
        <a:spcAft>
          <a:spcPts val="0"/>
        </a:spcAft>
        <a:buClrTx/>
        <a:buSzPct val="120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merican Typewriter"/>
        </a:defRPr>
      </a:lvl2pPr>
      <a:lvl3pPr marL="1513533" marR="0" indent="-438664" algn="l" defTabSz="406400" rtl="0" latinLnBrk="0">
        <a:lnSpc>
          <a:spcPct val="100000"/>
        </a:lnSpc>
        <a:spcBef>
          <a:spcPts val="2300"/>
        </a:spcBef>
        <a:spcAft>
          <a:spcPts val="0"/>
        </a:spcAft>
        <a:buClrTx/>
        <a:buSzPct val="120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merican Typewriter"/>
        </a:defRPr>
      </a:lvl3pPr>
      <a:lvl4pPr marL="1923638" marR="0" indent="-438664" algn="l" defTabSz="406400" rtl="0" latinLnBrk="0">
        <a:lnSpc>
          <a:spcPct val="100000"/>
        </a:lnSpc>
        <a:spcBef>
          <a:spcPts val="2300"/>
        </a:spcBef>
        <a:spcAft>
          <a:spcPts val="0"/>
        </a:spcAft>
        <a:buClrTx/>
        <a:buSzPct val="120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merican Typewriter"/>
        </a:defRPr>
      </a:lvl4pPr>
      <a:lvl5pPr marL="2330964" marR="0" indent="-438664" algn="l" defTabSz="406400" rtl="0" latinLnBrk="0">
        <a:lnSpc>
          <a:spcPct val="100000"/>
        </a:lnSpc>
        <a:spcBef>
          <a:spcPts val="2300"/>
        </a:spcBef>
        <a:spcAft>
          <a:spcPts val="0"/>
        </a:spcAft>
        <a:buClrTx/>
        <a:buSzPct val="120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merican Typewriter"/>
        </a:defRPr>
      </a:lvl5pPr>
      <a:lvl6pPr marL="2738290" marR="0" indent="-438664" algn="l" defTabSz="406400" rtl="0" latinLnBrk="0">
        <a:lnSpc>
          <a:spcPct val="100000"/>
        </a:lnSpc>
        <a:spcBef>
          <a:spcPts val="2300"/>
        </a:spcBef>
        <a:spcAft>
          <a:spcPts val="0"/>
        </a:spcAft>
        <a:buClrTx/>
        <a:buSzPct val="120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merican Typewriter"/>
        </a:defRPr>
      </a:lvl6pPr>
      <a:lvl7pPr marL="3145615" marR="0" indent="-438664" algn="l" defTabSz="406400" rtl="0" latinLnBrk="0">
        <a:lnSpc>
          <a:spcPct val="100000"/>
        </a:lnSpc>
        <a:spcBef>
          <a:spcPts val="2300"/>
        </a:spcBef>
        <a:spcAft>
          <a:spcPts val="0"/>
        </a:spcAft>
        <a:buClrTx/>
        <a:buSzPct val="120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merican Typewriter"/>
        </a:defRPr>
      </a:lvl7pPr>
      <a:lvl8pPr marL="3552941" marR="0" indent="-438664" algn="l" defTabSz="406400" rtl="0" latinLnBrk="0">
        <a:lnSpc>
          <a:spcPct val="100000"/>
        </a:lnSpc>
        <a:spcBef>
          <a:spcPts val="2300"/>
        </a:spcBef>
        <a:spcAft>
          <a:spcPts val="0"/>
        </a:spcAft>
        <a:buClrTx/>
        <a:buSzPct val="120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merican Typewriter"/>
        </a:defRPr>
      </a:lvl8pPr>
      <a:lvl9pPr marL="3960267" marR="0" indent="-438664" algn="l" defTabSz="406400" rtl="0" latinLnBrk="0">
        <a:lnSpc>
          <a:spcPct val="100000"/>
        </a:lnSpc>
        <a:spcBef>
          <a:spcPts val="2300"/>
        </a:spcBef>
        <a:spcAft>
          <a:spcPts val="0"/>
        </a:spcAft>
        <a:buClrTx/>
        <a:buSzPct val="120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merican Typewriter"/>
        </a:defRPr>
      </a:lvl9pPr>
    </p:bodyStyle>
    <p:otherStyle>
      <a:lvl1pPr marL="0" marR="0" indent="0" algn="l" defTabSz="406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1pPr>
      <a:lvl2pPr marL="0" marR="0" indent="228600" algn="l" defTabSz="406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2pPr>
      <a:lvl3pPr marL="0" marR="0" indent="457200" algn="l" defTabSz="406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3pPr>
      <a:lvl4pPr marL="0" marR="0" indent="685800" algn="l" defTabSz="406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4pPr>
      <a:lvl5pPr marL="0" marR="0" indent="914400" algn="l" defTabSz="406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5pPr>
      <a:lvl6pPr marL="0" marR="0" indent="1143000" algn="l" defTabSz="406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6pPr>
      <a:lvl7pPr marL="0" marR="0" indent="1371600" algn="l" defTabSz="406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7pPr>
      <a:lvl8pPr marL="0" marR="0" indent="1600200" algn="l" defTabSz="406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8pPr>
      <a:lvl9pPr marL="0" marR="0" indent="1828800" algn="l" defTabSz="406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Relationship Id="rId3" Type="http://schemas.openxmlformats.org/officeDocument/2006/relationships/image" Target="../media/image1.t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/>
          </p:cNvSpPr>
          <p:nvPr>
            <p:ph type="title" idx="4294967295"/>
          </p:nvPr>
        </p:nvSpPr>
        <p:spPr>
          <a:xfrm>
            <a:off x="-850900" y="1524000"/>
            <a:ext cx="10845800" cy="3810000"/>
          </a:xfrm>
          <a:prstGeom prst="rect">
            <a:avLst/>
          </a:prstGeom>
        </p:spPr>
        <p:txBody>
          <a:bodyPr lIns="50800" tIns="50800" rIns="50800" bIns="50800"/>
          <a:lstStyle/>
          <a:p>
            <a:pPr defTabSz="584200">
              <a:defRPr sz="80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Corso di Genetica</a:t>
            </a:r>
          </a:p>
          <a:p>
            <a:pPr defTabSz="584200">
              <a:defRPr sz="80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-Lezione 14-</a:t>
            </a:r>
          </a:p>
          <a:p>
            <a:pPr defTabSz="584200">
              <a:defRPr sz="80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Cenci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850900"/>
            <a:ext cx="8178800" cy="515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13664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900" y="254000"/>
            <a:ext cx="41402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79584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image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06512" y="0"/>
            <a:ext cx="6140451" cy="64531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image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70150" y="330200"/>
            <a:ext cx="4203700" cy="62007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Fig3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200" y="1231900"/>
            <a:ext cx="9213057" cy="4038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Delezioni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image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6312" y="1144587"/>
            <a:ext cx="7191376" cy="4572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13.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73449" y="165100"/>
            <a:ext cx="5378251" cy="6527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13.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57300" y="76200"/>
            <a:ext cx="5842000" cy="6693959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Shape 158"/>
          <p:cNvSpPr/>
          <p:nvPr/>
        </p:nvSpPr>
        <p:spPr>
          <a:xfrm>
            <a:off x="3644900" y="3822700"/>
            <a:ext cx="1308100" cy="241300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38100" tIns="38100" rIns="38100" bIns="38100" anchor="ctr"/>
          <a:lstStyle/>
          <a:p>
            <a:pPr algn="ctr">
              <a:defRPr sz="2400">
                <a:latin typeface="+mj-lt"/>
                <a:ea typeface="+mj-ea"/>
                <a:cs typeface="+mj-cs"/>
                <a:sym typeface="American Typewriter"/>
              </a:defRPr>
            </a:pPr>
            <a:endParaRPr/>
          </a:p>
        </p:txBody>
      </p:sp>
      <p:sp>
        <p:nvSpPr>
          <p:cNvPr id="2" name="CasellaDiTesto 1"/>
          <p:cNvSpPr txBox="1"/>
          <p:nvPr/>
        </p:nvSpPr>
        <p:spPr>
          <a:xfrm>
            <a:off x="5702300" y="1006732"/>
            <a:ext cx="1285608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406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w- rst- fa-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1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image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2825" y="1387475"/>
            <a:ext cx="7118350" cy="40862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/>
          </p:cNvSpPr>
          <p:nvPr>
            <p:ph type="body" sz="half" idx="1"/>
          </p:nvPr>
        </p:nvSpPr>
        <p:spPr>
          <a:xfrm>
            <a:off x="38100" y="-114300"/>
            <a:ext cx="9067800" cy="19304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Clr>
                <a:srgbClr val="000000"/>
              </a:buClr>
              <a:buSzTx/>
              <a:buFont typeface="Arial"/>
              <a:buNone/>
              <a:defRPr sz="53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n-lt"/>
                <a:ea typeface="+mn-ea"/>
                <a:cs typeface="+mn-cs"/>
                <a:sym typeface="Franklin Gothic Medium"/>
              </a:defRPr>
            </a:lvl1pPr>
          </a:lstStyle>
          <a:p>
            <a:r>
              <a:t>I riarrangiamenti strutturali e le variazioni nel numero dei cromosomi</a:t>
            </a:r>
          </a:p>
        </p:txBody>
      </p:sp>
      <p:sp>
        <p:nvSpPr>
          <p:cNvPr id="135" name="Shape 135"/>
          <p:cNvSpPr/>
          <p:nvPr/>
        </p:nvSpPr>
        <p:spPr>
          <a:xfrm>
            <a:off x="228600" y="1841500"/>
            <a:ext cx="8686800" cy="4914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r>
              <a:t>■ I riarrangiamenti delle sequenze di DNA all’interno e tra i cromosomi: delezioni, duplicazioni, inversioni, traslocazioni e il movimento degli elementi trasponibili.</a:t>
            </a:r>
          </a:p>
          <a:p>
            <a:r>
              <a:t>■ Le variazioni nel numero di cromosomi: aneuploidia, che include la monosomia e la trisomia; la monoploidia e la poliploidia.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image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225" y="1243012"/>
            <a:ext cx="9099550" cy="49228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99" y="317500"/>
            <a:ext cx="4216369" cy="59817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5700" y="736599"/>
            <a:ext cx="3962400" cy="557468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/>
          </p:cNvSpPr>
          <p:nvPr>
            <p:ph type="title" idx="4294967295"/>
          </p:nvPr>
        </p:nvSpPr>
        <p:spPr>
          <a:xfrm>
            <a:off x="749300" y="2070100"/>
            <a:ext cx="7620000" cy="1689100"/>
          </a:xfrm>
          <a:prstGeom prst="rect">
            <a:avLst/>
          </a:prstGeom>
        </p:spPr>
        <p:txBody>
          <a:bodyPr anchor="b"/>
          <a:lstStyle>
            <a:lvl1pPr>
              <a:defRPr sz="7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n-lt"/>
                <a:ea typeface="+mn-ea"/>
                <a:cs typeface="+mn-cs"/>
                <a:sym typeface="Franklin Gothic Medium"/>
              </a:defRPr>
            </a:lvl1pPr>
          </a:lstStyle>
          <a:p>
            <a:r>
              <a:t>Inversioni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image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925" y="63500"/>
            <a:ext cx="4383088" cy="6794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image.pn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27537" y="4005262"/>
            <a:ext cx="4383088" cy="19986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image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3627438" cy="67960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image.pn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40200" y="3500437"/>
            <a:ext cx="4311650" cy="1295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image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3254375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image.pn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43437" y="2420937"/>
            <a:ext cx="4059238" cy="21145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/>
        </p:nvSpPr>
        <p:spPr>
          <a:xfrm>
            <a:off x="431800" y="1714500"/>
            <a:ext cx="8280400" cy="469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>
              <a:defRPr sz="24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IL crossing-over all’interno dell’ansa</a:t>
            </a:r>
          </a:p>
          <a:p>
            <a:pPr>
              <a:defRPr sz="24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d’inversione, negli individui eterozigoti per l’inversione,</a:t>
            </a:r>
          </a:p>
          <a:p>
            <a:pPr>
              <a:defRPr sz="24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sia paracentrica che pericentrica, ha lo stesso effetto: </a:t>
            </a:r>
            <a:r>
              <a:rPr>
                <a:solidFill>
                  <a:srgbClr val="FF6A00"/>
                </a:solidFill>
              </a:rPr>
              <a:t>la formazione di gameti ricombinanti che dopo la fecondazione impediscono allo zigote di svilupparsi</a:t>
            </a:r>
            <a:r>
              <a:t>.</a:t>
            </a:r>
          </a:p>
          <a:p>
            <a:pPr>
              <a:defRPr sz="24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 Poiché possono dar vita a una progenie vitale soltanto i gameti che contengono cromosomi che non hanno ricombinato all’interno dell’ansa</a:t>
            </a:r>
          </a:p>
          <a:p>
            <a:pPr>
              <a:defRPr sz="24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d’inversione, le inversioni agiscono da </a:t>
            </a:r>
            <a:r>
              <a:rPr>
                <a:solidFill>
                  <a:srgbClr val="96D35F"/>
                </a:solidFill>
              </a:rPr>
              <a:t>soppressori del crossing- over.</a:t>
            </a:r>
            <a:r>
              <a:t> Questo non vuol dire che i crossing-over nelle ansenon avvengono, ma semplicemente che non ci sono ricombinanti tra la progenie vitale di un individuo eterozigote per un’inversione.</a:t>
            </a:r>
          </a:p>
        </p:txBody>
      </p:sp>
      <p:sp>
        <p:nvSpPr>
          <p:cNvPr id="180" name="Shape 180"/>
          <p:cNvSpPr/>
          <p:nvPr/>
        </p:nvSpPr>
        <p:spPr>
          <a:xfrm>
            <a:off x="1827" y="-19050"/>
            <a:ext cx="8458201" cy="1473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>
              <a:defRPr sz="4800">
                <a:solidFill>
                  <a:srgbClr val="00C7FC"/>
                </a:solidFill>
              </a:defRPr>
            </a:lvl1pPr>
          </a:lstStyle>
          <a:p>
            <a:r>
              <a:t>Le inversioni come soppressori del CO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image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48187" y="681037"/>
            <a:ext cx="4238626" cy="5067301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Shape 183"/>
          <p:cNvSpPr/>
          <p:nvPr/>
        </p:nvSpPr>
        <p:spPr>
          <a:xfrm>
            <a:off x="127000" y="50800"/>
            <a:ext cx="4483100" cy="635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>
              <a:defRPr sz="3200">
                <a:solidFill>
                  <a:srgbClr val="F5EC00"/>
                </a:solidFill>
              </a:defRPr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I genetisti usano i soppressori del crossing-over per produrre</a:t>
            </a:r>
          </a:p>
          <a:p>
            <a:pPr>
              <a:defRPr sz="3200">
                <a:solidFill>
                  <a:srgbClr val="F5EC00"/>
                </a:solidFill>
              </a:defRPr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i </a:t>
            </a:r>
            <a:r>
              <a:rPr b="1">
                <a:solidFill>
                  <a:srgbClr val="00C7FC"/>
                </a:solidFill>
                <a:latin typeface="Helvetica"/>
                <a:ea typeface="Helvetica"/>
                <a:cs typeface="Helvetica"/>
                <a:sym typeface="Helvetica"/>
              </a:rPr>
              <a:t>cromosomi bilanciatori</a:t>
            </a:r>
            <a:r>
              <a:rPr>
                <a:solidFill>
                  <a:srgbClr val="00C7FC"/>
                </a:solidFill>
                <a:latin typeface="Helvetica"/>
                <a:ea typeface="Helvetica"/>
                <a:cs typeface="Helvetica"/>
                <a:sym typeface="Helvetica"/>
              </a:rPr>
              <a:t>,</a:t>
            </a:r>
            <a:r>
              <a:rPr>
                <a:latin typeface="Helvetica"/>
                <a:ea typeface="Helvetica"/>
                <a:cs typeface="Helvetica"/>
                <a:sym typeface="Helvetica"/>
              </a:rPr>
              <a:t> che contengono inversioni</a:t>
            </a:r>
          </a:p>
          <a:p>
            <a:pPr>
              <a:defRPr sz="3200">
                <a:solidFill>
                  <a:srgbClr val="F5EC00"/>
                </a:solidFill>
              </a:defRPr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multiple sovrapposte (pericentriche e paracentriche), come</a:t>
            </a:r>
          </a:p>
          <a:p>
            <a:pPr>
              <a:defRPr sz="3200">
                <a:solidFill>
                  <a:srgbClr val="F5EC00"/>
                </a:solidFill>
              </a:defRPr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anche dei marcatori che producono fenotipi dominanti visibili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Traslocazioni</a:t>
            </a:r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image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9750" y="549275"/>
            <a:ext cx="4203700" cy="54816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image.pn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43437" y="3860800"/>
            <a:ext cx="4167188" cy="16557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00" y="101600"/>
            <a:ext cx="7632700" cy="33401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3200"/>
            <a:ext cx="9144000" cy="238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9161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image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08225" y="1671637"/>
            <a:ext cx="4527550" cy="35194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image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925" y="6350"/>
            <a:ext cx="7921625" cy="68373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image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6150" y="-31750"/>
            <a:ext cx="7046913" cy="69024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/>
        </p:nvSpPr>
        <p:spPr>
          <a:xfrm>
            <a:off x="114300" y="1282700"/>
            <a:ext cx="8915400" cy="5283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>
              <a:defRPr sz="3400">
                <a:solidFill>
                  <a:srgbClr val="FFA57D"/>
                </a:solidFill>
              </a:defRPr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Nelle</a:t>
            </a:r>
            <a:r>
              <a:rPr>
                <a:solidFill>
                  <a:srgbClr val="53D5FD"/>
                </a:solidFill>
                <a:latin typeface="Helvetica"/>
                <a:ea typeface="Helvetica"/>
                <a:cs typeface="Helvetica"/>
                <a:sym typeface="Helvetica"/>
              </a:rPr>
              <a:t> traslocazioni eterozigoti</a:t>
            </a:r>
            <a:r>
              <a:rPr>
                <a:latin typeface="Helvetica"/>
                <a:ea typeface="Helvetica"/>
                <a:cs typeface="Helvetica"/>
                <a:sym typeface="Helvetica"/>
              </a:rPr>
              <a:t>, solo il modello di segregazione alternato può dar origine a una progenie vitale; la segregazione</a:t>
            </a:r>
          </a:p>
          <a:p>
            <a:pPr>
              <a:defRPr sz="3400">
                <a:solidFill>
                  <a:srgbClr val="FFA57D"/>
                </a:solidFill>
              </a:defRPr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adiacente-1, ugualmente probabile, e la rara segregazione adiacente-2 non possono farlo. Per questo, i geni vicini ai punti di rottura delle traslocazioni sui cromosomi non omologhi,</a:t>
            </a:r>
          </a:p>
          <a:p>
            <a:pPr>
              <a:defRPr sz="3400">
                <a:solidFill>
                  <a:srgbClr val="FFA57D"/>
                </a:solidFill>
              </a:defRPr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che subiscono una traslocazione reciproca, mostrano uno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b="1">
                <a:solidFill>
                  <a:srgbClr val="96D35F"/>
                </a:solidFill>
                <a:latin typeface="Helvetica"/>
                <a:ea typeface="Helvetica"/>
                <a:cs typeface="Helvetica"/>
                <a:sym typeface="Helvetica"/>
              </a:rPr>
              <a:t>pseudo-</a:t>
            </a:r>
            <a:r>
              <a:rPr b="1" i="1">
                <a:solidFill>
                  <a:srgbClr val="96D35F"/>
                </a:solidFill>
                <a:latin typeface="Helvetica"/>
                <a:ea typeface="Helvetica"/>
                <a:cs typeface="Helvetica"/>
                <a:sym typeface="Helvetica"/>
              </a:rPr>
              <a:t>linkage</a:t>
            </a:r>
            <a:r>
              <a:rPr>
                <a:latin typeface="Helvetica"/>
                <a:ea typeface="Helvetica"/>
                <a:cs typeface="Helvetica"/>
                <a:sym typeface="Helvetica"/>
              </a:rPr>
              <a:t>: si comportano come se fossero associati.</a:t>
            </a:r>
          </a:p>
        </p:txBody>
      </p:sp>
      <p:sp>
        <p:nvSpPr>
          <p:cNvPr id="197" name="Shape 197"/>
          <p:cNvSpPr/>
          <p:nvPr/>
        </p:nvSpPr>
        <p:spPr>
          <a:xfrm>
            <a:off x="4218228" y="450850"/>
            <a:ext cx="4184651" cy="787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4800">
                <a:solidFill>
                  <a:srgbClr val="B18CF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Pseudo-linkage</a:t>
            </a:r>
          </a:p>
        </p:txBody>
      </p:sp>
    </p:spTree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image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2587" y="1189037"/>
            <a:ext cx="8378826" cy="51927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image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850" y="620712"/>
            <a:ext cx="4311650" cy="56784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image.pn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32350" y="4581525"/>
            <a:ext cx="4311650" cy="18002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Le Aneuploidie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image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6800" y="227012"/>
            <a:ext cx="7010400" cy="64087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image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6075" y="460375"/>
            <a:ext cx="8451850" cy="59404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>
    <p:circl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image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11350" y="519112"/>
            <a:ext cx="5319713" cy="58229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>
    <p:blinds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0"/>
            <a:ext cx="63987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13447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image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0825" y="0"/>
            <a:ext cx="3806825" cy="65881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image.pn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16462" y="3789362"/>
            <a:ext cx="4095751" cy="11604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image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87612" y="808037"/>
            <a:ext cx="4167188" cy="52466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image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22450" y="1262062"/>
            <a:ext cx="5499100" cy="43386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/>
          </p:cNvSpPr>
          <p:nvPr>
            <p:ph type="title" idx="4294967295"/>
          </p:nvPr>
        </p:nvSpPr>
        <p:spPr>
          <a:xfrm>
            <a:off x="749300" y="2095500"/>
            <a:ext cx="7620000" cy="2679700"/>
          </a:xfrm>
          <a:prstGeom prst="rect">
            <a:avLst/>
          </a:prstGeom>
        </p:spPr>
        <p:txBody>
          <a:bodyPr/>
          <a:lstStyle>
            <a:lvl1pPr>
              <a:defRPr sz="7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n-lt"/>
                <a:ea typeface="+mn-ea"/>
                <a:cs typeface="+mn-cs"/>
                <a:sym typeface="Franklin Gothic Medium"/>
              </a:defRPr>
            </a:lvl1pPr>
          </a:lstStyle>
          <a:p>
            <a:r>
              <a:t>Le Poliploidie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image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2600" y="1239887"/>
            <a:ext cx="8178800" cy="9436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36529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image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8987" y="63500"/>
            <a:ext cx="3768726" cy="64531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image.pn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87900" y="4652962"/>
            <a:ext cx="4167188" cy="15652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13.3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114300"/>
            <a:ext cx="9144000" cy="7099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00" y="381000"/>
            <a:ext cx="79375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53309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711200"/>
            <a:ext cx="3835400" cy="54229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300" y="-101600"/>
            <a:ext cx="41464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74225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00" y="381000"/>
            <a:ext cx="8102600" cy="608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87520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X ist</a:t>
            </a:r>
          </a:p>
        </p:txBody>
      </p:sp>
    </p:spTree>
    <p:extLst>
      <p:ext uri="{BB962C8B-B14F-4D97-AF65-F5344CB8AC3E}">
        <p14:creationId xmlns:p14="http://schemas.microsoft.com/office/powerpoint/2010/main" val="377819598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42" y="1047750"/>
            <a:ext cx="4098557" cy="443865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762" y="1257300"/>
            <a:ext cx="1918031" cy="4076700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92442" y="5334000"/>
            <a:ext cx="312065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/>
              <a:t>Displasia ectodermica anidrotica</a:t>
            </a:r>
          </a:p>
        </p:txBody>
      </p:sp>
    </p:spTree>
    <p:extLst>
      <p:ext uri="{BB962C8B-B14F-4D97-AF65-F5344CB8AC3E}">
        <p14:creationId xmlns:p14="http://schemas.microsoft.com/office/powerpoint/2010/main" val="238591853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tif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tif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merican Typewriter"/>
        <a:ea typeface="American Typewriter"/>
        <a:cs typeface="American Typewriter"/>
      </a:majorFont>
      <a:minorFont>
        <a:latin typeface="Franklin Gothic Medium"/>
        <a:ea typeface="Franklin Gothic Medium"/>
        <a:cs typeface="Franklin Gothic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177800" dist="406400" dir="5400000" rotWithShape="0">
            <a:srgbClr val="000000">
              <a:alpha val="68000"/>
            </a:srgbClr>
          </a:outerShdw>
        </a:effectLst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406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American Typewri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06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Franklin Gothic Book"/>
            <a:ea typeface="Franklin Gothic Book"/>
            <a:cs typeface="Franklin Gothic Book"/>
            <a:sym typeface="Franklin Gothic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merican Typewriter"/>
        <a:ea typeface="American Typewriter"/>
        <a:cs typeface="American Typewriter"/>
      </a:majorFont>
      <a:minorFont>
        <a:latin typeface="Franklin Gothic Medium"/>
        <a:ea typeface="Franklin Gothic Medium"/>
        <a:cs typeface="Franklin Gothic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177800" dist="406400" dir="5400000" rotWithShape="0">
            <a:srgbClr val="000000">
              <a:alpha val="68000"/>
            </a:srgbClr>
          </a:outerShdw>
        </a:effectLst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406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American Typewri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06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Franklin Gothic Book"/>
            <a:ea typeface="Franklin Gothic Book"/>
            <a:cs typeface="Franklin Gothic Book"/>
            <a:sym typeface="Franklin Gothic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1770</TotalTime>
  <Words>308</Words>
  <Application>Microsoft Macintosh PowerPoint</Application>
  <PresentationFormat>Presentazione su schermo (4:3)</PresentationFormat>
  <Paragraphs>28</Paragraphs>
  <Slides>47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47</vt:i4>
      </vt:variant>
    </vt:vector>
  </HeadingPairs>
  <TitlesOfParts>
    <vt:vector size="48" baseType="lpstr">
      <vt:lpstr>White</vt:lpstr>
      <vt:lpstr>Corso di Genetica -Lezione 14- Cenci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Delezioni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Inversioni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Traslocazioni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Le Aneuploidie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Le Poliploidie</vt:lpstr>
      <vt:lpstr>Presentazione di PowerPoint</vt:lpstr>
      <vt:lpstr>Presentazione di PowerPoint</vt:lpstr>
      <vt:lpstr>Presentazione di PowerPoint</vt:lpstr>
      <vt:lpstr>Presentazione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Corso di Genetica -Lezione 14- Cenci</dc:title>
  <cp:lastModifiedBy>Giovanni Cenci</cp:lastModifiedBy>
  <cp:revision>11</cp:revision>
  <dcterms:modified xsi:type="dcterms:W3CDTF">2020-05-15T11:23:32Z</dcterms:modified>
</cp:coreProperties>
</file>