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CD3"/>
    <a:srgbClr val="C50DC5"/>
    <a:srgbClr val="06A5C0"/>
    <a:srgbClr val="0D1CE3"/>
    <a:srgbClr val="00D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7" autoAdjust="0"/>
    <p:restoredTop sz="99088" autoAdjust="0"/>
  </p:normalViewPr>
  <p:slideViewPr>
    <p:cSldViewPr snapToGrid="0" snapToObjects="1" showGuides="1">
      <p:cViewPr varScale="1">
        <p:scale>
          <a:sx n="123" d="100"/>
          <a:sy n="123" d="100"/>
        </p:scale>
        <p:origin x="696" y="96"/>
      </p:cViewPr>
      <p:guideLst>
        <p:guide orient="horz" pos="4319"/>
        <p:guide pos="5759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8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1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7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3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71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0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2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7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4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DBC55-8F21-1542-BE28-86C4D6431365}" type="datetimeFigureOut">
              <a:rPr lang="it-IT" smtClean="0"/>
              <a:t>11/05/2020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07673-22AB-B24A-A89E-192F08F8AFD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3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avi"/><Relationship Id="rId7" Type="http://schemas.openxmlformats.org/officeDocument/2006/relationships/image" Target="../media/image1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avi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0532" t="10091" r="24335" b="3750"/>
          <a:stretch/>
        </p:blipFill>
        <p:spPr>
          <a:xfrm>
            <a:off x="390012" y="941100"/>
            <a:ext cx="1650044" cy="25491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0155" t="6078" r="10168" b="6307"/>
          <a:stretch/>
        </p:blipFill>
        <p:spPr>
          <a:xfrm rot="5400000">
            <a:off x="6450176" y="840061"/>
            <a:ext cx="2295063" cy="229516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4201" t="4323" r="5746" b="4879"/>
          <a:stretch/>
        </p:blipFill>
        <p:spPr>
          <a:xfrm>
            <a:off x="1121209" y="4322975"/>
            <a:ext cx="2524353" cy="217015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/>
          <a:srcRect l="3594" t="3913" r="3544" b="3787"/>
          <a:stretch/>
        </p:blipFill>
        <p:spPr>
          <a:xfrm>
            <a:off x="5419769" y="4120300"/>
            <a:ext cx="2470068" cy="237283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/>
          <a:srcRect l="3569" t="3093" r="3621" b="3093"/>
          <a:stretch/>
        </p:blipFill>
        <p:spPr>
          <a:xfrm>
            <a:off x="3220088" y="370027"/>
            <a:ext cx="2473234" cy="263019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366125" y="2985007"/>
            <a:ext cx="6523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DB02"/>
                </a:solidFill>
                <a:latin typeface="Tekton Pro" panose="020F0603020208020904" pitchFamily="34" charset="0"/>
                <a:cs typeface="Chalkduster"/>
              </a:rPr>
              <a:t>Io </a:t>
            </a:r>
            <a:r>
              <a:rPr lang="en-US" sz="6000" b="1" dirty="0" err="1">
                <a:solidFill>
                  <a:srgbClr val="00DB02"/>
                </a:solidFill>
                <a:latin typeface="Tekton Pro" panose="020F0603020208020904" pitchFamily="34" charset="0"/>
                <a:cs typeface="Chalkduster"/>
              </a:rPr>
              <a:t>scelgo</a:t>
            </a:r>
            <a:r>
              <a:rPr lang="en-US" sz="6000" b="1" dirty="0">
                <a:solidFill>
                  <a:srgbClr val="00DB02"/>
                </a:solidFill>
                <a:latin typeface="Tekton Pro" panose="020F0603020208020904" pitchFamily="34" charset="0"/>
                <a:cs typeface="Chalkduster"/>
              </a:rPr>
              <a:t> Biologia</a:t>
            </a:r>
          </a:p>
        </p:txBody>
      </p:sp>
    </p:spTree>
    <p:extLst>
      <p:ext uri="{BB962C8B-B14F-4D97-AF65-F5344CB8AC3E}">
        <p14:creationId xmlns:p14="http://schemas.microsoft.com/office/powerpoint/2010/main" val="38174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56995" y="79850"/>
            <a:ext cx="792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DB02"/>
                </a:solidFill>
              </a:rPr>
              <a:t>Dalla </a:t>
            </a:r>
            <a:r>
              <a:rPr lang="en-US" sz="2400" b="1" dirty="0" err="1">
                <a:solidFill>
                  <a:srgbClr val="00DB02"/>
                </a:solidFill>
              </a:rPr>
              <a:t>divisione</a:t>
            </a:r>
            <a:r>
              <a:rPr lang="en-US" sz="2400" b="1" dirty="0">
                <a:solidFill>
                  <a:srgbClr val="00DB02"/>
                </a:solidFill>
              </a:rPr>
              <a:t> </a:t>
            </a:r>
            <a:r>
              <a:rPr lang="en-US" sz="2400" b="1" dirty="0" err="1">
                <a:solidFill>
                  <a:srgbClr val="00DB02"/>
                </a:solidFill>
              </a:rPr>
              <a:t>cellulare</a:t>
            </a:r>
            <a:r>
              <a:rPr lang="en-US" sz="2400" b="1" dirty="0">
                <a:solidFill>
                  <a:srgbClr val="00DB02"/>
                </a:solidFill>
              </a:rPr>
              <a:t> </a:t>
            </a:r>
            <a:r>
              <a:rPr lang="en-US" sz="2400" b="1" dirty="0" err="1">
                <a:solidFill>
                  <a:srgbClr val="00DB02"/>
                </a:solidFill>
              </a:rPr>
              <a:t>allo</a:t>
            </a:r>
            <a:r>
              <a:rPr lang="en-US" sz="2400" b="1" dirty="0">
                <a:solidFill>
                  <a:srgbClr val="00DB02"/>
                </a:solidFill>
              </a:rPr>
              <a:t> </a:t>
            </a:r>
            <a:r>
              <a:rPr lang="en-US" sz="2400" b="1" dirty="0" err="1">
                <a:solidFill>
                  <a:srgbClr val="00DB02"/>
                </a:solidFill>
              </a:rPr>
              <a:t>sviluppo</a:t>
            </a:r>
            <a:r>
              <a:rPr lang="en-US" sz="2400" b="1" dirty="0">
                <a:solidFill>
                  <a:srgbClr val="00DB02"/>
                </a:solidFill>
              </a:rPr>
              <a:t> di </a:t>
            </a:r>
            <a:r>
              <a:rPr lang="en-US" sz="2400" b="1" dirty="0" err="1">
                <a:solidFill>
                  <a:srgbClr val="00DB02"/>
                </a:solidFill>
              </a:rPr>
              <a:t>terapie</a:t>
            </a:r>
            <a:r>
              <a:rPr lang="en-US" sz="2400" b="1" dirty="0">
                <a:solidFill>
                  <a:srgbClr val="00DB02"/>
                </a:solidFill>
              </a:rPr>
              <a:t> anti-</a:t>
            </a:r>
            <a:r>
              <a:rPr lang="en-US" sz="2400" b="1" dirty="0" err="1">
                <a:solidFill>
                  <a:srgbClr val="00DB02"/>
                </a:solidFill>
              </a:rPr>
              <a:t>tumorali</a:t>
            </a:r>
            <a:endParaRPr lang="en-US" sz="2400" b="1" dirty="0">
              <a:solidFill>
                <a:srgbClr val="00DB02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A9BF9A-2F59-4058-A46A-6A074E9AE727}"/>
              </a:ext>
            </a:extLst>
          </p:cNvPr>
          <p:cNvSpPr txBox="1"/>
          <p:nvPr/>
        </p:nvSpPr>
        <p:spPr>
          <a:xfrm>
            <a:off x="112646" y="6194165"/>
            <a:ext cx="895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DB02"/>
                </a:solidFill>
              </a:rPr>
              <a:t>Alterazioni in questo processo sono alla base dello sviluppo di tumori</a:t>
            </a:r>
          </a:p>
        </p:txBody>
      </p:sp>
      <p:sp>
        <p:nvSpPr>
          <p:cNvPr id="5" name="Rettangolo 4"/>
          <p:cNvSpPr/>
          <p:nvPr/>
        </p:nvSpPr>
        <p:spPr>
          <a:xfrm>
            <a:off x="7186718" y="4581317"/>
            <a:ext cx="1760418" cy="6083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EF6095D-34B9-46F8-A544-919B214DEC61}"/>
              </a:ext>
            </a:extLst>
          </p:cNvPr>
          <p:cNvGrpSpPr/>
          <p:nvPr/>
        </p:nvGrpSpPr>
        <p:grpSpPr>
          <a:xfrm>
            <a:off x="317427" y="738703"/>
            <a:ext cx="8089257" cy="5019392"/>
            <a:chOff x="192403" y="521327"/>
            <a:chExt cx="8089257" cy="5019392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5CA7E42-7616-4659-A7E1-76BC6F67CC62}"/>
                </a:ext>
              </a:extLst>
            </p:cNvPr>
            <p:cNvGrpSpPr/>
            <p:nvPr/>
          </p:nvGrpSpPr>
          <p:grpSpPr>
            <a:xfrm>
              <a:off x="192403" y="1148940"/>
              <a:ext cx="7840870" cy="4391779"/>
              <a:chOff x="494253" y="1954560"/>
              <a:chExt cx="5926524" cy="3357333"/>
            </a:xfrm>
          </p:grpSpPr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DF0DC14B-4C76-4103-B3EC-437D0EDE8C0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4253" y="1954560"/>
                <a:ext cx="5926524" cy="3357333"/>
                <a:chOff x="-175523" y="2036740"/>
                <a:chExt cx="7136583" cy="4152348"/>
              </a:xfrm>
            </p:grpSpPr>
            <p:sp>
              <p:nvSpPr>
                <p:cNvPr id="27" name="Ovale 26">
                  <a:extLst>
                    <a:ext uri="{FF2B5EF4-FFF2-40B4-BE49-F238E27FC236}">
                      <a16:creationId xmlns:a16="http://schemas.microsoft.com/office/drawing/2014/main" id="{A915F7B3-9A47-416F-8B38-673422FF664D}"/>
                    </a:ext>
                  </a:extLst>
                </p:cNvPr>
                <p:cNvSpPr/>
                <p:nvPr/>
              </p:nvSpPr>
              <p:spPr>
                <a:xfrm>
                  <a:off x="1916832" y="2123728"/>
                  <a:ext cx="3465177" cy="3385162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CasellaDiTesto 39">
                  <a:extLst>
                    <a:ext uri="{FF2B5EF4-FFF2-40B4-BE49-F238E27FC236}">
                      <a16:creationId xmlns:a16="http://schemas.microsoft.com/office/drawing/2014/main" id="{E8611E87-A9F6-49DC-A448-43DB60A554EA}"/>
                    </a:ext>
                  </a:extLst>
                </p:cNvPr>
                <p:cNvSpPr txBox="1"/>
                <p:nvPr/>
              </p:nvSpPr>
              <p:spPr>
                <a:xfrm>
                  <a:off x="603972" y="5136510"/>
                  <a:ext cx="2095813" cy="87299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it-IT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4. I cromosomi segregano verso i poli della cellula</a:t>
                  </a:r>
                  <a:endParaRPr lang="en-US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CasellaDiTesto 41">
                  <a:extLst>
                    <a:ext uri="{FF2B5EF4-FFF2-40B4-BE49-F238E27FC236}">
                      <a16:creationId xmlns:a16="http://schemas.microsoft.com/office/drawing/2014/main" id="{85EC1142-76D7-4BE3-924E-771A5782C47D}"/>
                    </a:ext>
                  </a:extLst>
                </p:cNvPr>
                <p:cNvSpPr txBox="1"/>
                <p:nvPr/>
              </p:nvSpPr>
              <p:spPr>
                <a:xfrm>
                  <a:off x="-175523" y="2115088"/>
                  <a:ext cx="2122790" cy="87299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it-IT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5. Si formano due</a:t>
                  </a:r>
                </a:p>
                <a:p>
                  <a:pPr algn="ctr"/>
                  <a:r>
                    <a:rPr lang="it-IT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 cellule geneticamente identiche</a:t>
                  </a:r>
                  <a:endParaRPr lang="en-US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CasellaDiTesto 42">
                  <a:extLst>
                    <a:ext uri="{FF2B5EF4-FFF2-40B4-BE49-F238E27FC236}">
                      <a16:creationId xmlns:a16="http://schemas.microsoft.com/office/drawing/2014/main" id="{B6FBA388-59A8-474C-B791-3A92AB839CC2}"/>
                    </a:ext>
                  </a:extLst>
                </p:cNvPr>
                <p:cNvSpPr txBox="1"/>
                <p:nvPr/>
              </p:nvSpPr>
              <p:spPr>
                <a:xfrm>
                  <a:off x="3231017" y="5577994"/>
                  <a:ext cx="2520975" cy="61109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it-IT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3. I cromosomi </a:t>
                  </a:r>
                </a:p>
                <a:p>
                  <a:pPr algn="ctr"/>
                  <a:r>
                    <a:rPr lang="it-IT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si allineano </a:t>
                  </a:r>
                  <a:endParaRPr lang="en-US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2" name="Picture 2">
                  <a:extLst>
                    <a:ext uri="{FF2B5EF4-FFF2-40B4-BE49-F238E27FC236}">
                      <a16:creationId xmlns:a16="http://schemas.microsoft.com/office/drawing/2014/main" id="{FA8D6703-2F7F-47BE-B57D-217294824B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5619" y="2789517"/>
                  <a:ext cx="1180835" cy="112734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DA6E0B55-E3D9-4D48-94B0-6015A6A52B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1050" y="4660274"/>
                  <a:ext cx="934792" cy="900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35" name="Picture 5">
                  <a:extLst>
                    <a:ext uri="{FF2B5EF4-FFF2-40B4-BE49-F238E27FC236}">
                      <a16:creationId xmlns:a16="http://schemas.microsoft.com/office/drawing/2014/main" id="{9F999259-1594-4B08-8905-E5F8F99F16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3347" y="3958982"/>
                  <a:ext cx="1244985" cy="119864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36" name="Picture 6">
                  <a:extLst>
                    <a:ext uri="{FF2B5EF4-FFF2-40B4-BE49-F238E27FC236}">
                      <a16:creationId xmlns:a16="http://schemas.microsoft.com/office/drawing/2014/main" id="{A2858441-7CBC-4A3B-AA32-957BCABA8C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2915" y="2036740"/>
                  <a:ext cx="844407" cy="1368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37" name="CasellaDiTesto 38">
                  <a:extLst>
                    <a:ext uri="{FF2B5EF4-FFF2-40B4-BE49-F238E27FC236}">
                      <a16:creationId xmlns:a16="http://schemas.microsoft.com/office/drawing/2014/main" id="{E0BBC00A-7404-4ABB-B585-010BC1579A28}"/>
                    </a:ext>
                  </a:extLst>
                </p:cNvPr>
                <p:cNvSpPr txBox="1"/>
                <p:nvPr/>
              </p:nvSpPr>
              <p:spPr>
                <a:xfrm>
                  <a:off x="4859213" y="3829490"/>
                  <a:ext cx="2101847" cy="61109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it-IT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2. Il DNA si condensa a </a:t>
                  </a:r>
                </a:p>
                <a:p>
                  <a:pPr algn="ctr"/>
                  <a:r>
                    <a:rPr lang="it-IT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formare i cromosomi</a:t>
                  </a:r>
                  <a:endParaRPr lang="en-US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CasellaDiTesto 44">
                <a:extLst>
                  <a:ext uri="{FF2B5EF4-FFF2-40B4-BE49-F238E27FC236}">
                    <a16:creationId xmlns:a16="http://schemas.microsoft.com/office/drawing/2014/main" id="{E2352490-C738-4BF8-9A21-C0C24DDAA730}"/>
                  </a:ext>
                </a:extLst>
              </p:cNvPr>
              <p:cNvSpPr txBox="1"/>
              <p:nvPr/>
            </p:nvSpPr>
            <p:spPr>
              <a:xfrm>
                <a:off x="3030464" y="3055847"/>
                <a:ext cx="1376996" cy="4940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cs typeface="Times New Roman" panose="02020603050405020304" pitchFamily="18" charset="0"/>
                  </a:rPr>
                  <a:t>Divisione cellulare</a:t>
                </a:r>
                <a:endPara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CasellaDiTesto 38">
              <a:extLst>
                <a:ext uri="{FF2B5EF4-FFF2-40B4-BE49-F238E27FC236}">
                  <a16:creationId xmlns:a16="http://schemas.microsoft.com/office/drawing/2014/main" id="{DD068D24-E249-42C2-A644-8D9D2AF9754D}"/>
                </a:ext>
              </a:extLst>
            </p:cNvPr>
            <p:cNvSpPr txBox="1"/>
            <p:nvPr/>
          </p:nvSpPr>
          <p:spPr>
            <a:xfrm>
              <a:off x="5068105" y="827341"/>
              <a:ext cx="2453622" cy="9233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1. Una cellula con il suo DNA contenuto nel nucleo</a:t>
              </a:r>
            </a:p>
          </p:txBody>
        </p:sp>
        <p:graphicFrame>
          <p:nvGraphicFramePr>
            <p:cNvPr id="2" name="Oggetto 1">
              <a:extLst>
                <a:ext uri="{FF2B5EF4-FFF2-40B4-BE49-F238E27FC236}">
                  <a16:creationId xmlns:a16="http://schemas.microsoft.com/office/drawing/2014/main" id="{211E191F-C7A6-456D-9520-680B656BEE3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1782353"/>
                </p:ext>
              </p:extLst>
            </p:nvPr>
          </p:nvGraphicFramePr>
          <p:xfrm>
            <a:off x="3980463" y="521327"/>
            <a:ext cx="1087642" cy="124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r:id="rId11" imgW="8964720" imgH="10209240" progId="">
                    <p:embed/>
                  </p:oleObj>
                </mc:Choice>
                <mc:Fallback>
                  <p:oleObj r:id="rId11" imgW="8964720" imgH="1020924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980463" y="521327"/>
                          <a:ext cx="1087642" cy="124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4C00334B-B431-4100-8C67-94354AB417F3}"/>
                </a:ext>
              </a:extLst>
            </p:cNvPr>
            <p:cNvSpPr txBox="1"/>
            <p:nvPr/>
          </p:nvSpPr>
          <p:spPr>
            <a:xfrm>
              <a:off x="7699449" y="4633720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solidFill>
                    <a:srgbClr val="0070C0"/>
                  </a:solidFill>
                </a:rPr>
                <a:t>DNA</a:t>
              </a: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1C14057-7D09-4F0D-8CC2-9F9DEEA4DCCE}"/>
              </a:ext>
            </a:extLst>
          </p:cNvPr>
          <p:cNvSpPr txBox="1"/>
          <p:nvPr/>
        </p:nvSpPr>
        <p:spPr>
          <a:xfrm>
            <a:off x="7195855" y="4565551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Apparato mitotico</a:t>
            </a:r>
          </a:p>
        </p:txBody>
      </p:sp>
    </p:spTree>
    <p:extLst>
      <p:ext uri="{BB962C8B-B14F-4D97-AF65-F5344CB8AC3E}">
        <p14:creationId xmlns:p14="http://schemas.microsoft.com/office/powerpoint/2010/main" val="240943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0" y="88583"/>
            <a:ext cx="9142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DB02"/>
                </a:solidFill>
              </a:rPr>
              <a:t> </a:t>
            </a:r>
            <a:r>
              <a:rPr lang="en-US" sz="2800" b="1" dirty="0">
                <a:solidFill>
                  <a:srgbClr val="00DB02"/>
                </a:solidFill>
              </a:rPr>
              <a:t>Cellule </a:t>
            </a:r>
            <a:r>
              <a:rPr lang="en-US" sz="2800" b="1" dirty="0" err="1">
                <a:solidFill>
                  <a:srgbClr val="00DB02"/>
                </a:solidFill>
              </a:rPr>
              <a:t>tumorali</a:t>
            </a:r>
            <a:r>
              <a:rPr lang="en-US" sz="2800" b="1" dirty="0">
                <a:solidFill>
                  <a:srgbClr val="00DB02"/>
                </a:solidFill>
              </a:rPr>
              <a:t>: </a:t>
            </a:r>
            <a:r>
              <a:rPr lang="en-US" sz="2800" b="1" dirty="0" err="1">
                <a:solidFill>
                  <a:srgbClr val="00DB02"/>
                </a:solidFill>
              </a:rPr>
              <a:t>proliferazione</a:t>
            </a:r>
            <a:r>
              <a:rPr lang="en-US" sz="2800" b="1" dirty="0">
                <a:solidFill>
                  <a:srgbClr val="00DB02"/>
                </a:solidFill>
              </a:rPr>
              <a:t> </a:t>
            </a:r>
            <a:r>
              <a:rPr lang="en-US" sz="2800" b="1" dirty="0" err="1">
                <a:solidFill>
                  <a:srgbClr val="00DB02"/>
                </a:solidFill>
              </a:rPr>
              <a:t>incontrollata</a:t>
            </a:r>
            <a:r>
              <a:rPr lang="en-US" sz="2800" b="1" dirty="0">
                <a:solidFill>
                  <a:srgbClr val="00DB02"/>
                </a:solidFill>
              </a:rPr>
              <a:t>  </a:t>
            </a:r>
          </a:p>
          <a:p>
            <a:pPr algn="ctr"/>
            <a:endParaRPr lang="en-US" sz="2800" b="1" dirty="0">
              <a:solidFill>
                <a:srgbClr val="660066"/>
              </a:solidFill>
            </a:endParaRPr>
          </a:p>
          <a:p>
            <a:pPr algn="ctr"/>
            <a:r>
              <a:rPr lang="en-US" sz="2400" b="1" dirty="0" err="1">
                <a:solidFill>
                  <a:srgbClr val="D20CD3"/>
                </a:solidFill>
              </a:rPr>
              <a:t>Obiettivo</a:t>
            </a:r>
            <a:r>
              <a:rPr lang="en-US" sz="2400" b="1" dirty="0">
                <a:solidFill>
                  <a:srgbClr val="D20CD3"/>
                </a:solidFill>
              </a:rPr>
              <a:t>: </a:t>
            </a:r>
            <a:r>
              <a:rPr lang="en-US" sz="2400" b="1" dirty="0" err="1">
                <a:solidFill>
                  <a:srgbClr val="D20CD3"/>
                </a:solidFill>
              </a:rPr>
              <a:t>eradicare</a:t>
            </a:r>
            <a:r>
              <a:rPr lang="en-US" sz="2400" b="1" dirty="0">
                <a:solidFill>
                  <a:srgbClr val="D20CD3"/>
                </a:solidFill>
              </a:rPr>
              <a:t> </a:t>
            </a:r>
            <a:r>
              <a:rPr lang="en-US" sz="2400" b="1" dirty="0" err="1">
                <a:solidFill>
                  <a:srgbClr val="D20CD3"/>
                </a:solidFill>
              </a:rPr>
              <a:t>queste</a:t>
            </a:r>
            <a:r>
              <a:rPr lang="en-US" sz="2400" b="1" dirty="0">
                <a:solidFill>
                  <a:srgbClr val="D20CD3"/>
                </a:solidFill>
              </a:rPr>
              <a:t> cellule </a:t>
            </a:r>
            <a:r>
              <a:rPr lang="en-US" sz="2400" b="1" dirty="0" err="1">
                <a:solidFill>
                  <a:srgbClr val="D20CD3"/>
                </a:solidFill>
              </a:rPr>
              <a:t>bloccando</a:t>
            </a:r>
            <a:r>
              <a:rPr lang="en-US" sz="2400" b="1" dirty="0">
                <a:solidFill>
                  <a:srgbClr val="D20CD3"/>
                </a:solidFill>
              </a:rPr>
              <a:t> la </a:t>
            </a:r>
            <a:r>
              <a:rPr lang="en-US" sz="2400" b="1" dirty="0" err="1">
                <a:solidFill>
                  <a:srgbClr val="D20CD3"/>
                </a:solidFill>
              </a:rPr>
              <a:t>loro</a:t>
            </a:r>
            <a:r>
              <a:rPr lang="en-US" sz="2400" b="1" dirty="0">
                <a:solidFill>
                  <a:srgbClr val="D20CD3"/>
                </a:solidFill>
              </a:rPr>
              <a:t> </a:t>
            </a:r>
            <a:r>
              <a:rPr lang="en-US" sz="2400" b="1" dirty="0" err="1">
                <a:solidFill>
                  <a:srgbClr val="D20CD3"/>
                </a:solidFill>
              </a:rPr>
              <a:t>divisione</a:t>
            </a:r>
            <a:r>
              <a:rPr lang="en-US" sz="2400" b="1" dirty="0">
                <a:solidFill>
                  <a:srgbClr val="D20CD3"/>
                </a:solidFill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D20CD3"/>
                </a:solidFill>
              </a:rPr>
              <a:t>ideando</a:t>
            </a:r>
            <a:r>
              <a:rPr lang="en-US" sz="2400" b="1" dirty="0">
                <a:solidFill>
                  <a:srgbClr val="D20CD3"/>
                </a:solidFill>
              </a:rPr>
              <a:t> </a:t>
            </a:r>
            <a:r>
              <a:rPr lang="en-US" sz="2400" b="1" dirty="0" err="1">
                <a:solidFill>
                  <a:srgbClr val="D20CD3"/>
                </a:solidFill>
              </a:rPr>
              <a:t>nuovi</a:t>
            </a:r>
            <a:r>
              <a:rPr lang="en-US" sz="2400" b="1" dirty="0">
                <a:solidFill>
                  <a:srgbClr val="D20CD3"/>
                </a:solidFill>
              </a:rPr>
              <a:t> </a:t>
            </a:r>
            <a:r>
              <a:rPr lang="en-US" sz="2400" b="1" dirty="0" err="1">
                <a:solidFill>
                  <a:srgbClr val="D20CD3"/>
                </a:solidFill>
              </a:rPr>
              <a:t>farmaci</a:t>
            </a:r>
            <a:r>
              <a:rPr lang="en-US" sz="2400" b="1" dirty="0">
                <a:solidFill>
                  <a:srgbClr val="D20CD3"/>
                </a:solidFill>
              </a:rPr>
              <a:t> </a:t>
            </a:r>
            <a:r>
              <a:rPr lang="en-US" sz="2400" b="1" dirty="0" err="1">
                <a:solidFill>
                  <a:srgbClr val="D20CD3"/>
                </a:solidFill>
              </a:rPr>
              <a:t>mirati</a:t>
            </a:r>
            <a:endParaRPr lang="en-US" sz="2400" b="1" dirty="0">
              <a:solidFill>
                <a:srgbClr val="D20CD3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57062" y="2811827"/>
            <a:ext cx="3832111" cy="3414901"/>
            <a:chOff x="220007" y="2730547"/>
            <a:chExt cx="3832111" cy="3414901"/>
          </a:xfrm>
        </p:grpSpPr>
        <p:pic>
          <p:nvPicPr>
            <p:cNvPr id="2" name="Immagine 1" descr="IMG_20190715_12570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08" y="3281153"/>
              <a:ext cx="3819060" cy="2864295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220007" y="2730547"/>
              <a:ext cx="3832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1. </a:t>
              </a:r>
              <a:r>
                <a:rPr lang="en-US" b="1" dirty="0" err="1">
                  <a:solidFill>
                    <a:srgbClr val="FFFFFF"/>
                  </a:solidFill>
                </a:rPr>
                <a:t>Semina</a:t>
              </a:r>
              <a:r>
                <a:rPr lang="en-US" b="1" dirty="0">
                  <a:solidFill>
                    <a:srgbClr val="FFFFFF"/>
                  </a:solidFill>
                </a:rPr>
                <a:t> di </a:t>
              </a:r>
              <a:r>
                <a:rPr lang="en-US" b="1" dirty="0" err="1">
                  <a:solidFill>
                    <a:srgbClr val="FFFFFF"/>
                  </a:solidFill>
                </a:rPr>
                <a:t>colture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cellulari</a:t>
              </a:r>
              <a:r>
                <a:rPr lang="en-US" b="1" dirty="0">
                  <a:solidFill>
                    <a:srgbClr val="FFFFFF"/>
                  </a:solidFill>
                </a:rPr>
                <a:t> in </a:t>
              </a:r>
              <a:r>
                <a:rPr lang="en-US" b="1" dirty="0" err="1">
                  <a:solidFill>
                    <a:srgbClr val="FFFFFF"/>
                  </a:solidFill>
                </a:rPr>
                <a:t>piastre</a:t>
              </a:r>
              <a:r>
                <a:rPr lang="en-US" b="1" dirty="0">
                  <a:solidFill>
                    <a:srgbClr val="FFFFFF"/>
                  </a:solidFill>
                </a:rPr>
                <a:t>  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042015" y="2857993"/>
            <a:ext cx="3768553" cy="2905772"/>
            <a:chOff x="5042015" y="2776713"/>
            <a:chExt cx="3768553" cy="2905772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5042015" y="2776713"/>
              <a:ext cx="3768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2. </a:t>
              </a:r>
              <a:r>
                <a:rPr lang="en-US" b="1" dirty="0" err="1">
                  <a:solidFill>
                    <a:srgbClr val="FFFFFF"/>
                  </a:solidFill>
                </a:rPr>
                <a:t>Trattamento</a:t>
              </a:r>
              <a:r>
                <a:rPr lang="en-US" b="1" dirty="0">
                  <a:solidFill>
                    <a:srgbClr val="FFFFFF"/>
                  </a:solidFill>
                </a:rPr>
                <a:t> con </a:t>
              </a:r>
              <a:r>
                <a:rPr lang="en-US" b="1" dirty="0" err="1">
                  <a:solidFill>
                    <a:srgbClr val="FFFFFF"/>
                  </a:solidFill>
                </a:rPr>
                <a:t>farmaci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mirati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contro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l’apparato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mitotico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pic>
          <p:nvPicPr>
            <p:cNvPr id="4" name="Immagine 3" descr="IMG_20190715_17075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8" t="15602" r="25824" b="6676"/>
            <a:stretch/>
          </p:blipFill>
          <p:spPr>
            <a:xfrm rot="16200000">
              <a:off x="5934904" y="2857146"/>
              <a:ext cx="1932450" cy="3718227"/>
            </a:xfrm>
            <a:prstGeom prst="rect">
              <a:avLst/>
            </a:prstGeom>
          </p:spPr>
        </p:pic>
      </p:grpSp>
      <p:sp>
        <p:nvSpPr>
          <p:cNvPr id="5" name="CasellaDiTesto 4"/>
          <p:cNvSpPr txBox="1"/>
          <p:nvPr/>
        </p:nvSpPr>
        <p:spPr>
          <a:xfrm>
            <a:off x="3000728" y="2220672"/>
            <a:ext cx="3083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Strategia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dell’esperimento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0190715_12552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" y="870063"/>
            <a:ext cx="4870133" cy="36526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0001" y="80006"/>
            <a:ext cx="769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3. </a:t>
            </a:r>
            <a:r>
              <a:rPr lang="en-US" b="1" dirty="0" err="1">
                <a:solidFill>
                  <a:srgbClr val="FFFFFF"/>
                </a:solidFill>
              </a:rPr>
              <a:t>Videoregistrazione</a:t>
            </a:r>
            <a:r>
              <a:rPr lang="en-US" b="1" dirty="0">
                <a:solidFill>
                  <a:srgbClr val="FFFFFF"/>
                </a:solidFill>
              </a:rPr>
              <a:t> “time lapse”: </a:t>
            </a:r>
          </a:p>
          <a:p>
            <a:r>
              <a:rPr lang="en-US" dirty="0" err="1">
                <a:solidFill>
                  <a:srgbClr val="FFFFFF"/>
                </a:solidFill>
              </a:rPr>
              <a:t>una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tecnica</a:t>
            </a:r>
            <a:r>
              <a:rPr lang="en-US" dirty="0">
                <a:solidFill>
                  <a:srgbClr val="FFFFFF"/>
                </a:solidFill>
              </a:rPr>
              <a:t> di </a:t>
            </a:r>
            <a:r>
              <a:rPr lang="en-US" dirty="0" err="1">
                <a:solidFill>
                  <a:srgbClr val="FFFFFF"/>
                </a:solidFill>
              </a:rPr>
              <a:t>microscopia</a:t>
            </a:r>
            <a:r>
              <a:rPr lang="en-US" dirty="0">
                <a:solidFill>
                  <a:srgbClr val="FFFFFF"/>
                </a:solidFill>
              </a:rPr>
              <a:t>  per </a:t>
            </a:r>
            <a:r>
              <a:rPr lang="en-US" dirty="0" err="1">
                <a:solidFill>
                  <a:srgbClr val="FFFFFF"/>
                </a:solidFill>
              </a:rPr>
              <a:t>seguire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nel</a:t>
            </a:r>
            <a:r>
              <a:rPr lang="en-US" dirty="0">
                <a:solidFill>
                  <a:srgbClr val="FFFFFF"/>
                </a:solidFill>
              </a:rPr>
              <a:t> tempo </a:t>
            </a:r>
            <a:r>
              <a:rPr lang="en-US" dirty="0" err="1">
                <a:solidFill>
                  <a:srgbClr val="FFFFFF"/>
                </a:solidFill>
              </a:rPr>
              <a:t>il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destino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delle</a:t>
            </a:r>
            <a:r>
              <a:rPr lang="en-US" dirty="0">
                <a:solidFill>
                  <a:srgbClr val="FFFFFF"/>
                </a:solidFill>
              </a:rPr>
              <a:t> cellule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227111" y="1883855"/>
            <a:ext cx="397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DB02"/>
                </a:solidFill>
              </a:rPr>
              <a:t>Analisi</a:t>
            </a:r>
            <a:r>
              <a:rPr lang="en-US" sz="2000" b="1" dirty="0">
                <a:solidFill>
                  <a:srgbClr val="00DB02"/>
                </a:solidFill>
              </a:rPr>
              <a:t> </a:t>
            </a:r>
            <a:r>
              <a:rPr lang="en-US" sz="2000" b="1" dirty="0" err="1">
                <a:solidFill>
                  <a:srgbClr val="00DB02"/>
                </a:solidFill>
              </a:rPr>
              <a:t>dell’esperimento</a:t>
            </a:r>
            <a:r>
              <a:rPr lang="en-US" sz="2000" b="1" dirty="0">
                <a:solidFill>
                  <a:srgbClr val="00DB02"/>
                </a:solidFill>
              </a:rPr>
              <a:t>:  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Riesce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farmaco</a:t>
            </a:r>
            <a:r>
              <a:rPr lang="en-US" sz="2000" dirty="0">
                <a:solidFill>
                  <a:schemeClr val="bg1"/>
                </a:solidFill>
              </a:rPr>
              <a:t> a </a:t>
            </a:r>
            <a:r>
              <a:rPr lang="en-US" sz="2000" dirty="0" err="1">
                <a:solidFill>
                  <a:schemeClr val="bg1"/>
                </a:solidFill>
              </a:rPr>
              <a:t>modificare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destino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delle</a:t>
            </a:r>
            <a:r>
              <a:rPr lang="en-US" sz="2000" dirty="0">
                <a:solidFill>
                  <a:schemeClr val="bg1"/>
                </a:solidFill>
              </a:rPr>
              <a:t> cellule </a:t>
            </a:r>
            <a:r>
              <a:rPr lang="en-US" sz="2000" dirty="0" err="1">
                <a:solidFill>
                  <a:schemeClr val="bg1"/>
                </a:solidFill>
              </a:rPr>
              <a:t>tumorali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inducendone</a:t>
            </a:r>
            <a:r>
              <a:rPr lang="en-US" sz="2000" dirty="0">
                <a:solidFill>
                  <a:schemeClr val="bg1"/>
                </a:solidFill>
              </a:rPr>
              <a:t> la </a:t>
            </a:r>
            <a:r>
              <a:rPr lang="en-US" sz="2000" dirty="0" err="1">
                <a:solidFill>
                  <a:schemeClr val="bg1"/>
                </a:solidFill>
              </a:rPr>
              <a:t>morte</a:t>
            </a:r>
            <a:r>
              <a:rPr lang="en-US" sz="2000" dirty="0">
                <a:solidFill>
                  <a:schemeClr val="bg1"/>
                </a:solidFill>
              </a:rPr>
              <a:t>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063C84-B441-47AC-A714-B8C53BDFA2D1}"/>
              </a:ext>
            </a:extLst>
          </p:cNvPr>
          <p:cNvGrpSpPr/>
          <p:nvPr/>
        </p:nvGrpSpPr>
        <p:grpSpPr>
          <a:xfrm>
            <a:off x="1681678" y="3615809"/>
            <a:ext cx="3258457" cy="3258457"/>
            <a:chOff x="1681678" y="3615809"/>
            <a:chExt cx="3258457" cy="32584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AF3AEA-4507-454B-B6B3-7D612296AF6E}"/>
                </a:ext>
              </a:extLst>
            </p:cNvPr>
            <p:cNvGrpSpPr/>
            <p:nvPr/>
          </p:nvGrpSpPr>
          <p:grpSpPr>
            <a:xfrm>
              <a:off x="1681678" y="3615809"/>
              <a:ext cx="3258457" cy="3258457"/>
              <a:chOff x="1586593" y="3599542"/>
              <a:chExt cx="3258457" cy="3258457"/>
            </a:xfrm>
          </p:grpSpPr>
          <p:pic>
            <p:nvPicPr>
              <p:cNvPr id="2" name="normal mitosis">
                <a:hlinkClick r:id="" action="ppaction://media"/>
                <a:extLst>
                  <a:ext uri="{FF2B5EF4-FFF2-40B4-BE49-F238E27FC236}">
                    <a16:creationId xmlns:a16="http://schemas.microsoft.com/office/drawing/2014/main" id="{7BE6572D-8493-4D71-9ABE-DFD45C508B4F}"/>
                  </a:ext>
                </a:extLst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1586593" y="3599542"/>
                <a:ext cx="3258457" cy="325845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6BFB33-9635-461A-BE6A-90F2A5441DA3}"/>
                  </a:ext>
                </a:extLst>
              </p:cNvPr>
              <p:cNvSpPr txBox="1"/>
              <p:nvPr/>
            </p:nvSpPr>
            <p:spPr>
              <a:xfrm>
                <a:off x="1640549" y="3615809"/>
                <a:ext cx="2847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Cellula tumorale di controllo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FE1748-BDE2-4312-B711-F522C13AD8B7}"/>
                </a:ext>
              </a:extLst>
            </p:cNvPr>
            <p:cNvSpPr txBox="1"/>
            <p:nvPr/>
          </p:nvSpPr>
          <p:spPr>
            <a:xfrm>
              <a:off x="1735634" y="3960468"/>
              <a:ext cx="1421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DB02"/>
                  </a:solidFill>
                </a:rPr>
                <a:t>DNA in verde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102CD4-1F11-4BE2-8F38-3BC6B42757F4}"/>
              </a:ext>
            </a:extLst>
          </p:cNvPr>
          <p:cNvGrpSpPr/>
          <p:nvPr/>
        </p:nvGrpSpPr>
        <p:grpSpPr>
          <a:xfrm>
            <a:off x="5227111" y="3615809"/>
            <a:ext cx="3348427" cy="3242191"/>
            <a:chOff x="5227111" y="3615809"/>
            <a:chExt cx="3348427" cy="3242191"/>
          </a:xfrm>
        </p:grpSpPr>
        <p:pic>
          <p:nvPicPr>
            <p:cNvPr id="16" name="morte">
              <a:hlinkClick r:id="" action="ppaction://media"/>
              <a:extLst>
                <a:ext uri="{FF2B5EF4-FFF2-40B4-BE49-F238E27FC236}">
                  <a16:creationId xmlns:a16="http://schemas.microsoft.com/office/drawing/2014/main" id="{B6A406E7-1944-46BE-AEF7-D7B0722D7EC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5227111" y="3632076"/>
              <a:ext cx="3348427" cy="32259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D9D002-2FA1-4264-B744-12F729C77B12}"/>
                </a:ext>
              </a:extLst>
            </p:cNvPr>
            <p:cNvSpPr txBox="1"/>
            <p:nvPr/>
          </p:nvSpPr>
          <p:spPr>
            <a:xfrm>
              <a:off x="5227112" y="3615809"/>
              <a:ext cx="253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Cellula tumorale trattata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3D78E0-D56A-4A03-856B-0389A4B0AA39}"/>
                </a:ext>
              </a:extLst>
            </p:cNvPr>
            <p:cNvSpPr txBox="1"/>
            <p:nvPr/>
          </p:nvSpPr>
          <p:spPr>
            <a:xfrm>
              <a:off x="5227112" y="3928202"/>
              <a:ext cx="1421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DB02"/>
                  </a:solidFill>
                </a:rPr>
                <a:t>DNA in verde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0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07-2458681 alle 14.05.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16592" r="20000" b="19605"/>
          <a:stretch/>
        </p:blipFill>
        <p:spPr>
          <a:xfrm>
            <a:off x="233679" y="914400"/>
            <a:ext cx="8737097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576874" y="3102411"/>
            <a:ext cx="806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DB02"/>
                </a:solidFill>
              </a:rPr>
              <a:t>Sistemi </a:t>
            </a:r>
            <a:r>
              <a:rPr lang="en-US" sz="2400" b="1" dirty="0" err="1">
                <a:solidFill>
                  <a:srgbClr val="00DB02"/>
                </a:solidFill>
              </a:rPr>
              <a:t>modello</a:t>
            </a:r>
            <a:r>
              <a:rPr lang="en-US" sz="2400" b="1" dirty="0">
                <a:solidFill>
                  <a:srgbClr val="00DB02"/>
                </a:solidFill>
              </a:rPr>
              <a:t> per lo studio </a:t>
            </a:r>
            <a:r>
              <a:rPr lang="en-US" sz="2400" b="1" dirty="0" err="1">
                <a:solidFill>
                  <a:srgbClr val="00DB02"/>
                </a:solidFill>
              </a:rPr>
              <a:t>dello</a:t>
            </a:r>
            <a:r>
              <a:rPr lang="en-US" sz="2400" b="1" dirty="0">
                <a:solidFill>
                  <a:srgbClr val="00DB02"/>
                </a:solidFill>
              </a:rPr>
              <a:t> </a:t>
            </a:r>
            <a:r>
              <a:rPr lang="en-US" sz="2400" b="1" dirty="0" err="1">
                <a:solidFill>
                  <a:srgbClr val="00DB02"/>
                </a:solidFill>
              </a:rPr>
              <a:t>sviluppo</a:t>
            </a:r>
            <a:r>
              <a:rPr lang="en-US" sz="2400" b="1" dirty="0">
                <a:solidFill>
                  <a:srgbClr val="00DB02"/>
                </a:solidFill>
              </a:rPr>
              <a:t> e </a:t>
            </a:r>
            <a:r>
              <a:rPr lang="en-US" sz="2400" b="1" dirty="0" err="1">
                <a:solidFill>
                  <a:srgbClr val="00DB02"/>
                </a:solidFill>
              </a:rPr>
              <a:t>delle</a:t>
            </a:r>
            <a:r>
              <a:rPr lang="en-US" sz="2400" b="1" dirty="0">
                <a:solidFill>
                  <a:srgbClr val="00DB02"/>
                </a:solidFill>
              </a:rPr>
              <a:t> </a:t>
            </a:r>
            <a:r>
              <a:rPr lang="en-US" sz="2400" b="1" dirty="0" err="1">
                <a:solidFill>
                  <a:srgbClr val="00DB02"/>
                </a:solidFill>
              </a:rPr>
              <a:t>patologie</a:t>
            </a:r>
            <a:endParaRPr lang="en-US" sz="2400" b="1" dirty="0">
              <a:solidFill>
                <a:srgbClr val="00DB02"/>
              </a:solidFill>
            </a:endParaRPr>
          </a:p>
        </p:txBody>
      </p:sp>
      <p:pic>
        <p:nvPicPr>
          <p:cNvPr id="18" name="Immagine 17" descr="fl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93" y="589649"/>
            <a:ext cx="3051388" cy="2288541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659341" y="226551"/>
            <a:ext cx="2329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Drosophila melanogaster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/>
          <a:srcRect l="49250"/>
          <a:stretch/>
        </p:blipFill>
        <p:spPr>
          <a:xfrm>
            <a:off x="1861059" y="4437532"/>
            <a:ext cx="1153979" cy="2013514"/>
          </a:xfrm>
          <a:prstGeom prst="rect">
            <a:avLst/>
          </a:prstGeom>
        </p:spPr>
      </p:pic>
      <p:pic>
        <p:nvPicPr>
          <p:cNvPr id="15" name="Immagine 14" descr="pla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9" y="4388072"/>
            <a:ext cx="1079612" cy="1595248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1074595" y="3925921"/>
            <a:ext cx="1940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Arabidopsis thaliana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111538" y="3925921"/>
            <a:ext cx="1424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</a:rPr>
              <a:t>Mus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Musculus</a:t>
            </a:r>
            <a:endParaRPr lang="en-US" sz="1600" i="1" dirty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141959" y="4608659"/>
            <a:ext cx="3276312" cy="1456888"/>
            <a:chOff x="5021807" y="4509269"/>
            <a:chExt cx="3276312" cy="1456888"/>
          </a:xfrm>
        </p:grpSpPr>
        <p:pic>
          <p:nvPicPr>
            <p:cNvPr id="30" name="Immagine 29" descr="images.jpg"/>
            <p:cNvPicPr>
              <a:picLocks noChangeAspect="1"/>
            </p:cNvPicPr>
            <p:nvPr/>
          </p:nvPicPr>
          <p:blipFill rotWithShape="1">
            <a:blip r:embed="rId5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20"/>
            <a:stretch/>
          </p:blipFill>
          <p:spPr>
            <a:xfrm>
              <a:off x="5021807" y="4613056"/>
              <a:ext cx="1978947" cy="1270874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7012978" y="4681016"/>
              <a:ext cx="1456888" cy="1113394"/>
            </a:xfrm>
            <a:prstGeom prst="rect">
              <a:avLst/>
            </a:prstGeom>
          </p:spPr>
        </p:pic>
      </p:grpSp>
      <p:pic>
        <p:nvPicPr>
          <p:cNvPr id="11" name="Immagine 10" descr="yeast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5" y="313604"/>
            <a:ext cx="3480355" cy="261026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77418" y="226551"/>
            <a:ext cx="26353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</a:rPr>
              <a:t>Saccharomyces </a:t>
            </a:r>
            <a:r>
              <a:rPr lang="en-US" sz="1600" i="1" dirty="0" err="1">
                <a:solidFill>
                  <a:srgbClr val="FFFFFF"/>
                </a:solidFill>
              </a:rPr>
              <a:t>cerevisiae</a:t>
            </a:r>
            <a:endParaRPr lang="en-US" sz="1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4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Presentazione su schermo (4:3)</PresentationFormat>
  <Paragraphs>34</Paragraphs>
  <Slides>6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Chalkduster</vt:lpstr>
      <vt:lpstr>Tekton Pro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Patagonia</dc:creator>
  <cp:lastModifiedBy>Utente Windows</cp:lastModifiedBy>
  <cp:revision>143</cp:revision>
  <dcterms:created xsi:type="dcterms:W3CDTF">2019-07-15T10:59:30Z</dcterms:created>
  <dcterms:modified xsi:type="dcterms:W3CDTF">2020-05-11T09:22:40Z</dcterms:modified>
</cp:coreProperties>
</file>