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94" r:id="rId28"/>
    <p:sldId id="295" r:id="rId29"/>
    <p:sldId id="296" r:id="rId30"/>
    <p:sldId id="297" r:id="rId31"/>
    <p:sldId id="298" r:id="rId32"/>
    <p:sldId id="282" r:id="rId33"/>
    <p:sldId id="283" r:id="rId34"/>
    <p:sldId id="284" r:id="rId35"/>
    <p:sldId id="285" r:id="rId36"/>
    <p:sldId id="287" r:id="rId37"/>
    <p:sldId id="286" r:id="rId38"/>
    <p:sldId id="288" r:id="rId39"/>
    <p:sldId id="289" r:id="rId40"/>
    <p:sldId id="290" r:id="rId41"/>
    <p:sldId id="291" r:id="rId42"/>
    <p:sldId id="292" r:id="rId43"/>
    <p:sldId id="293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1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0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4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27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95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45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5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37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1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9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E990-F44E-4597-BB33-4C9CF25C3FF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837C-B30A-47AB-B0D2-8F1661B872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8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Assicurazion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t.wikipedia.org/wiki/Malatti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73.jpe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77.jpeg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to anastasi\Pictures\Immag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3" y="620688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03" y="5517232"/>
            <a:ext cx="8424936" cy="1152128"/>
          </a:xfrm>
        </p:spPr>
        <p:txBody>
          <a:bodyPr>
            <a:normAutofit fontScale="92500"/>
          </a:bodyPr>
          <a:lstStyle/>
          <a:p>
            <a:r>
              <a:rPr lang="it-IT" sz="1200" dirty="0">
                <a:solidFill>
                  <a:schemeClr val="bg2">
                    <a:lumMod val="10000"/>
                  </a:schemeClr>
                </a:solidFill>
              </a:rPr>
              <a:t>Azienda Ospedaliero Universitaria </a:t>
            </a:r>
          </a:p>
          <a:p>
            <a:r>
              <a:rPr lang="it-IT" sz="1200" dirty="0">
                <a:solidFill>
                  <a:schemeClr val="bg2">
                    <a:lumMod val="10000"/>
                  </a:schemeClr>
                </a:solidFill>
              </a:rPr>
              <a:t>Policlinico UMBERTO I        Roma</a:t>
            </a:r>
          </a:p>
          <a:p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sz="1200" dirty="0">
                <a:solidFill>
                  <a:schemeClr val="bg2">
                    <a:lumMod val="10000"/>
                  </a:schemeClr>
                </a:solidFill>
                <a:latin typeface="Engravers MT" panose="02090707080505020304" pitchFamily="18" charset="0"/>
              </a:rPr>
              <a:t>                                                                                                                                                          </a:t>
            </a:r>
          </a:p>
          <a:p>
            <a:r>
              <a:rPr lang="it-IT" sz="1200" dirty="0">
                <a:solidFill>
                  <a:schemeClr val="bg2">
                    <a:lumMod val="10000"/>
                  </a:schemeClr>
                </a:solidFill>
                <a:latin typeface="Engravers MT" panose="02090707080505020304" pitchFamily="18" charset="0"/>
              </a:rPr>
              <a:t>                                                                                                                                                           S. Anastasi </a:t>
            </a:r>
          </a:p>
          <a:p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608511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  <a:latin typeface="Engravers MT" panose="02090707080505020304" pitchFamily="18" charset="0"/>
              </a:rPr>
              <a:t>Management </a:t>
            </a:r>
            <a:br>
              <a:rPr lang="it-IT" dirty="0">
                <a:solidFill>
                  <a:srgbClr val="FFC000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rgbClr val="FFC000"/>
                </a:solidFill>
                <a:latin typeface="Engravers MT" panose="02090707080505020304" pitchFamily="18" charset="0"/>
              </a:rPr>
            </a:br>
            <a:r>
              <a:rPr lang="it-IT" dirty="0">
                <a:solidFill>
                  <a:srgbClr val="FFC000"/>
                </a:solidFill>
                <a:latin typeface="Engravers MT" panose="02090707080505020304" pitchFamily="18" charset="0"/>
              </a:rPr>
              <a:t>Sanitario ed Infermieristico</a:t>
            </a:r>
          </a:p>
        </p:txBody>
      </p:sp>
    </p:spTree>
    <p:extLst>
      <p:ext uri="{BB962C8B-B14F-4D97-AF65-F5344CB8AC3E}">
        <p14:creationId xmlns:p14="http://schemas.microsoft.com/office/powerpoint/2010/main" val="191754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to anastasi\Pictures\Nazionale_di_calcio_dell'Italia_-_Mondiali_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656"/>
            <a:ext cx="7992888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176463"/>
          </a:xfrm>
        </p:spPr>
        <p:txBody>
          <a:bodyPr/>
          <a:lstStyle/>
          <a:p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  <a:t>                        </a:t>
            </a:r>
            <a:r>
              <a:rPr lang="it-IT" sz="1600" dirty="0">
                <a:solidFill>
                  <a:schemeClr val="bg1"/>
                </a:solidFill>
                <a:latin typeface="Engravers MT" panose="02090707080505020304" pitchFamily="18" charset="0"/>
              </a:rPr>
              <a:t>Campioni del mondo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1" y="4797152"/>
            <a:ext cx="7992888" cy="1800200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1934 T.U. Leggi Sanitarie</a:t>
            </a:r>
          </a:p>
          <a:p>
            <a:r>
              <a:rPr lang="it-IT" sz="26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Assistenza su base assicurativa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enti pubblici ai quali era affidata la gestione dell'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hlinkClick r:id="rId3" tooltip="Assicurazione"/>
              </a:rPr>
              <a:t>assicurazione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 obbligatoria per provvedere, in caso di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hlinkClick r:id="rId4" tooltip="Malattia"/>
              </a:rPr>
              <a:t>malattia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</a:rPr>
              <a:t> dei lavoratori dipendenti privati e dei loro familiari, alle cure mediche e ospedaliere.</a:t>
            </a:r>
            <a:endParaRPr lang="it-IT" sz="2600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endParaRPr lang="it-IT" sz="2600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9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8208912" cy="1728192"/>
          </a:xfrm>
        </p:spPr>
        <p:txBody>
          <a:bodyPr>
            <a:normAutofit fontScale="40000" lnSpcReduction="20000"/>
          </a:bodyPr>
          <a:lstStyle/>
          <a:p>
            <a:pPr marL="342900" lvl="0" indent="-342900" algn="l" fontAlgn="base">
              <a:spcAft>
                <a:spcPct val="0"/>
              </a:spcAft>
            </a:pPr>
            <a:r>
              <a:rPr lang="it-IT" altLang="it-IT" b="1" kern="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  <a:cs typeface="Arial"/>
              </a:rPr>
              <a:t>1938 REGIO DECRETO n°1631 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it-IT" altLang="it-IT" kern="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  <a:cs typeface="Arial"/>
              </a:rPr>
              <a:t>ORDINAMENTO DEI SERVIZI SANITARI E DEL PERSONALE DEGLI OSPEDALI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it-IT" altLang="it-IT" kern="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  <a:cs typeface="Arial"/>
              </a:rPr>
              <a:t> - SALUTE TUTELATA DALLO STATO </a:t>
            </a:r>
          </a:p>
          <a:p>
            <a:pPr marL="342900" lvl="0" indent="-342900" algn="l" fontAlgn="base">
              <a:spcAft>
                <a:spcPct val="0"/>
              </a:spcAft>
            </a:pPr>
            <a:r>
              <a:rPr lang="it-IT" altLang="it-IT" sz="7600" kern="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  <a:cs typeface="Arial"/>
              </a:rPr>
              <a:t>- NASCONO GLI OSPEDALI </a:t>
            </a:r>
          </a:p>
          <a:p>
            <a:pPr marL="342900" lvl="0" indent="-342900" algn="l" fontAlgn="base">
              <a:spcAft>
                <a:spcPct val="0"/>
              </a:spcAft>
              <a:buFontTx/>
              <a:buChar char="•"/>
            </a:pPr>
            <a:r>
              <a:rPr lang="it-IT" altLang="it-IT" kern="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  <a:cs typeface="Arial"/>
              </a:rPr>
              <a:t>GENERALI per acuti, per convalescenti, per cronici</a:t>
            </a:r>
          </a:p>
          <a:p>
            <a:pPr marL="342900" lvl="0" indent="-342900" algn="l" fontAlgn="base">
              <a:spcAft>
                <a:spcPct val="0"/>
              </a:spcAft>
              <a:buFontTx/>
              <a:buChar char="•"/>
            </a:pPr>
            <a:r>
              <a:rPr lang="it-IT" altLang="it-IT" kern="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  <a:cs typeface="Arial"/>
              </a:rPr>
              <a:t>SPECIALI </a:t>
            </a:r>
          </a:p>
          <a:p>
            <a:endParaRPr lang="it-IT" dirty="0"/>
          </a:p>
        </p:txBody>
      </p:sp>
      <p:pic>
        <p:nvPicPr>
          <p:cNvPr id="9218" name="Picture 2" descr="C:\Users\santo anastasi\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42" name="Picture 2" descr="C:\Users\santo anastasi\Pictures\firma-costituzione-italia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447"/>
            <a:ext cx="8712968" cy="45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nto anastasi\Pictures\costituzi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272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9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nto anastasi\Pictures\modug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960439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2819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1267" name="Picture 3" descr="C:\Users\santo anastasi\Pictures\ministero della sanit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4807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nto anastasi\Pictures\19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5320"/>
            <a:ext cx="2362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4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87220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2290" name="Picture 2" descr="C:\Users\santo anastasi\Pictures\1968_manifestazi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1"/>
            <a:ext cx="7776864" cy="4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nto anastasi\Pictures\1968 legge mariot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74000"/>
            <a:ext cx="648072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3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67240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3314" name="Picture 2" descr="C:\Users\santo anastasi\Pictures\legge mariotti po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00" y="620688"/>
            <a:ext cx="6408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nto anastasi\Pictures\1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00" y="1268760"/>
            <a:ext cx="2362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anto anastasi\Pictures\LuigiMariot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8575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4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nto anastasi\Pictures\m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60840" cy="41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</a:b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1978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4339" name="Picture 3" descr="C:\Users\santo anastasi\Pictures\legge 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560840" cy="2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9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nto anastasi\Pictures\manicom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39" y="98327"/>
            <a:ext cx="6156000" cy="42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1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1978</a:t>
            </a:r>
          </a:p>
        </p:txBody>
      </p:sp>
      <p:pic>
        <p:nvPicPr>
          <p:cNvPr id="15363" name="Picture 3" descr="C:\Users\santo anastasi\Pictures\legge 180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39" y="4325448"/>
            <a:ext cx="6156000" cy="25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anto anastasi\Pictures\basag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3279"/>
            <a:ext cx="2520280" cy="24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2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nto anastasi\Pictures\s.s.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4" y="332656"/>
            <a:ext cx="3522546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anto anastasi\Pictures\s.s.r. princi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3" y="2936399"/>
            <a:ext cx="5190703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anto anastasi\Pictures\ss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240360" cy="22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santo anastasi\Pictures\19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4" y="4725144"/>
            <a:ext cx="35225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6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nto anastasi\Pictures\falc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649356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528391"/>
          </a:xfrm>
        </p:spPr>
        <p:txBody>
          <a:bodyPr/>
          <a:lstStyle/>
          <a:p>
            <a:pPr algn="l"/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</a:br>
            <a:r>
              <a:rPr lang="it-IT" dirty="0">
                <a:solidFill>
                  <a:schemeClr val="bg1"/>
                </a:solidFill>
                <a:latin typeface="Engravers MT" panose="02090707080505020304" pitchFamily="18" charset="0"/>
              </a:rPr>
              <a:t>     1992</a:t>
            </a:r>
          </a:p>
        </p:txBody>
      </p:sp>
      <p:pic>
        <p:nvPicPr>
          <p:cNvPr id="17412" name="Picture 4" descr="C:\Users\santo anastasi\Pictures\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6632"/>
            <a:ext cx="6912768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8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to anastasi\Pictures\alb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150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280920" cy="1224136"/>
          </a:xfrm>
        </p:spPr>
        <p:txBody>
          <a:bodyPr>
            <a:normAutofit fontScale="92500" lnSpcReduction="20000"/>
          </a:bodyPr>
          <a:lstStyle/>
          <a:p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sz="2000" dirty="0">
                <a:solidFill>
                  <a:srgbClr val="FFC000"/>
                </a:solidFill>
                <a:latin typeface="Engravers MT" panose="02090707080505020304" pitchFamily="18" charset="0"/>
              </a:rPr>
              <a:t>Più semplicemente ?</a:t>
            </a:r>
          </a:p>
          <a:p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dirty="0">
                <a:solidFill>
                  <a:srgbClr val="FFC000"/>
                </a:solidFill>
                <a:latin typeface="Engravers MT" panose="02090707080505020304" pitchFamily="18" charset="0"/>
              </a:rPr>
              <a:t>Per noi un’ impegno !</a:t>
            </a:r>
          </a:p>
          <a:p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  <a:p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3744415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it-IT" sz="1400" dirty="0">
                <a:solidFill>
                  <a:srgbClr val="7030A0"/>
                </a:solidFill>
                <a:latin typeface="Engravers MT" panose="02090707080505020304" pitchFamily="18" charset="0"/>
              </a:rPr>
              <a:t>L’ infermiere, </a:t>
            </a:r>
            <a:br>
              <a:rPr lang="it-IT" sz="1400" dirty="0">
                <a:solidFill>
                  <a:srgbClr val="7030A0"/>
                </a:solidFill>
                <a:latin typeface="Engravers MT" panose="02090707080505020304" pitchFamily="18" charset="0"/>
              </a:rPr>
            </a:br>
            <a:r>
              <a:rPr lang="it-IT" sz="1400" dirty="0">
                <a:solidFill>
                  <a:srgbClr val="7030A0"/>
                </a:solidFill>
                <a:latin typeface="Engravers MT" panose="02090707080505020304" pitchFamily="18" charset="0"/>
              </a:rPr>
              <a:t>ai diversi livelli di responsabilità assistenziale, gestionale</a:t>
            </a:r>
            <a:br>
              <a:rPr lang="it-IT" sz="1400" dirty="0">
                <a:solidFill>
                  <a:srgbClr val="7030A0"/>
                </a:solidFill>
                <a:latin typeface="Engravers MT" panose="02090707080505020304" pitchFamily="18" charset="0"/>
              </a:rPr>
            </a:br>
            <a:r>
              <a:rPr lang="it-IT" sz="1400" dirty="0">
                <a:solidFill>
                  <a:srgbClr val="7030A0"/>
                </a:solidFill>
                <a:latin typeface="Engravers MT" panose="02090707080505020304" pitchFamily="18" charset="0"/>
              </a:rPr>
              <a:t> e formativa, partecipa e contribuisce alle scelte dell’ organizzazione, alla definizione dei modelli assistenziali, formativi e organizzativi, all’ equa allocazione delle risorse e la valorizzazione della funzione infermieristica e del  ruolo professionale.</a:t>
            </a:r>
            <a:br>
              <a:rPr lang="it-IT" sz="1400" dirty="0">
                <a:solidFill>
                  <a:srgbClr val="7030A0"/>
                </a:solidFill>
                <a:latin typeface="Engravers MT" panose="02090707080505020304" pitchFamily="18" charset="0"/>
              </a:rPr>
            </a:br>
            <a:br>
              <a:rPr lang="it-IT" sz="1400" dirty="0">
                <a:solidFill>
                  <a:srgbClr val="002060"/>
                </a:solidFill>
                <a:latin typeface="Engravers MT" panose="02090707080505020304" pitchFamily="18" charset="0"/>
              </a:rPr>
            </a:br>
            <a:br>
              <a:rPr lang="it-IT" sz="1400" dirty="0">
                <a:latin typeface="Engravers MT" panose="02090707080505020304" pitchFamily="18" charset="0"/>
              </a:rPr>
            </a:br>
            <a:r>
              <a:rPr lang="it-IT" sz="1600" dirty="0">
                <a:solidFill>
                  <a:srgbClr val="FFC000"/>
                </a:solidFill>
              </a:rPr>
              <a:t>C.D. Capo VI Art. 30</a:t>
            </a:r>
          </a:p>
        </p:txBody>
      </p:sp>
    </p:spTree>
    <p:extLst>
      <p:ext uri="{BB962C8B-B14F-4D97-AF65-F5344CB8AC3E}">
        <p14:creationId xmlns:p14="http://schemas.microsoft.com/office/powerpoint/2010/main" val="427566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to anastasi\Pictures\benig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084000" cy="34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</a:b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                  1999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7" name="Picture 3" descr="C:\Users\santo anastasi\Pictures\1999 legge 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67684"/>
            <a:ext cx="6083999" cy="30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0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nto anastasi\Pictures\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9"/>
            <a:ext cx="4031968" cy="31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to anastasi\Pictures\l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8"/>
            <a:ext cx="4068000" cy="31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nto anastasi\Pictures\slide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031968" cy="29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nto anastasi\Pictures\torre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2" y="3573016"/>
            <a:ext cx="4068000" cy="29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585191" y="3136613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it-IT" sz="5400" dirty="0">
                <a:solidFill>
                  <a:srgbClr val="ACCBF9">
                    <a:lumMod val="50000"/>
                  </a:srgbClr>
                </a:solidFill>
                <a:latin typeface="Engravers MT" panose="02090707080505020304" pitchFamily="18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91486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to anastasi\Pictures\organizzazione-del-sistema-sanitario-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79"/>
            <a:ext cx="6048000" cy="45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to anastasi\Pictures\stato regi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60769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to anastasi\Pictures\organizzazione-del-sistema-sanitari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17" y="26064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nto anastasi\Pictures\laz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17" y="4211234"/>
            <a:ext cx="607695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8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nto anastasi\Pictures\organizzazione-del-sistema-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8" y="260647"/>
            <a:ext cx="7776864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to anastasi\Pictures\a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8" y="4221088"/>
            <a:ext cx="7776864" cy="22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823122"/>
            <a:ext cx="6400800" cy="1486198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  A            S                L</a:t>
            </a:r>
          </a:p>
        </p:txBody>
      </p:sp>
    </p:spTree>
    <p:extLst>
      <p:ext uri="{BB962C8B-B14F-4D97-AF65-F5344CB8AC3E}">
        <p14:creationId xmlns:p14="http://schemas.microsoft.com/office/powerpoint/2010/main" val="222880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nto anastasi\Pictures\organizzazione-del-sistema-sanitari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08" y="18864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nto anastasi\Pictures\schema_struttura_aziendale_solarfoto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08" y="3933056"/>
            <a:ext cx="607695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52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 descr="C:\Users\santo anastasi\Pictures\organizzazione-del-sistema-sanitari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056783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nto anastasi\Pictures\aziend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20" y="4221088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nto anastasi\Pictures\azienda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0" y="4221088"/>
            <a:ext cx="450408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6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to anastasi\Pictures\at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52000" cy="48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961618"/>
            <a:ext cx="6400800" cy="1779750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L’ Azienda Sanitaria è un insieme ordinato di risorse, organizzato per raggiungere obiettivi di salute.</a:t>
            </a:r>
          </a:p>
        </p:txBody>
      </p:sp>
    </p:spTree>
    <p:extLst>
      <p:ext uri="{BB962C8B-B14F-4D97-AF65-F5344CB8AC3E}">
        <p14:creationId xmlns:p14="http://schemas.microsoft.com/office/powerpoint/2010/main" val="44043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it-IT" u="sng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risorse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544616"/>
          </a:xfrm>
        </p:spPr>
        <p:txBody>
          <a:bodyPr/>
          <a:lstStyle/>
          <a:p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it-IT" dirty="0"/>
              <a:t>                 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umane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finanziarie                      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tecnologiche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</p:txBody>
      </p:sp>
      <p:pic>
        <p:nvPicPr>
          <p:cNvPr id="2050" name="Picture 2" descr="C:\Users\santo anastasi\Pictures\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2" y="4788363"/>
            <a:ext cx="33504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to anastasi\Pictures\um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5"/>
            <a:ext cx="331236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to anastasi\Pictures\finan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31236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7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Caratteristiche fondamentali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400600"/>
          </a:xfrm>
        </p:spPr>
        <p:txBody>
          <a:bodyPr>
            <a:normAutofit/>
          </a:bodyPr>
          <a:lstStyle/>
          <a:p>
            <a:r>
              <a:rPr lang="it-IT" dirty="0"/>
              <a:t>                                        </a:t>
            </a:r>
          </a:p>
          <a:p>
            <a:r>
              <a:rPr lang="it-IT" dirty="0"/>
              <a:t>                                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Durevole nel tempo</a:t>
            </a:r>
          </a:p>
          <a:p>
            <a:endParaRPr lang="it-IT" sz="2000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        </a:t>
            </a:r>
          </a:p>
          <a:p>
            <a:endParaRPr lang="it-IT" sz="2000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             Unione dei componenti 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                 nel perseguire lo scopo</a:t>
            </a:r>
          </a:p>
          <a:p>
            <a:endParaRPr lang="it-IT" sz="2000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endParaRPr lang="it-IT" sz="2000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  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Autonomia </a:t>
            </a:r>
          </a:p>
        </p:txBody>
      </p:sp>
      <p:pic>
        <p:nvPicPr>
          <p:cNvPr id="3074" name="Picture 2" descr="C:\Users\santo anastasi\Pictures\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to anastasi\Pictures\autono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3638550" cy="18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to anastasi\Pictures\squa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0076"/>
            <a:ext cx="36385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7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to anastasi\Pictures\guerra di secess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54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908721"/>
            <a:ext cx="7126560" cy="2691730"/>
          </a:xfrm>
        </p:spPr>
        <p:txBody>
          <a:bodyPr>
            <a:normAutofit fontScale="90000"/>
          </a:bodyPr>
          <a:lstStyle/>
          <a:p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Engravers MT" panose="02090707080505020304" pitchFamily="18" charset="0"/>
              </a:rPr>
            </a:br>
            <a:r>
              <a:rPr lang="it-IT" sz="2400" dirty="0">
                <a:solidFill>
                  <a:srgbClr val="002060"/>
                </a:solidFill>
                <a:latin typeface="Engravers MT" panose="02090707080505020304" pitchFamily="18" charset="0"/>
              </a:rPr>
              <a:t>Durante la guerra di secessione si introduce il coordinamento dei volontari e dei servizi destinati alle persone malate con lo scopo di garantire la</a:t>
            </a:r>
            <a:br>
              <a:rPr lang="it-IT" sz="2400" dirty="0">
                <a:solidFill>
                  <a:srgbClr val="002060"/>
                </a:solidFill>
                <a:latin typeface="Engravers MT" panose="02090707080505020304" pitchFamily="18" charset="0"/>
              </a:rPr>
            </a:br>
            <a:br>
              <a:rPr lang="it-IT" sz="2400" dirty="0">
                <a:solidFill>
                  <a:schemeClr val="accent5">
                    <a:lumMod val="50000"/>
                  </a:schemeClr>
                </a:solidFill>
                <a:latin typeface="Engravers MT" panose="02090707080505020304" pitchFamily="18" charset="0"/>
              </a:rPr>
            </a:b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Engravers MT" panose="02090707080505020304" pitchFamily="18" charset="0"/>
              </a:rPr>
              <a:t> </a:t>
            </a:r>
            <a:r>
              <a:rPr lang="it-IT" sz="2800" dirty="0">
                <a:solidFill>
                  <a:srgbClr val="C00000"/>
                </a:solidFill>
                <a:latin typeface="Engravers MT" panose="02090707080505020304" pitchFamily="18" charset="0"/>
              </a:rPr>
              <a:t>continuità assistenziale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2">
                    <a:lumMod val="10000"/>
                  </a:schemeClr>
                </a:solidFill>
              </a:rPr>
              <a:t>Massachussetts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it-IT" dirty="0"/>
              <a:t>Mm                                      </a:t>
            </a:r>
          </a:p>
        </p:txBody>
      </p:sp>
      <p:pic>
        <p:nvPicPr>
          <p:cNvPr id="1027" name="Picture 3" descr="C:\Users\santo anastasi\Pictures\1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362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Engravers MT" panose="02090707080505020304" pitchFamily="18" charset="0"/>
              </a:rPr>
              <a:t>Organizzazione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752736"/>
            <a:ext cx="7632848" cy="468352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Risultato</a:t>
            </a:r>
          </a:p>
        </p:txBody>
      </p:sp>
      <p:pic>
        <p:nvPicPr>
          <p:cNvPr id="4098" name="Picture 2" descr="C:\Users\santo anastasi\Pictures\squadra a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05736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nto anastasi\Pictures\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38000"/>
            <a:ext cx="4104456" cy="23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40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santo anastasi\Pictures\Gli-effetti-ipocondriaci-dell-influenza-l-ansia-del-malato-immagin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3" y="3933057"/>
            <a:ext cx="1872209" cy="15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nto anastasi\Pictures\rm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67300"/>
            <a:ext cx="280831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nto anastasi\Pictures\s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4689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906" y="-387424"/>
            <a:ext cx="8473355" cy="18002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Engravers MT" panose="02090707080505020304" pitchFamily="18" charset="0"/>
              </a:rPr>
              <a:t>Input      processi     Output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0573" y="3886199"/>
            <a:ext cx="8249688" cy="2619375"/>
          </a:xfrm>
        </p:spPr>
        <p:txBody>
          <a:bodyPr>
            <a:normAutofit fontScale="62500" lnSpcReduction="20000"/>
          </a:bodyPr>
          <a:lstStyle/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pPr algn="l"/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pPr algn="l"/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pPr algn="l"/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           cura</a:t>
            </a:r>
          </a:p>
          <a:p>
            <a:pPr algn="l"/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pPr algn="l"/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pPr algn="l"/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malattia</a:t>
            </a:r>
          </a:p>
          <a:p>
            <a:pPr algn="l"/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                                                                          salute </a:t>
            </a:r>
          </a:p>
        </p:txBody>
      </p:sp>
      <p:pic>
        <p:nvPicPr>
          <p:cNvPr id="5122" name="Picture 2" descr="C:\Users\santo anastasi\Pictures\malato_immaginario_alberto_sordi_tonino_cervi_001_jpg_vrz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7" y="1666011"/>
            <a:ext cx="1872209" cy="15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to anastasi\Pictures\salu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86" y="3933056"/>
            <a:ext cx="2352675" cy="15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nto anastasi\Pictures\ricer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7" y="166601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anto anastasi\Pictures\degenza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44463"/>
            <a:ext cx="2762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santo anastasi\Pictures\freccia_sinistra_cod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79711" y="2924944"/>
            <a:ext cx="786383" cy="12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santo anastasi\Pictures\freccia_sinistra_cod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1045" y="3046892"/>
            <a:ext cx="78638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5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to anastasi\Pictures\lewis-hamilton-camp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16632"/>
            <a:ext cx="79375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050" dirty="0"/>
              <a:t>                                                                                                                                                                Hamilton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3250" y="4869160"/>
            <a:ext cx="7937500" cy="1584176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Quali sono i Fattori determinanti per il successo di 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un’ azienda sanitaria ?</a:t>
            </a:r>
          </a:p>
        </p:txBody>
      </p:sp>
    </p:spTree>
    <p:extLst>
      <p:ext uri="{BB962C8B-B14F-4D97-AF65-F5344CB8AC3E}">
        <p14:creationId xmlns:p14="http://schemas.microsoft.com/office/powerpoint/2010/main" val="169944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72208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Anche l’ azienda sanitaria pubblica deve avere come obiettivo il perseguimento del successo</a:t>
            </a:r>
          </a:p>
        </p:txBody>
      </p:sp>
      <p:pic>
        <p:nvPicPr>
          <p:cNvPr id="9218" name="Picture 2" descr="C:\Users\santo anastasi\Pictures\vespu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620688"/>
            <a:ext cx="6057807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81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64648"/>
            <a:ext cx="6400800" cy="2376720"/>
          </a:xfrm>
        </p:spPr>
        <p:txBody>
          <a:bodyPr>
            <a:normAutofit fontScale="92500" lnSpcReduction="10000"/>
          </a:bodyPr>
          <a:lstStyle/>
          <a:p>
            <a:r>
              <a:rPr lang="it-IT" sz="4800" dirty="0">
                <a:solidFill>
                  <a:srgbClr val="C00000"/>
                </a:solidFill>
                <a:latin typeface="Engravers MT" panose="02090707080505020304" pitchFamily="18" charset="0"/>
              </a:rPr>
              <a:t>1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- Essere percepita utile ed efficace dal singolo e dalla collettività in cui è inserita.</a:t>
            </a:r>
          </a:p>
        </p:txBody>
      </p:sp>
      <p:pic>
        <p:nvPicPr>
          <p:cNvPr id="10242" name="Picture 2" descr="C:\Users\santo anastasi\Pictures\cose ut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189598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26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18936"/>
            <a:ext cx="6400800" cy="1646368"/>
          </a:xfrm>
        </p:spPr>
        <p:txBody>
          <a:bodyPr>
            <a:normAutofit fontScale="70000" lnSpcReduction="20000"/>
          </a:bodyPr>
          <a:lstStyle/>
          <a:p>
            <a:r>
              <a:rPr lang="it-IT" sz="6300" dirty="0">
                <a:solidFill>
                  <a:srgbClr val="C00000"/>
                </a:solidFill>
                <a:latin typeface="Engravers MT" panose="02090707080505020304" pitchFamily="18" charset="0"/>
              </a:rPr>
              <a:t>2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- Mantenere la coerenza con i mandati istituzionali     ( norme, regolamenti, indirizzi, obiettivi, ecc.)</a:t>
            </a:r>
          </a:p>
        </p:txBody>
      </p:sp>
      <p:pic>
        <p:nvPicPr>
          <p:cNvPr id="11266" name="Picture 2" descr="C:\Users\santo anastasi\Pictures\dar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48000" cy="43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62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584176"/>
          </a:xfrm>
        </p:spPr>
        <p:txBody>
          <a:bodyPr>
            <a:normAutofit fontScale="62500" lnSpcReduction="20000"/>
          </a:bodyPr>
          <a:lstStyle/>
          <a:p>
            <a:r>
              <a:rPr lang="it-IT" sz="6300" dirty="0">
                <a:solidFill>
                  <a:srgbClr val="C00000"/>
                </a:solidFill>
                <a:latin typeface="Engravers MT" panose="02090707080505020304" pitchFamily="18" charset="0"/>
              </a:rPr>
              <a:t>3</a:t>
            </a:r>
            <a:r>
              <a:rPr lang="it-IT" sz="4400" dirty="0">
                <a:solidFill>
                  <a:srgbClr val="C00000"/>
                </a:solidFill>
                <a:latin typeface="Engravers MT" panose="02090707080505020304" pitchFamily="18" charset="0"/>
              </a:rPr>
              <a:t>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-Avere un riconoscimento positivo interno ed esterno, assicurandosi una buona immagine ed  un credito efficace.</a:t>
            </a:r>
          </a:p>
        </p:txBody>
      </p:sp>
      <p:pic>
        <p:nvPicPr>
          <p:cNvPr id="12290" name="Picture 2" descr="C:\Users\santo anastasi\Pictures\riconosci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52728" cy="45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00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70080"/>
            <a:ext cx="6400800" cy="2627272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C00000"/>
                </a:solidFill>
                <a:latin typeface="Engravers MT" panose="02090707080505020304" pitchFamily="18" charset="0"/>
              </a:rPr>
              <a:t>4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- Avere la capacità di sopravvivenza e sviluppo tramite il contenimento delle spese. Rispondere alle opposizioni, risolvere i problemi organizzativi e guardare all’ innovazione.</a:t>
            </a:r>
          </a:p>
        </p:txBody>
      </p:sp>
      <p:pic>
        <p:nvPicPr>
          <p:cNvPr id="13314" name="Picture 2" descr="C:\Users\santo anastasi\Pictures\igl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544616" cy="37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76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55272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Engravers MT" panose="02090707080505020304" pitchFamily="18" charset="0"/>
              </a:rPr>
              <a:t>   Azienda</a:t>
            </a:r>
            <a:br>
              <a:rPr lang="it-IT" sz="2800" dirty="0">
                <a:solidFill>
                  <a:srgbClr val="C00000"/>
                </a:solidFill>
                <a:latin typeface="Engravers MT" panose="02090707080505020304" pitchFamily="18" charset="0"/>
              </a:rPr>
            </a:br>
            <a:br>
              <a:rPr lang="it-IT" sz="2800" dirty="0">
                <a:solidFill>
                  <a:srgbClr val="C00000"/>
                </a:solidFill>
                <a:latin typeface="Engravers MT" panose="02090707080505020304" pitchFamily="18" charset="0"/>
              </a:rPr>
            </a:br>
            <a:r>
              <a:rPr lang="it-IT" sz="2800" dirty="0">
                <a:solidFill>
                  <a:srgbClr val="C00000"/>
                </a:solidFill>
                <a:latin typeface="Engravers MT" panose="02090707080505020304" pitchFamily="18" charset="0"/>
              </a:rPr>
              <a:t>    Sanitaria</a:t>
            </a:r>
          </a:p>
        </p:txBody>
      </p:sp>
      <p:pic>
        <p:nvPicPr>
          <p:cNvPr id="14338" name="Picture 2" descr="C:\Users\santo anastasi\Pictures\riconosci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5715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nto anastasi\Pictures\cose uti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2182"/>
            <a:ext cx="2823344" cy="20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anto anastasi\Pictures\darw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67" y="36351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santo anastasi\Pictures\igl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67" y="4509120"/>
            <a:ext cx="268614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4375" y="6206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2">
            <a:off x="6516216" y="47567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5656" y="473691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4841" y="50651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8104" y="4057196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88" y="2852935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7581" y="1844823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75030" y="3016519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14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296144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Le tre dimensioni del successo.</a:t>
            </a:r>
          </a:p>
        </p:txBody>
      </p:sp>
      <p:pic>
        <p:nvPicPr>
          <p:cNvPr id="1026" name="Picture 2" descr="C:\Users\santo anastasi\Pictures\dimensi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9046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0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to anastasi\Pictures\goodrichmemorial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28600"/>
            <a:ext cx="8966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320480"/>
          </a:xfrm>
        </p:spPr>
        <p:txBody>
          <a:bodyPr>
            <a:normAutofit fontScale="90000"/>
          </a:bodyPr>
          <a:lstStyle/>
          <a:p>
            <a:pPr algn="r"/>
            <a:br>
              <a:rPr lang="it-IT" dirty="0"/>
            </a:br>
            <a:br>
              <a:rPr lang="it-IT" dirty="0"/>
            </a:br>
            <a:r>
              <a:rPr lang="it-IT" dirty="0"/>
              <a:t>                         </a:t>
            </a:r>
            <a:br>
              <a:rPr lang="it-IT" dirty="0"/>
            </a:br>
            <a:r>
              <a:rPr lang="it-IT" dirty="0"/>
              <a:t>                           </a:t>
            </a:r>
            <a:br>
              <a:rPr lang="it-IT" dirty="0"/>
            </a:br>
            <a: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                         Descrive la figura</a:t>
            </a:r>
            <a:b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</a:br>
            <a: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                                 di un operatore che</a:t>
            </a:r>
            <a:b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</a:br>
            <a: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                      coordina</a:t>
            </a:r>
            <a:b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</a:br>
            <a: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                                    gli interventi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sanitari </a:t>
            </a:r>
            <a:r>
              <a:rPr lang="it-IT" sz="2200" dirty="0">
                <a:solidFill>
                  <a:schemeClr val="bg2">
                    <a:lumMod val="50000"/>
                  </a:schemeClr>
                </a:solidFill>
                <a:latin typeface="Engravers MT" panose="020907070805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917339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 fontScale="92500" lnSpcReduction="10000"/>
          </a:bodyPr>
          <a:lstStyle/>
          <a:p>
            <a:r>
              <a:rPr lang="it-IT" sz="4400" dirty="0">
                <a:solidFill>
                  <a:srgbClr val="C00000"/>
                </a:solidFill>
                <a:latin typeface="Engravers MT" panose="02090707080505020304" pitchFamily="18" charset="0"/>
              </a:rPr>
              <a:t>1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– Dimensione 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   Economica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Pareggio di bilancio.</a:t>
            </a:r>
          </a:p>
        </p:txBody>
      </p:sp>
      <p:pic>
        <p:nvPicPr>
          <p:cNvPr id="2050" name="Picture 2" descr="C:\Users\santo anastasi\Pictures\monet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832000" cy="35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06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376264"/>
          </a:xfrm>
        </p:spPr>
        <p:txBody>
          <a:bodyPr>
            <a:normAutofit fontScale="47500" lnSpcReduction="20000"/>
          </a:bodyPr>
          <a:lstStyle/>
          <a:p>
            <a:r>
              <a:rPr lang="it-IT" sz="8000" dirty="0">
                <a:solidFill>
                  <a:srgbClr val="C00000"/>
                </a:solidFill>
                <a:latin typeface="Engravers MT" panose="02090707080505020304" pitchFamily="18" charset="0"/>
              </a:rPr>
              <a:t>2</a:t>
            </a:r>
            <a:r>
              <a:rPr lang="it-IT" sz="4200" dirty="0">
                <a:latin typeface="Engravers MT" panose="02090707080505020304" pitchFamily="18" charset="0"/>
              </a:rPr>
              <a:t> </a:t>
            </a:r>
            <a:r>
              <a:rPr lang="it-IT" sz="42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– dimensione sociale</a:t>
            </a:r>
          </a:p>
          <a:p>
            <a:r>
              <a:rPr lang="it-IT" sz="42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Aumentare e mantenere la motivazione del personale.</a:t>
            </a:r>
          </a:p>
          <a:p>
            <a:r>
              <a:rPr lang="it-IT" sz="42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Creare e mantenere la credibilità politica.</a:t>
            </a:r>
          </a:p>
          <a:p>
            <a:r>
              <a:rPr lang="it-IT" sz="42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Creare e mantenere la stima sociale e dei clienti.</a:t>
            </a:r>
          </a:p>
          <a:p>
            <a:endParaRPr lang="it-IT" sz="4200" dirty="0">
              <a:latin typeface="Engravers MT" panose="02090707080505020304" pitchFamily="18" charset="0"/>
            </a:endParaRPr>
          </a:p>
          <a:p>
            <a:endParaRPr lang="it-IT" dirty="0"/>
          </a:p>
        </p:txBody>
      </p:sp>
      <p:pic>
        <p:nvPicPr>
          <p:cNvPr id="3074" name="Picture 2" descr="C:\Users\santo anastasi\Pictures\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9"/>
            <a:ext cx="50405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68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49540"/>
            <a:ext cx="6400800" cy="2491828"/>
          </a:xfrm>
        </p:spPr>
        <p:txBody>
          <a:bodyPr>
            <a:normAutofit fontScale="55000" lnSpcReduction="20000"/>
          </a:bodyPr>
          <a:lstStyle/>
          <a:p>
            <a:r>
              <a:rPr lang="it-IT" sz="6300" dirty="0">
                <a:solidFill>
                  <a:srgbClr val="C00000"/>
                </a:solidFill>
                <a:latin typeface="Engravers MT" panose="02090707080505020304" pitchFamily="18" charset="0"/>
              </a:rPr>
              <a:t>3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- </a:t>
            </a:r>
            <a:r>
              <a:rPr lang="it-IT" sz="44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Dimensione competitiva.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Cattura della Domanda, 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qualità delle prestazioni offerte,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soddisfazione degli utenti,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Engravers MT" panose="02090707080505020304" pitchFamily="18" charset="0"/>
            </a:endParaRP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aumento dell’ area di mercato.</a:t>
            </a:r>
          </a:p>
        </p:txBody>
      </p:sp>
      <p:pic>
        <p:nvPicPr>
          <p:cNvPr id="4098" name="Picture 2" descr="C:\Users\santo anastasi\Pictures\infermieri-a-t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868000" cy="39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7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anto anastasi\Pictures\st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0"/>
            <a:ext cx="3708032" cy="19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872208"/>
          </a:xfrm>
        </p:spPr>
        <p:txBody>
          <a:bodyPr/>
          <a:lstStyle/>
          <a:p>
            <a:r>
              <a:rPr lang="it-IT" dirty="0"/>
              <a:t>                                 </a:t>
            </a:r>
            <a:r>
              <a:rPr lang="it-IT" sz="900" dirty="0"/>
              <a:t>s. </a:t>
            </a:r>
            <a:r>
              <a:rPr lang="it-IT" sz="900" dirty="0" err="1"/>
              <a:t>jobs</a:t>
            </a:r>
            <a:endParaRPr lang="it-IT" sz="900" dirty="0"/>
          </a:p>
          <a:p>
            <a:endParaRPr lang="it-IT" dirty="0"/>
          </a:p>
          <a:p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Engravers MT" panose="02090707080505020304" pitchFamily="18" charset="0"/>
              </a:rPr>
              <a:t>innovazione</a:t>
            </a:r>
          </a:p>
        </p:txBody>
      </p:sp>
      <p:pic>
        <p:nvPicPr>
          <p:cNvPr id="5122" name="Picture 2" descr="C:\Users\santo anastasi\Pictures\ice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28" y="40466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to anastasi\Pictures\monete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4864"/>
            <a:ext cx="3024000" cy="18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nto anastasi\Pictures\infermieri-a-ter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84864"/>
            <a:ext cx="2772000" cy="18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4127">
            <a:off x="1162584" y="4899543"/>
            <a:ext cx="1428750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4741">
            <a:off x="6188834" y="1146436"/>
            <a:ext cx="1428750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8371">
            <a:off x="1409053" y="1146437"/>
            <a:ext cx="1428750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02">
            <a:off x="6584949" y="4843907"/>
            <a:ext cx="1428750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7846">
            <a:off x="4031148" y="3496014"/>
            <a:ext cx="1890137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6510" y="3046896"/>
            <a:ext cx="2245463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santo anastasi\Pictures\freccia_sinistra_co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125">
            <a:off x="3344069" y="3297657"/>
            <a:ext cx="1774926" cy="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41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La finalità:</a:t>
            </a:r>
          </a:p>
          <a:p>
            <a:pPr algn="l"/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Proteggere e promuovere la salute dei cittadini con la maggior qualità tecnica possibile, per ottenere un buon livello di soddisfazione, al minor costo.</a:t>
            </a:r>
          </a:p>
        </p:txBody>
      </p:sp>
      <p:pic>
        <p:nvPicPr>
          <p:cNvPr id="1026" name="Picture 2" descr="C:\Users\santo anastasi\Pictures\globuli ros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27280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32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Il sistema « AZIENDA « :</a:t>
            </a:r>
          </a:p>
          <a:p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Ambiente esterno e relazioni.</a:t>
            </a:r>
          </a:p>
        </p:txBody>
      </p:sp>
      <p:pic>
        <p:nvPicPr>
          <p:cNvPr id="2050" name="Picture 2" descr="C:\Users\santo anastasi\Pictures\terra fon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80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48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Analisi Sociologica:</a:t>
            </a:r>
          </a:p>
          <a:p>
            <a:endParaRPr lang="it-IT" b="1" dirty="0">
              <a:solidFill>
                <a:schemeClr val="bg2">
                  <a:lumMod val="25000"/>
                </a:schemeClr>
              </a:solidFill>
              <a:latin typeface="Castellar" panose="020A0402060406010301" pitchFamily="18" charset="0"/>
            </a:endParaRPr>
          </a:p>
          <a:p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Caratteristiche generali della </a:t>
            </a:r>
          </a:p>
          <a:p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Castellar" panose="020A0402060406010301" pitchFamily="18" charset="0"/>
              </a:rPr>
              <a:t>popolazione , gli aggregati e le strutture.</a:t>
            </a:r>
          </a:p>
        </p:txBody>
      </p:sp>
      <p:pic>
        <p:nvPicPr>
          <p:cNvPr id="3074" name="Picture 2" descr="C:\Users\santo anastasi\Pictures\uomo evo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6876000" cy="33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69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stellar" panose="020A0402060406010301" pitchFamily="18" charset="0"/>
              </a:rPr>
              <a:t>Volevo Dirvi Grazie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C:\Users\santo anastasi\Pictures\benur-un-gladiatore-in-affit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6700"/>
            <a:ext cx="7848871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4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to anastasi\Pictures\lillian W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53650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5533306"/>
            <a:ext cx="8424936" cy="1064046"/>
          </a:xfrm>
        </p:spPr>
        <p:txBody>
          <a:bodyPr>
            <a:normAutofit fontScale="55000" lnSpcReduction="20000"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Suggerisce il dipartimento delle infermiere visitatrici per fornire agli assicurati delle compagnie di Manhattan il servizio di:</a:t>
            </a:r>
          </a:p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« </a:t>
            </a:r>
            <a:r>
              <a:rPr lang="it-IT" dirty="0">
                <a:solidFill>
                  <a:srgbClr val="FFC000"/>
                </a:solidFill>
                <a:latin typeface="Engravers MT" panose="02090707080505020304" pitchFamily="18" charset="0"/>
              </a:rPr>
              <a:t>case management nursing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675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848872" cy="1296144"/>
          </a:xfrm>
        </p:spPr>
        <p:txBody>
          <a:bodyPr>
            <a:normAutofit fontScale="85000" lnSpcReduction="10000"/>
          </a:bodyPr>
          <a:lstStyle/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L’ applicazione del modello ideato da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Lillian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Wald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consente a questa compagnia d’ assicurazioni un risparmio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di 43 milioni di dollari per l’assistenza  agli ex militari della seconda guerra mondiale.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9604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099" name="Picture 3" descr="C:\Users\santo anastasi\Pictures\metropolitan-life-insurance-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41"/>
            <a:ext cx="6480720" cy="53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2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52839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776864" cy="158417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Negli anni « 80 » l’ enfasi sul controllo dei costi genera  il sistema di pagamento prospettico per gli esiti dell’ introduzione dei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DRGs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</a:t>
            </a:r>
          </a:p>
        </p:txBody>
      </p:sp>
      <p:pic>
        <p:nvPicPr>
          <p:cNvPr id="5122" name="Picture 2" descr="C:\Users\santo anastasi\Pictures\cardiff-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7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24847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7776864" cy="158417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Diventa cruciale per il bilancio degli ospedali l’ ottimizzazione della durata della degenza e delle prestazioni effettuate nell’ ambito del ricovero.</a:t>
            </a:r>
          </a:p>
        </p:txBody>
      </p:sp>
      <p:pic>
        <p:nvPicPr>
          <p:cNvPr id="6146" name="Picture 2" descr="C:\Users\santo anastasi\Pictures\degen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75252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22413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Cosa accade in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italia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Engravers MT" panose="02090707080505020304" pitchFamily="18" charset="0"/>
              </a:rPr>
              <a:t> ?</a:t>
            </a:r>
          </a:p>
        </p:txBody>
      </p:sp>
      <p:pic>
        <p:nvPicPr>
          <p:cNvPr id="7170" name="Picture 2" descr="C:\Users\santo anastasi\Pictures\imagem-itali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" y="14605"/>
            <a:ext cx="9127200" cy="52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59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529</Words>
  <Application>Microsoft Office PowerPoint</Application>
  <PresentationFormat>Presentazione su schermo (4:3)</PresentationFormat>
  <Paragraphs>108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Calibri</vt:lpstr>
      <vt:lpstr>Castellar</vt:lpstr>
      <vt:lpstr>Engravers MT</vt:lpstr>
      <vt:lpstr>Tema di Office</vt:lpstr>
      <vt:lpstr>Management   Sanitario ed Infermieristico</vt:lpstr>
      <vt:lpstr>L’ infermiere,  ai diversi livelli di responsabilità assistenziale, gestionale  e formativa, partecipa e contribuisce alle scelte dell’ organizzazione, alla definizione dei modelli assistenziali, formativi e organizzativi, all’ equa allocazione delle risorse e la valorizzazione della funzione infermieristica e del  ruolo professionale.   C.D. Capo VI Art. 30</vt:lpstr>
      <vt:lpstr> Durante la guerra di secessione si introduce il coordinamento dei volontari e dei servizi destinati alle persone malate con lo scopo di garantire la   continuità assistenziale</vt:lpstr>
      <vt:lpstr>                                                                                       Descrive la figura                                        di un operatore che                             coordina                                           gli interventi sanitari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 Campioni del mondo</vt:lpstr>
      <vt:lpstr>Presentazione standard di PowerPoint</vt:lpstr>
      <vt:lpstr>Presentazione standard di PowerPoint</vt:lpstr>
      <vt:lpstr>                         </vt:lpstr>
      <vt:lpstr>Presentazione standard di PowerPoint</vt:lpstr>
      <vt:lpstr>Presentazione standard di PowerPoint</vt:lpstr>
      <vt:lpstr>      1978</vt:lpstr>
      <vt:lpstr>1978</vt:lpstr>
      <vt:lpstr>Presentazione standard di PowerPoint</vt:lpstr>
      <vt:lpstr>        1992</vt:lpstr>
      <vt:lpstr>                           1999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risorse</vt:lpstr>
      <vt:lpstr>Caratteristiche fondamentali</vt:lpstr>
      <vt:lpstr>Organizzazione</vt:lpstr>
      <vt:lpstr>Input      processi     Output</vt:lpstr>
      <vt:lpstr>                                                                                                                                                                Hamilton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Azienda      Sanitaria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Volevo Dirvi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 Sanitario ed Infermieristico</dc:title>
  <dc:creator>Santo Anastasi</dc:creator>
  <cp:lastModifiedBy>SILVANOLIPPO</cp:lastModifiedBy>
  <cp:revision>77</cp:revision>
  <dcterms:created xsi:type="dcterms:W3CDTF">2015-04-17T15:22:54Z</dcterms:created>
  <dcterms:modified xsi:type="dcterms:W3CDTF">2020-05-04T07:50:15Z</dcterms:modified>
</cp:coreProperties>
</file>