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30" r:id="rId2"/>
    <p:sldId id="282" r:id="rId3"/>
    <p:sldId id="271" r:id="rId4"/>
    <p:sldId id="259" r:id="rId5"/>
    <p:sldId id="260" r:id="rId6"/>
    <p:sldId id="261" r:id="rId7"/>
    <p:sldId id="257" r:id="rId8"/>
    <p:sldId id="286" r:id="rId9"/>
    <p:sldId id="277" r:id="rId10"/>
    <p:sldId id="278" r:id="rId11"/>
    <p:sldId id="279" r:id="rId12"/>
    <p:sldId id="284" r:id="rId13"/>
    <p:sldId id="285" r:id="rId14"/>
    <p:sldId id="283" r:id="rId15"/>
    <p:sldId id="274" r:id="rId16"/>
    <p:sldId id="276" r:id="rId17"/>
    <p:sldId id="275" r:id="rId18"/>
    <p:sldId id="280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acopo\Documents\pop%20pomezia%201_1_09.xlsx" TargetMode="External"/><Relationship Id="rId1" Type="http://schemas.openxmlformats.org/officeDocument/2006/relationships/image" Target="../media/image13.jpeg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Piramide delle età</a:t>
            </a:r>
          </a:p>
          <a:p>
            <a:pPr>
              <a:defRPr/>
            </a:pPr>
            <a:r>
              <a:rPr lang="it-IT"/>
              <a:t>Pomezia 1/1/09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Foglio1!$J$3</c:f>
              <c:strCache>
                <c:ptCount val="1"/>
                <c:pt idx="0">
                  <c:v>freq % men</c:v>
                </c:pt>
              </c:strCache>
            </c:strRef>
          </c:tx>
          <c:invertIfNegative val="0"/>
          <c:val>
            <c:numRef>
              <c:f>Foglio1!$J$4:$J$104</c:f>
              <c:numCache>
                <c:formatCode>_(* #,##0.00_);_(* \(#,##0.00\);_(* "-"??_);_(@_)</c:formatCode>
                <c:ptCount val="101"/>
                <c:pt idx="0">
                  <c:v>0.54758533631292539</c:v>
                </c:pt>
                <c:pt idx="1">
                  <c:v>0.62264376247419895</c:v>
                </c:pt>
                <c:pt idx="2">
                  <c:v>0.60387915593388053</c:v>
                </c:pt>
                <c:pt idx="3">
                  <c:v>0.58340867607171509</c:v>
                </c:pt>
                <c:pt idx="4">
                  <c:v>0.51687961651967762</c:v>
                </c:pt>
                <c:pt idx="5">
                  <c:v>0.53735009638184272</c:v>
                </c:pt>
                <c:pt idx="6">
                  <c:v>0.54929120963477274</c:v>
                </c:pt>
                <c:pt idx="7">
                  <c:v>0.54076184302553698</c:v>
                </c:pt>
                <c:pt idx="8">
                  <c:v>0.56634994285324369</c:v>
                </c:pt>
                <c:pt idx="9">
                  <c:v>0.52540898312891271</c:v>
                </c:pt>
                <c:pt idx="10">
                  <c:v>0.55099708295661953</c:v>
                </c:pt>
                <c:pt idx="11">
                  <c:v>0.50664437658859485</c:v>
                </c:pt>
                <c:pt idx="12">
                  <c:v>0.50323262994490014</c:v>
                </c:pt>
                <c:pt idx="13">
                  <c:v>0.5134678698759827</c:v>
                </c:pt>
                <c:pt idx="14">
                  <c:v>0.53564422305999571</c:v>
                </c:pt>
                <c:pt idx="15">
                  <c:v>0.56976168949693784</c:v>
                </c:pt>
                <c:pt idx="16">
                  <c:v>0.52029136316337166</c:v>
                </c:pt>
                <c:pt idx="17">
                  <c:v>0.51005612323228866</c:v>
                </c:pt>
                <c:pt idx="18">
                  <c:v>0.56634994285324369</c:v>
                </c:pt>
                <c:pt idx="19">
                  <c:v>0.53905596970368974</c:v>
                </c:pt>
                <c:pt idx="20">
                  <c:v>0.5134678698759827</c:v>
                </c:pt>
                <c:pt idx="21">
                  <c:v>0.47423278347349929</c:v>
                </c:pt>
                <c:pt idx="22">
                  <c:v>0.50493850326674738</c:v>
                </c:pt>
                <c:pt idx="23">
                  <c:v>0.53735009638184272</c:v>
                </c:pt>
                <c:pt idx="24">
                  <c:v>0.51176199655413601</c:v>
                </c:pt>
                <c:pt idx="25">
                  <c:v>0.58682042271540924</c:v>
                </c:pt>
                <c:pt idx="26">
                  <c:v>0.58340867607171509</c:v>
                </c:pt>
                <c:pt idx="27">
                  <c:v>0.637996622370823</c:v>
                </c:pt>
                <c:pt idx="28">
                  <c:v>0.57146756281878508</c:v>
                </c:pt>
                <c:pt idx="29">
                  <c:v>0.70964330188840175</c:v>
                </c:pt>
                <c:pt idx="30">
                  <c:v>0.76593712150935667</c:v>
                </c:pt>
                <c:pt idx="31">
                  <c:v>0.77105474147489805</c:v>
                </c:pt>
                <c:pt idx="32">
                  <c:v>0.8580542808891013</c:v>
                </c:pt>
                <c:pt idx="33">
                  <c:v>0.93140683372852739</c:v>
                </c:pt>
                <c:pt idx="34">
                  <c:v>1.0917589259821565</c:v>
                </c:pt>
                <c:pt idx="35">
                  <c:v>1.0474062196141312</c:v>
                </c:pt>
                <c:pt idx="36">
                  <c:v>1.0644649528326025</c:v>
                </c:pt>
                <c:pt idx="37">
                  <c:v>0.98599478002763496</c:v>
                </c:pt>
                <c:pt idx="38">
                  <c:v>1.0474062196141312</c:v>
                </c:pt>
                <c:pt idx="39">
                  <c:v>0.97746541341839965</c:v>
                </c:pt>
                <c:pt idx="40">
                  <c:v>0.97064192013101103</c:v>
                </c:pt>
                <c:pt idx="41">
                  <c:v>1.0149946264990359</c:v>
                </c:pt>
                <c:pt idx="42">
                  <c:v>1.0866413060166151</c:v>
                </c:pt>
                <c:pt idx="43">
                  <c:v>0.95358318691253963</c:v>
                </c:pt>
                <c:pt idx="44">
                  <c:v>1.0491120929359783</c:v>
                </c:pt>
                <c:pt idx="45">
                  <c:v>0.9689360468091639</c:v>
                </c:pt>
                <c:pt idx="46">
                  <c:v>0.8529366609235598</c:v>
                </c:pt>
                <c:pt idx="47">
                  <c:v>0.8529366609235598</c:v>
                </c:pt>
                <c:pt idx="48">
                  <c:v>0.8392896743487831</c:v>
                </c:pt>
                <c:pt idx="49">
                  <c:v>0.80858395455553467</c:v>
                </c:pt>
                <c:pt idx="50">
                  <c:v>0.70452568192286036</c:v>
                </c:pt>
                <c:pt idx="51">
                  <c:v>0.66699646884222386</c:v>
                </c:pt>
                <c:pt idx="52">
                  <c:v>0.65676122891114119</c:v>
                </c:pt>
                <c:pt idx="53">
                  <c:v>0.62776138243974022</c:v>
                </c:pt>
                <c:pt idx="54">
                  <c:v>0.585114549393562</c:v>
                </c:pt>
                <c:pt idx="55">
                  <c:v>0.55270295627846688</c:v>
                </c:pt>
                <c:pt idx="56">
                  <c:v>0.53735009638184272</c:v>
                </c:pt>
                <c:pt idx="57">
                  <c:v>0.56634994285324369</c:v>
                </c:pt>
                <c:pt idx="58">
                  <c:v>0.54417358966923113</c:v>
                </c:pt>
                <c:pt idx="59">
                  <c:v>0.55952644956585529</c:v>
                </c:pt>
                <c:pt idx="60">
                  <c:v>0.5544088296003139</c:v>
                </c:pt>
                <c:pt idx="61">
                  <c:v>0.55611470292216092</c:v>
                </c:pt>
                <c:pt idx="62">
                  <c:v>0.57999692942802061</c:v>
                </c:pt>
                <c:pt idx="63">
                  <c:v>0.42817420378362714</c:v>
                </c:pt>
                <c:pt idx="64">
                  <c:v>0.42988007710547427</c:v>
                </c:pt>
                <c:pt idx="65">
                  <c:v>0.46058579689872231</c:v>
                </c:pt>
                <c:pt idx="66">
                  <c:v>0.44864468364579252</c:v>
                </c:pt>
                <c:pt idx="67">
                  <c:v>0.40940959724330878</c:v>
                </c:pt>
                <c:pt idx="68">
                  <c:v>0.4264683304617799</c:v>
                </c:pt>
                <c:pt idx="69">
                  <c:v>0.43670357039286273</c:v>
                </c:pt>
                <c:pt idx="70">
                  <c:v>0.38723324405929616</c:v>
                </c:pt>
                <c:pt idx="71">
                  <c:v>0.35311577762235385</c:v>
                </c:pt>
                <c:pt idx="72">
                  <c:v>0.31729243786356431</c:v>
                </c:pt>
                <c:pt idx="73">
                  <c:v>0.32411593115095283</c:v>
                </c:pt>
                <c:pt idx="74">
                  <c:v>0.2951160846795518</c:v>
                </c:pt>
                <c:pt idx="75">
                  <c:v>0.29341021135770468</c:v>
                </c:pt>
                <c:pt idx="76">
                  <c:v>0.23882226505859677</c:v>
                </c:pt>
                <c:pt idx="77">
                  <c:v>0.22688115180566693</c:v>
                </c:pt>
                <c:pt idx="78">
                  <c:v>0.19276368536872454</c:v>
                </c:pt>
                <c:pt idx="79">
                  <c:v>0.17399907882840623</c:v>
                </c:pt>
                <c:pt idx="80">
                  <c:v>0.14329335903515808</c:v>
                </c:pt>
                <c:pt idx="81">
                  <c:v>0.15182272564439364</c:v>
                </c:pt>
                <c:pt idx="82">
                  <c:v>9.8940652667132964E-2</c:v>
                </c:pt>
                <c:pt idx="83">
                  <c:v>8.5293666092355988E-2</c:v>
                </c:pt>
                <c:pt idx="84">
                  <c:v>7.5058426161273284E-2</c:v>
                </c:pt>
                <c:pt idx="85">
                  <c:v>8.0176046126814643E-2</c:v>
                </c:pt>
                <c:pt idx="86">
                  <c:v>5.6293819620954942E-2</c:v>
                </c:pt>
                <c:pt idx="87">
                  <c:v>4.4352706368025123E-2</c:v>
                </c:pt>
                <c:pt idx="88">
                  <c:v>2.5588099827706795E-2</c:v>
                </c:pt>
                <c:pt idx="89">
                  <c:v>2.7293973149553927E-2</c:v>
                </c:pt>
                <c:pt idx="90">
                  <c:v>1.1941113252929842E-2</c:v>
                </c:pt>
                <c:pt idx="91">
                  <c:v>1.3646986574776957E-2</c:v>
                </c:pt>
                <c:pt idx="92">
                  <c:v>1.023523993108272E-2</c:v>
                </c:pt>
                <c:pt idx="93">
                  <c:v>3.4117466436942392E-3</c:v>
                </c:pt>
                <c:pt idx="94">
                  <c:v>6.8234932873884793E-3</c:v>
                </c:pt>
                <c:pt idx="95">
                  <c:v>3.4117466436942392E-3</c:v>
                </c:pt>
                <c:pt idx="96">
                  <c:v>6.8234932873884793E-3</c:v>
                </c:pt>
                <c:pt idx="97">
                  <c:v>0</c:v>
                </c:pt>
                <c:pt idx="98">
                  <c:v>0</c:v>
                </c:pt>
                <c:pt idx="99">
                  <c:v>1.7058733218471202E-3</c:v>
                </c:pt>
                <c:pt idx="10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14-401D-A236-1233499602DC}"/>
            </c:ext>
          </c:extLst>
        </c:ser>
        <c:ser>
          <c:idx val="1"/>
          <c:order val="1"/>
          <c:tx>
            <c:strRef>
              <c:f>Foglio1!$K$3</c:f>
              <c:strCache>
                <c:ptCount val="1"/>
                <c:pt idx="0">
                  <c:v>freq %do</c:v>
                </c:pt>
              </c:strCache>
            </c:strRef>
          </c:tx>
          <c:invertIfNegative val="0"/>
          <c:val>
            <c:numRef>
              <c:f>Foglio1!$K$4:$K$104</c:f>
              <c:numCache>
                <c:formatCode>_(* #,##0.00_);_(* \(#,##0.00\);_(* "-"??_);_(@_)</c:formatCode>
                <c:ptCount val="101"/>
                <c:pt idx="0">
                  <c:v>-0.56976168949693784</c:v>
                </c:pt>
                <c:pt idx="1">
                  <c:v>-0.57487930946247945</c:v>
                </c:pt>
                <c:pt idx="2">
                  <c:v>-0.56634994285324369</c:v>
                </c:pt>
                <c:pt idx="3">
                  <c:v>-0.53735009638184272</c:v>
                </c:pt>
                <c:pt idx="4">
                  <c:v>-0.50664437658859485</c:v>
                </c:pt>
                <c:pt idx="5">
                  <c:v>-0.52199723648521879</c:v>
                </c:pt>
                <c:pt idx="6">
                  <c:v>-0.51005612323228866</c:v>
                </c:pt>
                <c:pt idx="7">
                  <c:v>-0.52199723648521879</c:v>
                </c:pt>
                <c:pt idx="8">
                  <c:v>-0.52029136316337166</c:v>
                </c:pt>
                <c:pt idx="9">
                  <c:v>-0.50835024991044142</c:v>
                </c:pt>
                <c:pt idx="10">
                  <c:v>-0.52029136316337166</c:v>
                </c:pt>
                <c:pt idx="11">
                  <c:v>-0.48276215008273476</c:v>
                </c:pt>
                <c:pt idx="12">
                  <c:v>-0.49982088330120628</c:v>
                </c:pt>
                <c:pt idx="13">
                  <c:v>-0.4657034168642637</c:v>
                </c:pt>
                <c:pt idx="14">
                  <c:v>-0.484468023404582</c:v>
                </c:pt>
                <c:pt idx="15">
                  <c:v>-0.51176199655413601</c:v>
                </c:pt>
                <c:pt idx="16">
                  <c:v>-0.45205643028948672</c:v>
                </c:pt>
                <c:pt idx="17">
                  <c:v>-0.50323262994490014</c:v>
                </c:pt>
                <c:pt idx="18">
                  <c:v>-0.47593865679534636</c:v>
                </c:pt>
                <c:pt idx="19">
                  <c:v>-0.42988007710547427</c:v>
                </c:pt>
                <c:pt idx="20">
                  <c:v>-0.49299739001381759</c:v>
                </c:pt>
                <c:pt idx="21">
                  <c:v>-0.49982088330120628</c:v>
                </c:pt>
                <c:pt idx="22">
                  <c:v>-0.46229167022056933</c:v>
                </c:pt>
                <c:pt idx="23">
                  <c:v>-0.53735009638184272</c:v>
                </c:pt>
                <c:pt idx="24">
                  <c:v>-0.52370310980706547</c:v>
                </c:pt>
                <c:pt idx="25">
                  <c:v>-0.52199723648521879</c:v>
                </c:pt>
                <c:pt idx="26">
                  <c:v>-0.51687961651967762</c:v>
                </c:pt>
                <c:pt idx="27">
                  <c:v>-0.64993773562375279</c:v>
                </c:pt>
                <c:pt idx="28">
                  <c:v>-0.70452568192286036</c:v>
                </c:pt>
                <c:pt idx="29">
                  <c:v>-0.76934886815305104</c:v>
                </c:pt>
                <c:pt idx="30">
                  <c:v>-0.82564268777400585</c:v>
                </c:pt>
                <c:pt idx="31">
                  <c:v>-0.7608195015438155</c:v>
                </c:pt>
                <c:pt idx="32">
                  <c:v>-0.86146602753279544</c:v>
                </c:pt>
                <c:pt idx="33">
                  <c:v>-0.99964176660241233</c:v>
                </c:pt>
                <c:pt idx="34">
                  <c:v>-1.0900530526603096</c:v>
                </c:pt>
                <c:pt idx="35">
                  <c:v>-0.97917128674024656</c:v>
                </c:pt>
                <c:pt idx="36">
                  <c:v>-1.0235239931082718</c:v>
                </c:pt>
                <c:pt idx="37">
                  <c:v>-0.97234779345285827</c:v>
                </c:pt>
                <c:pt idx="38">
                  <c:v>-0.96040668019992848</c:v>
                </c:pt>
                <c:pt idx="39">
                  <c:v>-1.0985824192695453</c:v>
                </c:pt>
                <c:pt idx="40">
                  <c:v>-0.94505382030330443</c:v>
                </c:pt>
                <c:pt idx="41">
                  <c:v>-1.0388768530048957</c:v>
                </c:pt>
                <c:pt idx="42">
                  <c:v>-0.97746541341839965</c:v>
                </c:pt>
                <c:pt idx="43">
                  <c:v>-1.0286416130738132</c:v>
                </c:pt>
                <c:pt idx="44">
                  <c:v>-0.99623001995871774</c:v>
                </c:pt>
                <c:pt idx="45">
                  <c:v>-0.87511301410757258</c:v>
                </c:pt>
                <c:pt idx="46">
                  <c:v>-0.75911362822196826</c:v>
                </c:pt>
                <c:pt idx="47">
                  <c:v>-0.75399600825642699</c:v>
                </c:pt>
                <c:pt idx="48">
                  <c:v>-0.77105474147489805</c:v>
                </c:pt>
                <c:pt idx="49">
                  <c:v>-0.79664284130260488</c:v>
                </c:pt>
                <c:pt idx="50">
                  <c:v>-0.69429044199177781</c:v>
                </c:pt>
                <c:pt idx="51">
                  <c:v>-0.61752614250865734</c:v>
                </c:pt>
                <c:pt idx="52">
                  <c:v>-0.68576107538254216</c:v>
                </c:pt>
                <c:pt idx="53">
                  <c:v>-0.57999692942802061</c:v>
                </c:pt>
                <c:pt idx="54">
                  <c:v>-0.60899677589942169</c:v>
                </c:pt>
                <c:pt idx="55">
                  <c:v>-0.59534978932464477</c:v>
                </c:pt>
                <c:pt idx="56">
                  <c:v>-0.52540898312891271</c:v>
                </c:pt>
                <c:pt idx="57">
                  <c:v>-0.47935040343904073</c:v>
                </c:pt>
                <c:pt idx="58">
                  <c:v>-0.59705566264649212</c:v>
                </c:pt>
                <c:pt idx="59">
                  <c:v>-0.56634994285324369</c:v>
                </c:pt>
                <c:pt idx="60">
                  <c:v>-0.57317343614063232</c:v>
                </c:pt>
                <c:pt idx="61">
                  <c:v>-0.63458487572712852</c:v>
                </c:pt>
                <c:pt idx="62">
                  <c:v>-0.60558502925572755</c:v>
                </c:pt>
                <c:pt idx="63">
                  <c:v>-0.48105627676088786</c:v>
                </c:pt>
                <c:pt idx="64">
                  <c:v>-0.40940959724330878</c:v>
                </c:pt>
                <c:pt idx="65">
                  <c:v>-0.42135071049623851</c:v>
                </c:pt>
                <c:pt idx="66">
                  <c:v>-0.44352706368025119</c:v>
                </c:pt>
                <c:pt idx="67">
                  <c:v>-0.4469388103239455</c:v>
                </c:pt>
                <c:pt idx="68">
                  <c:v>-0.46058579689872231</c:v>
                </c:pt>
                <c:pt idx="69">
                  <c:v>-0.47593865679534636</c:v>
                </c:pt>
                <c:pt idx="70">
                  <c:v>-0.38893911738114334</c:v>
                </c:pt>
                <c:pt idx="71">
                  <c:v>-0.46740929018611077</c:v>
                </c:pt>
                <c:pt idx="72">
                  <c:v>-0.38382149741560201</c:v>
                </c:pt>
                <c:pt idx="73">
                  <c:v>-0.3650568908752837</c:v>
                </c:pt>
                <c:pt idx="74">
                  <c:v>-0.29170433803585755</c:v>
                </c:pt>
                <c:pt idx="75">
                  <c:v>-0.33946879104757693</c:v>
                </c:pt>
                <c:pt idx="76">
                  <c:v>-0.27976322478292764</c:v>
                </c:pt>
                <c:pt idx="77">
                  <c:v>-0.29682195800139877</c:v>
                </c:pt>
                <c:pt idx="78">
                  <c:v>-0.26099861824260939</c:v>
                </c:pt>
                <c:pt idx="79">
                  <c:v>-0.21323416523088995</c:v>
                </c:pt>
                <c:pt idx="80">
                  <c:v>-0.23029289844936118</c:v>
                </c:pt>
                <c:pt idx="81">
                  <c:v>-0.19446955869057164</c:v>
                </c:pt>
                <c:pt idx="82">
                  <c:v>-0.19446955869057164</c:v>
                </c:pt>
                <c:pt idx="83">
                  <c:v>-0.19276368536872454</c:v>
                </c:pt>
                <c:pt idx="84">
                  <c:v>-0.13988161239146385</c:v>
                </c:pt>
                <c:pt idx="85">
                  <c:v>-0.127940499138534</c:v>
                </c:pt>
                <c:pt idx="86">
                  <c:v>-0.13135224578222823</c:v>
                </c:pt>
                <c:pt idx="87">
                  <c:v>-9.2117159379744462E-2</c:v>
                </c:pt>
                <c:pt idx="88">
                  <c:v>-8.6999539414203117E-2</c:v>
                </c:pt>
                <c:pt idx="89">
                  <c:v>-3.7529213080636642E-2</c:v>
                </c:pt>
                <c:pt idx="90">
                  <c:v>-1.8764606540318324E-2</c:v>
                </c:pt>
                <c:pt idx="91">
                  <c:v>-3.7529213080636642E-2</c:v>
                </c:pt>
                <c:pt idx="92">
                  <c:v>-2.0470479862165439E-2</c:v>
                </c:pt>
                <c:pt idx="93">
                  <c:v>-2.0470479862165439E-2</c:v>
                </c:pt>
                <c:pt idx="94">
                  <c:v>-2.5588099827706795E-2</c:v>
                </c:pt>
                <c:pt idx="95">
                  <c:v>-1.8764606540318324E-2</c:v>
                </c:pt>
                <c:pt idx="96">
                  <c:v>-1.1941113252929842E-2</c:v>
                </c:pt>
                <c:pt idx="97">
                  <c:v>-5.1176199655413599E-3</c:v>
                </c:pt>
                <c:pt idx="98">
                  <c:v>-3.4117466436942392E-3</c:v>
                </c:pt>
                <c:pt idx="99">
                  <c:v>-3.4117466436942392E-3</c:v>
                </c:pt>
                <c:pt idx="100">
                  <c:v>-1.7058733218471202E-3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14-401D-A236-1233499602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88537728"/>
        <c:axId val="88658688"/>
      </c:barChart>
      <c:catAx>
        <c:axId val="8853772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it-IT"/>
                  <a:t>Età</a:t>
                </a:r>
              </a:p>
            </c:rich>
          </c:tx>
          <c:overlay val="0"/>
        </c:title>
        <c:majorTickMark val="none"/>
        <c:minorTickMark val="none"/>
        <c:tickLblPos val="low"/>
        <c:crossAx val="88658688"/>
        <c:crosses val="autoZero"/>
        <c:auto val="1"/>
        <c:lblAlgn val="ctr"/>
        <c:lblOffset val="100"/>
        <c:noMultiLvlLbl val="0"/>
      </c:catAx>
      <c:valAx>
        <c:axId val="88658688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it-IT"/>
                  <a:t>Densità di frequenza</a:t>
                </a:r>
              </a:p>
              <a:p>
                <a:pPr>
                  <a:defRPr/>
                </a:pPr>
                <a:endParaRPr lang="it-IT"/>
              </a:p>
            </c:rich>
          </c:tx>
          <c:overlay val="0"/>
        </c:title>
        <c:numFmt formatCode="_(* #,##0.00_);_(* \(#,##0.00\);_(* &quot;-&quot;??_);_(@_)" sourceLinked="1"/>
        <c:majorTickMark val="out"/>
        <c:minorTickMark val="none"/>
        <c:tickLblPos val="low"/>
        <c:crossAx val="88537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Foglio2!$B$17:$B$21</c:f>
              <c:strCache>
                <c:ptCount val="5"/>
                <c:pt idx="0">
                  <c:v>0-14</c:v>
                </c:pt>
                <c:pt idx="1">
                  <c:v>15-39</c:v>
                </c:pt>
                <c:pt idx="2">
                  <c:v>40-49</c:v>
                </c:pt>
                <c:pt idx="3">
                  <c:v>50-60</c:v>
                </c:pt>
                <c:pt idx="4">
                  <c:v>&gt;60</c:v>
                </c:pt>
              </c:strCache>
            </c:strRef>
          </c:cat>
          <c:val>
            <c:numRef>
              <c:f>Foglio2!$E$17:$E$21</c:f>
              <c:numCache>
                <c:formatCode>General</c:formatCode>
                <c:ptCount val="5"/>
                <c:pt idx="0">
                  <c:v>-3.1</c:v>
                </c:pt>
                <c:pt idx="1">
                  <c:v>-5</c:v>
                </c:pt>
                <c:pt idx="2">
                  <c:v>-2</c:v>
                </c:pt>
                <c:pt idx="3">
                  <c:v>-3.2</c:v>
                </c:pt>
                <c:pt idx="4">
                  <c:v>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28-4127-B487-F05723601E5D}"/>
            </c:ext>
          </c:extLst>
        </c:ser>
        <c:ser>
          <c:idx val="1"/>
          <c:order val="1"/>
          <c:invertIfNegative val="0"/>
          <c:cat>
            <c:strRef>
              <c:f>Foglio2!$B$17:$B$21</c:f>
              <c:strCache>
                <c:ptCount val="5"/>
                <c:pt idx="0">
                  <c:v>0-14</c:v>
                </c:pt>
                <c:pt idx="1">
                  <c:v>15-39</c:v>
                </c:pt>
                <c:pt idx="2">
                  <c:v>40-49</c:v>
                </c:pt>
                <c:pt idx="3">
                  <c:v>50-60</c:v>
                </c:pt>
                <c:pt idx="4">
                  <c:v>&gt;60</c:v>
                </c:pt>
              </c:strCache>
            </c:strRef>
          </c:cat>
          <c:val>
            <c:numRef>
              <c:f>Foglio2!$F$17:$F$21</c:f>
              <c:numCache>
                <c:formatCode>General</c:formatCode>
                <c:ptCount val="5"/>
                <c:pt idx="0">
                  <c:v>3</c:v>
                </c:pt>
                <c:pt idx="1">
                  <c:v>4.5</c:v>
                </c:pt>
                <c:pt idx="2">
                  <c:v>2.5</c:v>
                </c:pt>
                <c:pt idx="3">
                  <c:v>3.5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28-4127-B487-F05723601E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38718592"/>
        <c:axId val="138720384"/>
      </c:barChart>
      <c:catAx>
        <c:axId val="13871859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38720384"/>
        <c:crosses val="autoZero"/>
        <c:auto val="1"/>
        <c:lblAlgn val="ctr"/>
        <c:lblOffset val="100"/>
        <c:noMultiLvlLbl val="0"/>
      </c:catAx>
      <c:valAx>
        <c:axId val="1387203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387185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4624890638670166E-2"/>
          <c:y val="4.6296296296296301E-2"/>
          <c:w val="0.78616776027996482"/>
          <c:h val="0.83309419655876371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Foglio2!$B$17:$B$21</c:f>
              <c:strCache>
                <c:ptCount val="5"/>
                <c:pt idx="0">
                  <c:v>0-14</c:v>
                </c:pt>
                <c:pt idx="1">
                  <c:v>15-39</c:v>
                </c:pt>
                <c:pt idx="2">
                  <c:v>40-49</c:v>
                </c:pt>
                <c:pt idx="3">
                  <c:v>50-60</c:v>
                </c:pt>
                <c:pt idx="4">
                  <c:v>&gt;60</c:v>
                </c:pt>
              </c:strCache>
            </c:strRef>
          </c:cat>
          <c:val>
            <c:numRef>
              <c:f>Foglio2!$C$17:$C$21</c:f>
              <c:numCache>
                <c:formatCode>General</c:formatCode>
                <c:ptCount val="5"/>
                <c:pt idx="0">
                  <c:v>-6</c:v>
                </c:pt>
                <c:pt idx="1">
                  <c:v>-3</c:v>
                </c:pt>
                <c:pt idx="2">
                  <c:v>-2</c:v>
                </c:pt>
                <c:pt idx="3">
                  <c:v>-2.5</c:v>
                </c:pt>
                <c:pt idx="4">
                  <c:v>-1.1000000000000001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9B-4417-86AF-76A16A7B4C6D}"/>
            </c:ext>
          </c:extLst>
        </c:ser>
        <c:ser>
          <c:idx val="1"/>
          <c:order val="1"/>
          <c:invertIfNegative val="0"/>
          <c:cat>
            <c:strRef>
              <c:f>Foglio2!$B$17:$B$21</c:f>
              <c:strCache>
                <c:ptCount val="5"/>
                <c:pt idx="0">
                  <c:v>0-14</c:v>
                </c:pt>
                <c:pt idx="1">
                  <c:v>15-39</c:v>
                </c:pt>
                <c:pt idx="2">
                  <c:v>40-49</c:v>
                </c:pt>
                <c:pt idx="3">
                  <c:v>50-60</c:v>
                </c:pt>
                <c:pt idx="4">
                  <c:v>&gt;60</c:v>
                </c:pt>
              </c:strCache>
            </c:strRef>
          </c:cat>
          <c:val>
            <c:numRef>
              <c:f>Foglio2!$D$17:$D$21</c:f>
              <c:numCache>
                <c:formatCode>General</c:formatCode>
                <c:ptCount val="5"/>
                <c:pt idx="0">
                  <c:v>6.5</c:v>
                </c:pt>
                <c:pt idx="1">
                  <c:v>4</c:v>
                </c:pt>
                <c:pt idx="2">
                  <c:v>2.5</c:v>
                </c:pt>
                <c:pt idx="3">
                  <c:v>2.8</c:v>
                </c:pt>
                <c:pt idx="4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9B-4417-86AF-76A16A7B4C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38851840"/>
        <c:axId val="138853376"/>
      </c:barChart>
      <c:catAx>
        <c:axId val="13885184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38853376"/>
        <c:crosses val="autoZero"/>
        <c:auto val="1"/>
        <c:lblAlgn val="ctr"/>
        <c:lblOffset val="100"/>
        <c:noMultiLvlLbl val="0"/>
      </c:catAx>
      <c:valAx>
        <c:axId val="13885337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388518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3B261-2422-4104-BD10-6B17059C35DA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7005C-E669-452F-B26B-AA6DC06888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3822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132ED42-32CA-4DA1-A757-15E679DB0D38}" type="slidenum">
              <a:rPr lang="it-IT" altLang="it-IT" smtClean="0">
                <a:ea typeface="ＭＳ Ｐゴシック" panose="020B0600070205080204" pitchFamily="34" charset="-128"/>
              </a:rPr>
              <a:pPr/>
              <a:t>1</a:t>
            </a:fld>
            <a:endParaRPr lang="it-IT" altLang="it-IT">
              <a:ea typeface="ＭＳ Ｐゴシック" panose="020B0600070205080204" pitchFamily="34" charset="-128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40761-8918-45A4-A771-2B97EF28BC63}" type="datetimeFigureOut">
              <a:rPr lang="it-IT" smtClean="0"/>
              <a:pPr/>
              <a:t>21/04/2020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2279-C601-4406-8932-95A663227C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40761-8918-45A4-A771-2B97EF28BC63}" type="datetimeFigureOut">
              <a:rPr lang="it-IT" smtClean="0"/>
              <a:pPr/>
              <a:t>21/04/2020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2279-C601-4406-8932-95A663227C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40761-8918-45A4-A771-2B97EF28BC63}" type="datetimeFigureOut">
              <a:rPr lang="it-IT" smtClean="0"/>
              <a:pPr/>
              <a:t>21/04/2020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2279-C601-4406-8932-95A663227C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40761-8918-45A4-A771-2B97EF28BC63}" type="datetimeFigureOut">
              <a:rPr lang="it-IT" smtClean="0"/>
              <a:pPr/>
              <a:t>21/04/2020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2279-C601-4406-8932-95A663227C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40761-8918-45A4-A771-2B97EF28BC63}" type="datetimeFigureOut">
              <a:rPr lang="it-IT" smtClean="0"/>
              <a:pPr/>
              <a:t>21/04/2020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2279-C601-4406-8932-95A663227C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40761-8918-45A4-A771-2B97EF28BC63}" type="datetimeFigureOut">
              <a:rPr lang="it-IT" smtClean="0"/>
              <a:pPr/>
              <a:t>21/04/2020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2279-C601-4406-8932-95A663227C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40761-8918-45A4-A771-2B97EF28BC63}" type="datetimeFigureOut">
              <a:rPr lang="it-IT" smtClean="0"/>
              <a:pPr/>
              <a:t>21/04/2020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2279-C601-4406-8932-95A663227C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40761-8918-45A4-A771-2B97EF28BC63}" type="datetimeFigureOut">
              <a:rPr lang="it-IT" smtClean="0"/>
              <a:pPr/>
              <a:t>21/04/2020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2279-C601-4406-8932-95A663227C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40761-8918-45A4-A771-2B97EF28BC63}" type="datetimeFigureOut">
              <a:rPr lang="it-IT" smtClean="0"/>
              <a:pPr/>
              <a:t>21/04/2020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2279-C601-4406-8932-95A663227C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40761-8918-45A4-A771-2B97EF28BC63}" type="datetimeFigureOut">
              <a:rPr lang="it-IT" smtClean="0"/>
              <a:pPr/>
              <a:t>21/04/2020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2279-C601-4406-8932-95A663227C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40761-8918-45A4-A771-2B97EF28BC63}" type="datetimeFigureOut">
              <a:rPr lang="it-IT" smtClean="0"/>
              <a:pPr/>
              <a:t>21/04/2020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2279-C601-4406-8932-95A663227C4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40761-8918-45A4-A771-2B97EF28BC63}" type="datetimeFigureOut">
              <a:rPr lang="it-IT" smtClean="0"/>
              <a:pPr/>
              <a:t>21/04/2020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02279-C601-4406-8932-95A663227C4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6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lpost.it/2013/05/13/piramide-demografica/grafico/" TargetMode="External"/><Relationship Id="rId2" Type="http://schemas.openxmlformats.org/officeDocument/2006/relationships/hyperlink" Target="https://populationpyramid.net/world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2082800" y="2768600"/>
            <a:ext cx="7086600" cy="914400"/>
          </a:xfrm>
          <a:prstGeom prst="rect">
            <a:avLst/>
          </a:prstGeom>
          <a:solidFill>
            <a:srgbClr val="8224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3075" name="Rectangle 11"/>
          <p:cNvSpPr>
            <a:spLocks noChangeArrowheads="1"/>
          </p:cNvSpPr>
          <p:nvPr/>
        </p:nvSpPr>
        <p:spPr bwMode="auto">
          <a:xfrm>
            <a:off x="-30163" y="87313"/>
            <a:ext cx="9144001" cy="2652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82800" y="2968625"/>
            <a:ext cx="6138863" cy="685800"/>
          </a:xfrm>
        </p:spPr>
        <p:txBody>
          <a:bodyPr/>
          <a:lstStyle/>
          <a:p>
            <a:pPr algn="l" eaLnBrk="1" hangingPunct="1"/>
            <a:r>
              <a:rPr lang="it-IT" altLang="it-IT" sz="2400" b="1">
                <a:solidFill>
                  <a:schemeClr val="bg1"/>
                </a:solidFill>
              </a:rPr>
              <a:t>Alessandra De Rose</a:t>
            </a:r>
          </a:p>
        </p:txBody>
      </p:sp>
      <p:pic>
        <p:nvPicPr>
          <p:cNvPr id="3078" name="Picture 18" descr="Fondi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7600"/>
            <a:ext cx="91440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3" descr="logo +marchi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0" y="4684713"/>
            <a:ext cx="914558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34" descr="dip memotef solo bianco x pp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800" y="3911600"/>
            <a:ext cx="3962400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184150" y="1268413"/>
            <a:ext cx="8713788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/>
              <a:t>PIRAMIDE PER ETA’</a:t>
            </a:r>
            <a:br>
              <a:rPr lang="it-IT" sz="2800" dirty="0"/>
            </a:br>
            <a:r>
              <a:rPr lang="it-IT" sz="2800" dirty="0"/>
              <a:t>E INDICI DI STRUTTURA DEMOGRAFICA</a:t>
            </a:r>
            <a:endParaRPr lang="it-IT" sz="2800" b="1" cap="small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TORINO E CATANZARO</a:t>
            </a:r>
            <a:br>
              <a:rPr lang="it-IT" dirty="0"/>
            </a:br>
            <a:r>
              <a:rPr lang="it-IT" dirty="0"/>
              <a:t>ANNI ‘60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A                                                          B</a:t>
            </a: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2275227"/>
              </p:ext>
            </p:extLst>
          </p:nvPr>
        </p:nvGraphicFramePr>
        <p:xfrm>
          <a:off x="4427984" y="234888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6777062"/>
              </p:ext>
            </p:extLst>
          </p:nvPr>
        </p:nvGraphicFramePr>
        <p:xfrm>
          <a:off x="107504" y="24208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29646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4624"/>
            <a:ext cx="6264697" cy="3867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3501008"/>
            <a:ext cx="5796136" cy="3580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5652120" y="572487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</a:rPr>
              <a:t>PIRAMIDE DELLE Età POPOLAZIONE DI CITTADINI STRANIERI RESIDENTI IN ITALIA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CE5DB0F-5017-437D-8918-B2D1F85F33DD}"/>
              </a:ext>
            </a:extLst>
          </p:cNvPr>
          <p:cNvSpPr txBox="1"/>
          <p:nvPr/>
        </p:nvSpPr>
        <p:spPr>
          <a:xfrm>
            <a:off x="539552" y="4581128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RIFARE ED AGGIUNGERE 1.1.2019: COMPITO A CASA</a:t>
            </a:r>
          </a:p>
        </p:txBody>
      </p:sp>
    </p:spTree>
    <p:extLst>
      <p:ext uri="{BB962C8B-B14F-4D97-AF65-F5344CB8AC3E}">
        <p14:creationId xmlns:p14="http://schemas.microsoft.com/office/powerpoint/2010/main" val="186665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it-IT" sz="3200" dirty="0">
                <a:solidFill>
                  <a:srgbClr val="0070C0"/>
                </a:solidFill>
              </a:rPr>
              <a:t>INDICI DI STRUTTURA DEMOGRAFICA (1/2)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35496" y="1124744"/>
                <a:ext cx="8928992" cy="5001419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it-IT" dirty="0"/>
                  <a:t>Indice di vecchiaia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𝑝𝑜𝑝𝑜𝑙𝑎𝑧𝑖𝑜𝑛𝑒</m:t>
                            </m:r>
                          </m:e>
                          <m:sub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65+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𝑝𝑜𝑝𝑜𝑙𝑎𝑧𝑖𝑜𝑛𝑒</m:t>
                            </m:r>
                          </m:e>
                          <m:sub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0−14</m:t>
                            </m:r>
                          </m:sub>
                        </m:sSub>
                      </m:den>
                    </m:f>
                  </m:oMath>
                </a14:m>
                <a:r>
                  <a:rPr lang="it-IT" sz="2600" dirty="0">
                    <a:latin typeface="Cambria" panose="02040503050406030204" pitchFamily="18" charset="0"/>
                  </a:rPr>
                  <a:t>*</a:t>
                </a:r>
                <a:r>
                  <a:rPr lang="it-IT" sz="1900" dirty="0">
                    <a:latin typeface="Cambria" panose="02040503050406030204" pitchFamily="18" charset="0"/>
                  </a:rPr>
                  <a:t>100</a:t>
                </a:r>
              </a:p>
              <a:p>
                <a:pPr marL="0" indent="0">
                  <a:buNone/>
                </a:pPr>
                <a:r>
                  <a:rPr lang="it-IT" dirty="0">
                    <a:solidFill>
                      <a:srgbClr val="FF0000"/>
                    </a:solidFill>
                  </a:rPr>
                  <a:t>Se &gt;100 SQUILIBRIO</a:t>
                </a:r>
              </a:p>
              <a:p>
                <a:pPr marL="0" indent="0">
                  <a:buNone/>
                </a:pPr>
                <a:endParaRPr lang="it-IT" dirty="0">
                  <a:solidFill>
                    <a:srgbClr val="FF0000"/>
                  </a:solidFill>
                </a:endParaRPr>
              </a:p>
              <a:p>
                <a:r>
                  <a:rPr lang="it-IT" dirty="0"/>
                  <a:t>Indice di dipendenza degli anziani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𝑝𝑜𝑝𝑜𝑙𝑎𝑧𝑖𝑜𝑛𝑒</m:t>
                            </m:r>
                          </m:e>
                          <m:sub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65+</m:t>
                            </m:r>
                          </m:sub>
                        </m:sSub>
                        <m:r>
                          <a:rPr lang="it-IT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sSub>
                          <m:sSub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𝑝𝑜𝑝𝑜𝑙𝑎𝑧𝑖𝑜𝑛𝑒</m:t>
                            </m:r>
                          </m:e>
                          <m:sub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15−64</m:t>
                            </m:r>
                          </m:sub>
                        </m:sSub>
                      </m:den>
                    </m:f>
                  </m:oMath>
                </a14:m>
                <a:r>
                  <a:rPr lang="it-IT" sz="2300" dirty="0">
                    <a:latin typeface="Cambria" panose="02040503050406030204" pitchFamily="18" charset="0"/>
                  </a:rPr>
                  <a:t>*100</a:t>
                </a:r>
              </a:p>
              <a:p>
                <a:endParaRPr lang="it-IT" dirty="0"/>
              </a:p>
              <a:p>
                <a:pPr marL="0" indent="0">
                  <a:buNone/>
                </a:pPr>
                <a:r>
                  <a:rPr lang="it-IT" dirty="0">
                    <a:solidFill>
                      <a:srgbClr val="FF0000"/>
                    </a:solidFill>
                  </a:rPr>
                  <a:t>Se &gt;50 SQUILIBRIO</a:t>
                </a:r>
              </a:p>
              <a:p>
                <a:pPr marL="0" indent="0">
                  <a:buNone/>
                </a:pPr>
                <a:endParaRPr lang="it-IT" dirty="0"/>
              </a:p>
              <a:p>
                <a:r>
                  <a:rPr lang="it-IT" dirty="0"/>
                  <a:t>Indice di dipendenza strutturale= </a:t>
                </a:r>
              </a:p>
              <a:p>
                <a:pPr marL="0" indent="0">
                  <a:buNone/>
                </a:pPr>
                <a:r>
                  <a:rPr lang="it-IT" sz="2800" dirty="0"/>
                  <a:t>                                 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it-IT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</a:rPr>
                              <m:t>𝑝𝑜𝑝𝑜𝑙𝑎𝑧𝑖𝑜𝑛𝑒</m:t>
                            </m:r>
                          </m:e>
                          <m:sub>
                            <m:r>
                              <a:rPr lang="it-IT" sz="2800" i="1">
                                <a:latin typeface="Cambria Math" panose="02040503050406030204" pitchFamily="18" charset="0"/>
                              </a:rPr>
                              <m:t>0−14</m:t>
                            </m:r>
                          </m:sub>
                        </m:sSub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it-IT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</a:rPr>
                              <m:t>𝑝𝑜𝑝𝑜𝑙𝑎𝑧𝑖𝑜𝑛𝑒</m:t>
                            </m:r>
                          </m:e>
                          <m:sub>
                            <m:r>
                              <a:rPr lang="it-IT" sz="2800" i="1">
                                <a:latin typeface="Cambria Math" panose="02040503050406030204" pitchFamily="18" charset="0"/>
                              </a:rPr>
                              <m:t>65+</m:t>
                            </m:r>
                          </m:sub>
                        </m:sSub>
                        <m:r>
                          <a:rPr lang="it-IT" sz="2800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sSub>
                          <m:sSubPr>
                            <m:ctrlPr>
                              <a:rPr lang="it-IT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</a:rPr>
                              <m:t>𝑝𝑜𝑝𝑜𝑙𝑎𝑧𝑖𝑜𝑛𝑒</m:t>
                            </m:r>
                          </m:e>
                          <m:sub>
                            <m:r>
                              <a:rPr lang="it-IT" sz="2800" i="1">
                                <a:latin typeface="Cambria Math" panose="02040503050406030204" pitchFamily="18" charset="0"/>
                              </a:rPr>
                              <m:t>15−64</m:t>
                            </m:r>
                          </m:sub>
                        </m:sSub>
                      </m:den>
                    </m:f>
                  </m:oMath>
                </a14:m>
                <a:r>
                  <a:rPr lang="it-IT" sz="2300" dirty="0">
                    <a:latin typeface="Cambria" panose="02040503050406030204" pitchFamily="18" charset="0"/>
                  </a:rPr>
                  <a:t>*100</a:t>
                </a:r>
              </a:p>
              <a:p>
                <a:endParaRPr lang="it-IT" sz="2800" dirty="0"/>
              </a:p>
              <a:p>
                <a:pPr marL="0" indent="0">
                  <a:buNone/>
                </a:pPr>
                <a:r>
                  <a:rPr lang="it-IT" dirty="0">
                    <a:solidFill>
                      <a:srgbClr val="FF0000"/>
                    </a:solidFill>
                  </a:rPr>
                  <a:t>Se &gt;100 SQUILIBRIO</a:t>
                </a:r>
              </a:p>
              <a:p>
                <a:pPr marL="0" indent="0">
                  <a:buNone/>
                </a:pPr>
                <a:endParaRPr lang="it-IT" dirty="0"/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496" y="1124744"/>
                <a:ext cx="8928992" cy="5001419"/>
              </a:xfrm>
              <a:blipFill>
                <a:blip r:embed="rId2"/>
                <a:stretch>
                  <a:fillRect l="-1160" t="-85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8047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it-IT" sz="3200" dirty="0">
                <a:solidFill>
                  <a:srgbClr val="0070C0"/>
                </a:solidFill>
              </a:rPr>
              <a:t>INDICI DI STRUTTURA DEMOGRAFICA (2/2)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egnaposto contenuto 2"/>
              <p:cNvSpPr txBox="1">
                <a:spLocks/>
              </p:cNvSpPr>
              <p:nvPr/>
            </p:nvSpPr>
            <p:spPr>
              <a:xfrm>
                <a:off x="457200" y="1124744"/>
                <a:ext cx="8229600" cy="5001419"/>
              </a:xfrm>
              <a:prstGeom prst="rect">
                <a:avLst/>
              </a:prstGeom>
            </p:spPr>
            <p:txBody>
              <a:bodyPr>
                <a:normAutofit fontScale="700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endParaRPr lang="it-IT" dirty="0">
                  <a:solidFill>
                    <a:srgbClr val="FF0000"/>
                  </a:solidFill>
                </a:endParaRPr>
              </a:p>
              <a:p>
                <a:r>
                  <a:rPr lang="it-IT" dirty="0"/>
                  <a:t>Indice di struttura della popolazione in età attiva=</a:t>
                </a:r>
              </a:p>
              <a:p>
                <a:pPr marL="0" indent="0">
                  <a:buNone/>
                </a:pPr>
                <a:r>
                  <a:rPr lang="it-IT" dirty="0"/>
                  <a:t>                                                     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it-IT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𝑝𝑜𝑝𝑜𝑙𝑎𝑧𝑖𝑜𝑛𝑒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40−64</m:t>
                            </m:r>
                          </m:sub>
                        </m:sSub>
                        <m:r>
                          <a:rPr lang="it-IT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sSub>
                          <m:sSub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𝑝𝑜𝑝𝑜𝑙𝑎𝑧𝑖𝑜𝑛𝑒</m:t>
                            </m:r>
                          </m:e>
                          <m:sub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15−</m:t>
                            </m:r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39</m:t>
                            </m:r>
                          </m:sub>
                        </m:sSub>
                      </m:den>
                    </m:f>
                  </m:oMath>
                </a14:m>
                <a:r>
                  <a:rPr lang="it-IT" sz="2300" dirty="0">
                    <a:latin typeface="Cambria" panose="02040503050406030204" pitchFamily="18" charset="0"/>
                  </a:rPr>
                  <a:t>*100</a:t>
                </a:r>
              </a:p>
              <a:p>
                <a:endParaRPr lang="it-IT" dirty="0"/>
              </a:p>
              <a:p>
                <a:pPr marL="0" indent="0">
                  <a:buNone/>
                </a:pPr>
                <a:r>
                  <a:rPr lang="it-IT" dirty="0">
                    <a:solidFill>
                      <a:srgbClr val="FF0000"/>
                    </a:solidFill>
                  </a:rPr>
                  <a:t>Se &gt;100 INVECCHIAMENTO FORZA LAVORO</a:t>
                </a:r>
              </a:p>
              <a:p>
                <a:pPr marL="0" indent="0">
                  <a:buNone/>
                </a:pPr>
                <a:endParaRPr lang="it-IT" dirty="0"/>
              </a:p>
              <a:p>
                <a:r>
                  <a:rPr lang="it-IT" dirty="0"/>
                  <a:t>Indice di ricambio della popolazione in età attiva = </a:t>
                </a:r>
              </a:p>
              <a:p>
                <a:pPr marL="0" indent="0">
                  <a:buNone/>
                </a:pPr>
                <a:r>
                  <a:rPr lang="it-IT" dirty="0"/>
                  <a:t>                                                  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𝑝𝑜𝑝𝑜𝑙𝑎𝑧𝑖𝑜𝑛𝑒</m:t>
                            </m:r>
                          </m:e>
                          <m:sub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60−64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𝑝𝑜𝑝𝑜𝑙𝑎𝑧𝑖𝑜𝑛𝑒</m:t>
                            </m:r>
                          </m:e>
                          <m:sub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15−19</m:t>
                            </m:r>
                          </m:sub>
                        </m:sSub>
                      </m:den>
                    </m:f>
                  </m:oMath>
                </a14:m>
                <a:r>
                  <a:rPr lang="it-IT" sz="2300" dirty="0">
                    <a:latin typeface="Cambria" panose="02040503050406030204" pitchFamily="18" charset="0"/>
                  </a:rPr>
                  <a:t>*100</a:t>
                </a:r>
              </a:p>
              <a:p>
                <a:endParaRPr lang="it-IT" dirty="0"/>
              </a:p>
              <a:p>
                <a:pPr marL="0" indent="0">
                  <a:buFont typeface="Arial" pitchFamily="34" charset="0"/>
                  <a:buNone/>
                </a:pPr>
                <a:r>
                  <a:rPr lang="it-IT" dirty="0">
                    <a:solidFill>
                      <a:srgbClr val="FF0000"/>
                    </a:solidFill>
                  </a:rPr>
                  <a:t>Se &gt;100 POSITIVO PER I GIOVANI</a:t>
                </a:r>
              </a:p>
              <a:p>
                <a:pPr marL="0" indent="0">
                  <a:buNone/>
                </a:pPr>
                <a:endParaRPr lang="it-IT" dirty="0"/>
              </a:p>
              <a:p>
                <a:r>
                  <a:rPr lang="it-IT" dirty="0"/>
                  <a:t>Indice di carico figli per donna=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it-IT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</a:rPr>
                              <m:t>𝑝𝑜𝑝𝑜𝑙𝑎𝑧𝑖𝑜𝑛𝑒</m:t>
                            </m:r>
                          </m:e>
                          <m:sub>
                            <m:r>
                              <a:rPr lang="it-IT" sz="2800" i="1">
                                <a:latin typeface="Cambria Math" panose="02040503050406030204" pitchFamily="18" charset="0"/>
                              </a:rPr>
                              <m:t>0−</m:t>
                            </m:r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it-IT" sz="2800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sSub>
                          <m:sSubPr>
                            <m:ctrlPr>
                              <a:rPr lang="it-IT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</a:rPr>
                              <m:t>𝑝𝑜𝑝𝑜𝑙𝑎𝑧𝑖𝑜𝑛𝑒</m:t>
                            </m:r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𝑓𝑒𝑚𝑚𝑖𝑛𝑖𝑙𝑒</m:t>
                            </m:r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  <m:sub>
                            <m:r>
                              <a:rPr lang="it-IT" sz="2800" i="1">
                                <a:latin typeface="Cambria Math" panose="02040503050406030204" pitchFamily="18" charset="0"/>
                              </a:rPr>
                              <m:t>15−</m:t>
                            </m:r>
                            <m:r>
                              <a:rPr lang="it-IT" sz="2800" b="0" i="1" smtClean="0">
                                <a:latin typeface="Cambria Math" panose="02040503050406030204" pitchFamily="18" charset="0"/>
                              </a:rPr>
                              <m:t>49</m:t>
                            </m:r>
                          </m:sub>
                        </m:sSub>
                      </m:den>
                    </m:f>
                  </m:oMath>
                </a14:m>
                <a:r>
                  <a:rPr lang="it-IT" sz="2300" dirty="0">
                    <a:latin typeface="Cambria" panose="02040503050406030204" pitchFamily="18" charset="0"/>
                  </a:rPr>
                  <a:t>*100</a:t>
                </a:r>
              </a:p>
              <a:p>
                <a:endParaRPr lang="it-IT" sz="2800" dirty="0"/>
              </a:p>
              <a:p>
                <a:pPr marL="0" indent="0">
                  <a:buFont typeface="Arial" pitchFamily="34" charset="0"/>
                  <a:buNone/>
                </a:pPr>
                <a:endParaRPr lang="it-IT" dirty="0"/>
              </a:p>
            </p:txBody>
          </p:sp>
        </mc:Choice>
        <mc:Fallback xmlns="">
          <p:sp>
            <p:nvSpPr>
              <p:cNvPr id="5" name="Segnaposto contenu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124744"/>
                <a:ext cx="8229600" cy="5001419"/>
              </a:xfrm>
              <a:prstGeom prst="rect">
                <a:avLst/>
              </a:prstGeom>
              <a:blipFill>
                <a:blip r:embed="rId2"/>
                <a:stretch>
                  <a:fillRect l="-96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2271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0824550"/>
              </p:ext>
            </p:extLst>
          </p:nvPr>
        </p:nvGraphicFramePr>
        <p:xfrm>
          <a:off x="170130" y="1340768"/>
          <a:ext cx="8803740" cy="4320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Foglio di lavoro" r:id="rId3" imgW="10855249" imgH="2444635" progId="Excel.Sheet.8">
                  <p:embed/>
                </p:oleObj>
              </mc:Choice>
              <mc:Fallback>
                <p:oleObj name="Foglio di lavoro" r:id="rId3" imgW="10855249" imgH="244463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0130" y="1340768"/>
                        <a:ext cx="8803740" cy="43204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899592" y="116632"/>
            <a:ext cx="73448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>
                <a:solidFill>
                  <a:schemeClr val="tx2"/>
                </a:solidFill>
              </a:rPr>
              <a:t>INDICATORI DEMOGRAFICI PER ANNO E RIPARTIZIONE GEOGRAFICA</a:t>
            </a:r>
          </a:p>
        </p:txBody>
      </p:sp>
    </p:spTree>
    <p:extLst>
      <p:ext uri="{BB962C8B-B14F-4D97-AF65-F5344CB8AC3E}">
        <p14:creationId xmlns:p14="http://schemas.microsoft.com/office/powerpoint/2010/main" val="2892695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 idx="4294967295"/>
          </p:nvPr>
        </p:nvSpPr>
        <p:spPr>
          <a:xfrm>
            <a:off x="34925" y="188913"/>
            <a:ext cx="9109075" cy="431800"/>
          </a:xfrm>
        </p:spPr>
        <p:txBody>
          <a:bodyPr>
            <a:normAutofit fontScale="90000"/>
          </a:bodyPr>
          <a:lstStyle/>
          <a:p>
            <a:pPr algn="l"/>
            <a:r>
              <a:rPr lang="it-IT" sz="2800" dirty="0">
                <a:solidFill>
                  <a:schemeClr val="accent2"/>
                </a:solidFill>
                <a:latin typeface="Arial" charset="0"/>
              </a:rPr>
              <a:t>Indicatori demografici italiani della popolazione in età attiva</a:t>
            </a:r>
          </a:p>
        </p:txBody>
      </p:sp>
      <p:graphicFrame>
        <p:nvGraphicFramePr>
          <p:cNvPr id="40004" name="Group 68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649931428"/>
              </p:ext>
            </p:extLst>
          </p:nvPr>
        </p:nvGraphicFramePr>
        <p:xfrm>
          <a:off x="539552" y="1124744"/>
          <a:ext cx="7992889" cy="3700260"/>
        </p:xfrm>
        <a:graphic>
          <a:graphicData uri="http://schemas.openxmlformats.org/drawingml/2006/table">
            <a:tbl>
              <a:tblPr/>
              <a:tblGrid>
                <a:gridCol w="1509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6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63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0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anni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indice di struttura della popolazione (in età) attiva: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P(40-64</a:t>
                      </a:r>
                      <a:r>
                        <a:rPr kumimoji="0" lang="it-IT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)/P(15-39)</a:t>
                      </a: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indice di ricambio della popolazione (in età) attiva: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P(55-64</a:t>
                      </a:r>
                      <a:r>
                        <a:rPr kumimoji="0" lang="it-IT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)/P(15-24)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16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99,1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50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3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129,3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1822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 idx="4294967295"/>
          </p:nvPr>
        </p:nvSpPr>
        <p:spPr>
          <a:xfrm>
            <a:off x="34925" y="188913"/>
            <a:ext cx="9109075" cy="431800"/>
          </a:xfrm>
        </p:spPr>
        <p:txBody>
          <a:bodyPr>
            <a:normAutofit fontScale="90000"/>
          </a:bodyPr>
          <a:lstStyle/>
          <a:p>
            <a:pPr algn="l"/>
            <a:r>
              <a:rPr lang="it-IT" sz="2800" dirty="0">
                <a:solidFill>
                  <a:schemeClr val="accent2"/>
                </a:solidFill>
                <a:latin typeface="Arial" charset="0"/>
              </a:rPr>
              <a:t>Indicatori demografici in Italia e in Europa, anno 2013</a:t>
            </a:r>
          </a:p>
        </p:txBody>
      </p:sp>
      <p:graphicFrame>
        <p:nvGraphicFramePr>
          <p:cNvPr id="41005" name="Group 4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688350703"/>
              </p:ext>
            </p:extLst>
          </p:nvPr>
        </p:nvGraphicFramePr>
        <p:xfrm>
          <a:off x="755576" y="1700808"/>
          <a:ext cx="7127875" cy="2713864"/>
        </p:xfrm>
        <a:graphic>
          <a:graphicData uri="http://schemas.openxmlformats.org/drawingml/2006/table">
            <a:tbl>
              <a:tblPr/>
              <a:tblGrid>
                <a:gridCol w="1439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5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area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Età mediana</a:t>
                      </a:r>
                      <a:endParaRPr kumimoji="0" lang="el-G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indice di dipendenza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degli anziani: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65-</a:t>
                      </a:r>
                      <a:r>
                        <a:rPr kumimoji="0" 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ω</a:t>
                      </a:r>
                      <a:r>
                        <a:rPr kumimoji="0" lang="it-IT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/15-64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Italia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UE 27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2237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813722"/>
              </p:ext>
            </p:extLst>
          </p:nvPr>
        </p:nvGraphicFramePr>
        <p:xfrm>
          <a:off x="755577" y="548680"/>
          <a:ext cx="6768748" cy="5033700"/>
        </p:xfrm>
        <a:graphic>
          <a:graphicData uri="http://schemas.openxmlformats.org/drawingml/2006/table">
            <a:tbl>
              <a:tblPr/>
              <a:tblGrid>
                <a:gridCol w="24540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9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49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2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62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795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8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500" b="1" i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Popolazione italiana</a:t>
                      </a:r>
                      <a:endParaRPr lang="it-IT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2009</a:t>
                      </a:r>
                      <a:endParaRPr lang="it-IT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Indice di vecchiaia</a:t>
                      </a:r>
                      <a:endParaRPr lang="it-IT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156.2</a:t>
                      </a:r>
                      <a:endParaRPr lang="it-IT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0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Indice di ricambio </a:t>
                      </a:r>
                      <a:endParaRPr lang="it-IT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della popolazione</a:t>
                      </a:r>
                      <a:endParaRPr lang="it-IT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64.0</a:t>
                      </a:r>
                      <a:endParaRPr lang="it-IT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Indice dipendenza anziani</a:t>
                      </a:r>
                      <a:endParaRPr lang="it-IT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32.9</a:t>
                      </a:r>
                      <a:endParaRPr lang="it-IT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Indice dipendenza giovani</a:t>
                      </a:r>
                      <a:endParaRPr lang="it-IT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21.1</a:t>
                      </a:r>
                      <a:endParaRPr lang="it-IT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Indice dipendenza strutturale</a:t>
                      </a:r>
                      <a:endParaRPr lang="it-IT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54.0</a:t>
                      </a:r>
                      <a:endParaRPr lang="it-IT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Indice carico figli per donna</a:t>
                      </a:r>
                      <a:endParaRPr lang="it-IT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19.9</a:t>
                      </a:r>
                      <a:endParaRPr lang="it-IT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b="1" i="1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Popolazione straniera</a:t>
                      </a:r>
                      <a:endParaRPr lang="it-IT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 </a:t>
                      </a:r>
                      <a:endParaRPr lang="it-IT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Indice di vecchiaia</a:t>
                      </a:r>
                      <a:endParaRPr lang="it-IT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11.2</a:t>
                      </a:r>
                      <a:endParaRPr lang="it-IT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00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Indice di ricambio </a:t>
                      </a:r>
                      <a:endParaRPr lang="it-IT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della popolazione</a:t>
                      </a:r>
                      <a:endParaRPr lang="it-IT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892.2</a:t>
                      </a:r>
                      <a:endParaRPr lang="it-IT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8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Indice dipendenza anziani</a:t>
                      </a:r>
                      <a:endParaRPr lang="it-IT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2.72</a:t>
                      </a:r>
                      <a:endParaRPr lang="it-IT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8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Indice dipendenza giovani</a:t>
                      </a:r>
                      <a:endParaRPr lang="it-IT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24.3</a:t>
                      </a:r>
                      <a:endParaRPr lang="it-IT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8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Indice dipendenza strutturale</a:t>
                      </a:r>
                      <a:endParaRPr lang="it-IT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27.0</a:t>
                      </a:r>
                      <a:endParaRPr lang="it-IT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8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Indice carico figli per donna</a:t>
                      </a:r>
                      <a:endParaRPr lang="it-IT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500" dirty="0"/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23.5</a:t>
                      </a:r>
                      <a:endParaRPr lang="it-IT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Rectangle 2"/>
          <p:cNvSpPr txBox="1">
            <a:spLocks/>
          </p:cNvSpPr>
          <p:nvPr/>
        </p:nvSpPr>
        <p:spPr>
          <a:xfrm>
            <a:off x="34925" y="188913"/>
            <a:ext cx="9109075" cy="431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>
                <a:solidFill>
                  <a:schemeClr val="accent2"/>
                </a:solidFill>
                <a:latin typeface="Arial" charset="0"/>
              </a:rPr>
              <a:t>Indicatori demografici cittadini italiani e popolazione straniera, anno 2009</a:t>
            </a:r>
          </a:p>
        </p:txBody>
      </p:sp>
      <p:sp>
        <p:nvSpPr>
          <p:cNvPr id="5" name="Rectangle 2"/>
          <p:cNvSpPr txBox="1">
            <a:spLocks/>
          </p:cNvSpPr>
          <p:nvPr/>
        </p:nvSpPr>
        <p:spPr>
          <a:xfrm>
            <a:off x="251520" y="5962130"/>
            <a:ext cx="9109075" cy="431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>
                <a:solidFill>
                  <a:schemeClr val="accent2"/>
                </a:solidFill>
                <a:latin typeface="Arial" charset="0"/>
              </a:rPr>
              <a:t>Da aggiornare con i dati più recenti ISTAT: compito a casa</a:t>
            </a:r>
          </a:p>
        </p:txBody>
      </p:sp>
    </p:spTree>
    <p:extLst>
      <p:ext uri="{BB962C8B-B14F-4D97-AF65-F5344CB8AC3E}">
        <p14:creationId xmlns:p14="http://schemas.microsoft.com/office/powerpoint/2010/main" val="2558423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Siti per Piramidi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hlinkClick r:id="rId2"/>
              </a:rPr>
              <a:t>https://populationpyramid.net/world/</a:t>
            </a:r>
            <a:endParaRPr lang="it-IT" dirty="0"/>
          </a:p>
          <a:p>
            <a:r>
              <a:rPr lang="it-IT" dirty="0">
                <a:hlinkClick r:id="rId3"/>
              </a:rPr>
              <a:t>https://www.ilpost.it/2013/05/13/piramide-demografica/grafico/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24967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PIRAMIDE “CLASSICA”</a:t>
            </a:r>
          </a:p>
        </p:txBody>
      </p:sp>
      <p:pic>
        <p:nvPicPr>
          <p:cNvPr id="4" name="Picture 2" descr="[pyramide des âges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16832"/>
            <a:ext cx="6668917" cy="4437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2123728" y="234888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372200" y="23488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</a:t>
            </a:r>
          </a:p>
        </p:txBody>
      </p:sp>
      <p:sp>
        <p:nvSpPr>
          <p:cNvPr id="7" name="Rettangolo 6"/>
          <p:cNvSpPr/>
          <p:nvPr/>
        </p:nvSpPr>
        <p:spPr>
          <a:xfrm>
            <a:off x="1331640" y="2060848"/>
            <a:ext cx="432048" cy="40324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4572000" y="206084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100+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29431-04DF-43B0-A235-B4D737F35221}" type="slidenum">
              <a:rPr lang="it-IT"/>
              <a:pPr/>
              <a:t>3</a:t>
            </a:fld>
            <a:endParaRPr lang="it-IT"/>
          </a:p>
        </p:txBody>
      </p:sp>
      <p:pic>
        <p:nvPicPr>
          <p:cNvPr id="38914" name="Picture 2" descr="[pyramide des âges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04813"/>
            <a:ext cx="2908300" cy="193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5" name="Picture 3" descr="[pyramide des âges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2420938"/>
            <a:ext cx="2908300" cy="193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6" name="Picture 4" descr="[pyramide des âges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4292600"/>
            <a:ext cx="2857500" cy="1901825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971550" y="1052513"/>
            <a:ext cx="328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b="1"/>
              <a:t>Belgio 1881</a:t>
            </a:r>
            <a:endParaRPr lang="fr-FR"/>
          </a:p>
          <a:p>
            <a:r>
              <a:rPr lang="fr-FR"/>
              <a:t>Livelli alti di mortalità e natalità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971550" y="2276475"/>
            <a:ext cx="34861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b="1">
                <a:cs typeface="Times New Roman" pitchFamily="18" charset="0"/>
              </a:rPr>
              <a:t>Belgio 1921</a:t>
            </a:r>
            <a:endParaRPr lang="fr-FR">
              <a:cs typeface="Times New Roman" pitchFamily="18" charset="0"/>
            </a:endParaRPr>
          </a:p>
          <a:p>
            <a:pPr eaLnBrk="0" hangingPunct="0"/>
            <a:r>
              <a:rPr lang="fr-FR">
                <a:cs typeface="Times New Roman" pitchFamily="18" charset="0"/>
              </a:rPr>
              <a:t>Natalità e mortalità diminuiscono</a:t>
            </a:r>
          </a:p>
          <a:p>
            <a:pPr eaLnBrk="0" hangingPunct="0"/>
            <a:endParaRPr lang="fr-FR"/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971550" y="4229100"/>
            <a:ext cx="3930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fr-FR" b="1">
                <a:cs typeface="Times New Roman" pitchFamily="18" charset="0"/>
              </a:rPr>
              <a:t>Belgio 2006</a:t>
            </a:r>
            <a:endParaRPr lang="en-US"/>
          </a:p>
          <a:p>
            <a:pPr algn="just" eaLnBrk="0" hangingPunct="0"/>
            <a:r>
              <a:rPr lang="fr-FR">
                <a:cs typeface="Times New Roman" pitchFamily="18" charset="0"/>
              </a:rPr>
              <a:t>Natalità e mortalità bassi da tempo…</a:t>
            </a:r>
            <a:endParaRPr lang="fr-FR"/>
          </a:p>
        </p:txBody>
      </p:sp>
      <p:sp>
        <p:nvSpPr>
          <p:cNvPr id="9" name="Rettangolo 8"/>
          <p:cNvSpPr/>
          <p:nvPr/>
        </p:nvSpPr>
        <p:spPr>
          <a:xfrm>
            <a:off x="5148064" y="260648"/>
            <a:ext cx="216024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5220072" y="2276872"/>
            <a:ext cx="288032" cy="3960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0528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solidFill>
                  <a:schemeClr val="accent2"/>
                </a:solidFill>
                <a:latin typeface="Arial" charset="0"/>
              </a:rPr>
              <a:t>Europa</a:t>
            </a:r>
          </a:p>
        </p:txBody>
      </p:sp>
      <p:pic>
        <p:nvPicPr>
          <p:cNvPr id="160772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4213" y="2708275"/>
            <a:ext cx="7772400" cy="2720975"/>
          </a:xfrm>
          <a:noFill/>
          <a:ln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FontTx/>
              <a:buNone/>
            </a:pPr>
            <a:r>
              <a:rPr lang="it-IT" sz="3600">
                <a:solidFill>
                  <a:schemeClr val="accent2"/>
                </a:solidFill>
                <a:latin typeface="Arial" charset="0"/>
              </a:rPr>
              <a:t>Asia</a:t>
            </a:r>
          </a:p>
          <a:p>
            <a:pPr>
              <a:buFontTx/>
              <a:buNone/>
            </a:pPr>
            <a:endParaRPr lang="it-IT" sz="3600">
              <a:latin typeface="Arial" charset="0"/>
            </a:endParaRPr>
          </a:p>
          <a:p>
            <a:pPr>
              <a:buFontTx/>
              <a:buNone/>
            </a:pPr>
            <a:endParaRPr lang="it-IT">
              <a:latin typeface="Arial" charset="0"/>
            </a:endParaRPr>
          </a:p>
          <a:p>
            <a:pPr>
              <a:buFontTx/>
              <a:buNone/>
            </a:pPr>
            <a:endParaRPr lang="it-IT">
              <a:latin typeface="Arial" charset="0"/>
            </a:endParaRPr>
          </a:p>
        </p:txBody>
      </p:sp>
      <p:pic>
        <p:nvPicPr>
          <p:cNvPr id="1617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213"/>
            <a:ext cx="9420225" cy="32099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4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AutoShape 2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FontTx/>
              <a:buNone/>
            </a:pPr>
            <a:r>
              <a:rPr lang="it-IT">
                <a:solidFill>
                  <a:schemeClr val="accent2"/>
                </a:solidFill>
                <a:latin typeface="Arial" charset="0"/>
              </a:rPr>
              <a:t>Africa</a:t>
            </a:r>
          </a:p>
        </p:txBody>
      </p:sp>
      <p:pic>
        <p:nvPicPr>
          <p:cNvPr id="1628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675"/>
            <a:ext cx="9353550" cy="3162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build="p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803275"/>
          </a:xfrm>
        </p:spPr>
        <p:txBody>
          <a:bodyPr/>
          <a:lstStyle/>
          <a:p>
            <a:r>
              <a:rPr lang="it-IT" sz="3600">
                <a:solidFill>
                  <a:schemeClr val="accent2"/>
                </a:solidFill>
                <a:latin typeface="Arial" charset="0"/>
              </a:rPr>
              <a:t>La PIRAMIDE DELLE ETA’</a:t>
            </a:r>
          </a:p>
        </p:txBody>
      </p:sp>
      <p:graphicFrame>
        <p:nvGraphicFramePr>
          <p:cNvPr id="158723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1015257"/>
              </p:ext>
            </p:extLst>
          </p:nvPr>
        </p:nvGraphicFramePr>
        <p:xfrm>
          <a:off x="611560" y="1340768"/>
          <a:ext cx="7542281" cy="4922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Grafico" r:id="rId3" imgW="8201008" imgH="4924357" progId="Excel.Sheet.8">
                  <p:embed/>
                </p:oleObj>
              </mc:Choice>
              <mc:Fallback>
                <p:oleObj name="Grafico" r:id="rId3" imgW="8201008" imgH="4924357" progId="Excel.Sheet.8">
                  <p:embed/>
                  <p:pic>
                    <p:nvPicPr>
                      <p:cNvPr id="0" name="Picture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340768"/>
                        <a:ext cx="7542281" cy="49226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26" name="Text Box 6"/>
          <p:cNvSpPr txBox="1">
            <a:spLocks noChangeArrowheads="1"/>
          </p:cNvSpPr>
          <p:nvPr/>
        </p:nvSpPr>
        <p:spPr bwMode="auto">
          <a:xfrm>
            <a:off x="1331640" y="2564904"/>
            <a:ext cx="1440160" cy="369332"/>
          </a:xfrm>
          <a:prstGeom prst="rect">
            <a:avLst/>
          </a:prstGeom>
          <a:solidFill>
            <a:srgbClr val="3366FF"/>
          </a:solidFill>
          <a:ln w="317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dirty="0"/>
              <a:t>uomini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C021FE0A-A00E-465C-B611-DB3C1D98A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2160" y="2564904"/>
            <a:ext cx="1440160" cy="369332"/>
          </a:xfrm>
          <a:prstGeom prst="rect">
            <a:avLst/>
          </a:prstGeom>
          <a:solidFill>
            <a:srgbClr val="FF66CC"/>
          </a:solidFill>
          <a:ln w="317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dirty="0"/>
              <a:t>donne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51CA82-AA12-4AED-8014-F483AE348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rgbClr val="C00000"/>
                </a:solidFill>
              </a:rPr>
              <a:t>Piramide per età più recente</a:t>
            </a:r>
            <a:br>
              <a:rPr lang="it-IT" dirty="0">
                <a:solidFill>
                  <a:srgbClr val="C00000"/>
                </a:solidFill>
              </a:rPr>
            </a:br>
            <a:r>
              <a:rPr lang="it-IT" dirty="0">
                <a:solidFill>
                  <a:srgbClr val="C00000"/>
                </a:solidFill>
              </a:rPr>
              <a:t>Italia – 1.1.2019</a:t>
            </a:r>
            <a:br>
              <a:rPr lang="it-IT" dirty="0">
                <a:solidFill>
                  <a:srgbClr val="C00000"/>
                </a:solidFill>
              </a:rPr>
            </a:br>
            <a:r>
              <a:rPr lang="it-IT" sz="3600" dirty="0">
                <a:solidFill>
                  <a:srgbClr val="C00000"/>
                </a:solidFill>
              </a:rPr>
              <a:t>come è cambiata rispetto al 2005?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45712AE6-865A-4D69-9105-4BD41F5ED6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5127" y="1711397"/>
            <a:ext cx="6489313" cy="4624834"/>
          </a:xfrm>
          <a:prstGeom prst="rect">
            <a:avLst/>
          </a:prstGeom>
        </p:spPr>
      </p:pic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4A05E908-C3BF-412A-89C6-C2946D470043}"/>
              </a:ext>
            </a:extLst>
          </p:cNvPr>
          <p:cNvCxnSpPr>
            <a:cxnSpLocks/>
          </p:cNvCxnSpPr>
          <p:nvPr/>
        </p:nvCxnSpPr>
        <p:spPr>
          <a:xfrm flipV="1">
            <a:off x="5508104" y="2132856"/>
            <a:ext cx="2304256" cy="862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magine 5">
            <a:extLst>
              <a:ext uri="{FF2B5EF4-FFF2-40B4-BE49-F238E27FC236}">
                <a16:creationId xmlns:a16="http://schemas.microsoft.com/office/drawing/2014/main" id="{7C0823D4-9C77-43F8-9267-64DBDCEF8F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5934" y="3432206"/>
            <a:ext cx="1542939" cy="594814"/>
          </a:xfrm>
          <a:prstGeom prst="rect">
            <a:avLst/>
          </a:prstGeom>
        </p:spPr>
      </p:pic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E6AE71E6-CE38-4321-BD77-FA15193C3922}"/>
              </a:ext>
            </a:extLst>
          </p:cNvPr>
          <p:cNvCxnSpPr/>
          <p:nvPr/>
        </p:nvCxnSpPr>
        <p:spPr>
          <a:xfrm flipV="1">
            <a:off x="5697176" y="5013176"/>
            <a:ext cx="2016224" cy="72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86A8FB0-EE7E-4DFF-B994-5C9800979786}"/>
              </a:ext>
            </a:extLst>
          </p:cNvPr>
          <p:cNvSpPr txBox="1"/>
          <p:nvPr/>
        </p:nvSpPr>
        <p:spPr>
          <a:xfrm>
            <a:off x="7713400" y="4797152"/>
            <a:ext cx="11070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Si riduce la base per effetto di nuova riduzione delle nascite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BC4F13C-1073-4DE1-839B-38DBE456D559}"/>
              </a:ext>
            </a:extLst>
          </p:cNvPr>
          <p:cNvSpPr txBox="1"/>
          <p:nvPr/>
        </p:nvSpPr>
        <p:spPr>
          <a:xfrm>
            <a:off x="7884368" y="2736502"/>
            <a:ext cx="11070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Sale «il tappo»: le generazioni del baby boom invecchiano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507CFF0C-5B97-499D-87B5-B98945BB0374}"/>
              </a:ext>
            </a:extLst>
          </p:cNvPr>
          <p:cNvSpPr txBox="1"/>
          <p:nvPr/>
        </p:nvSpPr>
        <p:spPr>
          <a:xfrm>
            <a:off x="7814346" y="1007822"/>
            <a:ext cx="110707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Si riduce lo squilibrio tra generi ad età elevate: escono le generazioni delle guerre</a:t>
            </a:r>
          </a:p>
        </p:txBody>
      </p:sp>
    </p:spTree>
    <p:extLst>
      <p:ext uri="{BB962C8B-B14F-4D97-AF65-F5344CB8AC3E}">
        <p14:creationId xmlns:p14="http://schemas.microsoft.com/office/powerpoint/2010/main" val="1398854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548680"/>
          <a:ext cx="8229600" cy="5577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3026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425</Words>
  <Application>Microsoft Office PowerPoint</Application>
  <PresentationFormat>Presentazione su schermo (4:3)</PresentationFormat>
  <Paragraphs>121</Paragraphs>
  <Slides>18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18</vt:i4>
      </vt:variant>
    </vt:vector>
  </HeadingPairs>
  <TitlesOfParts>
    <vt:vector size="27" baseType="lpstr">
      <vt:lpstr>Arial</vt:lpstr>
      <vt:lpstr>Calibri</vt:lpstr>
      <vt:lpstr>Cambria</vt:lpstr>
      <vt:lpstr>Cambria Math</vt:lpstr>
      <vt:lpstr>Garamond</vt:lpstr>
      <vt:lpstr>Times New Roman</vt:lpstr>
      <vt:lpstr>Tema di Office</vt:lpstr>
      <vt:lpstr>Grafico</vt:lpstr>
      <vt:lpstr>Foglio di lavoro</vt:lpstr>
      <vt:lpstr>Presentazione standard di PowerPoint</vt:lpstr>
      <vt:lpstr>PIRAMIDE “CLASSICA”</vt:lpstr>
      <vt:lpstr>Presentazione standard di PowerPoint</vt:lpstr>
      <vt:lpstr>Europa</vt:lpstr>
      <vt:lpstr>Presentazione standard di PowerPoint</vt:lpstr>
      <vt:lpstr>Presentazione standard di PowerPoint</vt:lpstr>
      <vt:lpstr>La PIRAMIDE DELLE ETA’</vt:lpstr>
      <vt:lpstr>Piramide per età più recente Italia – 1.1.2019 come è cambiata rispetto al 2005?</vt:lpstr>
      <vt:lpstr>Presentazione standard di PowerPoint</vt:lpstr>
      <vt:lpstr>TORINO E CATANZARO ANNI ‘60</vt:lpstr>
      <vt:lpstr>Presentazione standard di PowerPoint</vt:lpstr>
      <vt:lpstr>INDICI DI STRUTTURA DEMOGRAFICA (1/2)</vt:lpstr>
      <vt:lpstr>INDICI DI STRUTTURA DEMOGRAFICA (2/2)</vt:lpstr>
      <vt:lpstr>Presentazione standard di PowerPoint</vt:lpstr>
      <vt:lpstr>Indicatori demografici italiani della popolazione in età attiva</vt:lpstr>
      <vt:lpstr>Indicatori demografici in Italia e in Europa, anno 2013</vt:lpstr>
      <vt:lpstr>Presentazione standard di PowerPoint</vt:lpstr>
      <vt:lpstr>Siti per Piramidi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PIRAMIDE DELLE ETA’</dc:title>
  <dc:creator>Alessandra</dc:creator>
  <cp:lastModifiedBy>Alessandra De Rose</cp:lastModifiedBy>
  <cp:revision>35</cp:revision>
  <dcterms:created xsi:type="dcterms:W3CDTF">2010-10-15T05:32:46Z</dcterms:created>
  <dcterms:modified xsi:type="dcterms:W3CDTF">2020-04-21T08:23:20Z</dcterms:modified>
</cp:coreProperties>
</file>