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84" r:id="rId3"/>
    <p:sldId id="299" r:id="rId4"/>
    <p:sldId id="326" r:id="rId5"/>
    <p:sldId id="297" r:id="rId6"/>
    <p:sldId id="300" r:id="rId7"/>
    <p:sldId id="327" r:id="rId8"/>
    <p:sldId id="301" r:id="rId9"/>
    <p:sldId id="328" r:id="rId10"/>
    <p:sldId id="302" r:id="rId11"/>
    <p:sldId id="331" r:id="rId12"/>
    <p:sldId id="307" r:id="rId13"/>
    <p:sldId id="306" r:id="rId14"/>
    <p:sldId id="308" r:id="rId15"/>
    <p:sldId id="332" r:id="rId16"/>
    <p:sldId id="309" r:id="rId17"/>
    <p:sldId id="310" r:id="rId18"/>
    <p:sldId id="311" r:id="rId19"/>
    <p:sldId id="333" r:id="rId20"/>
    <p:sldId id="305" r:id="rId21"/>
    <p:sldId id="303" r:id="rId22"/>
    <p:sldId id="304" r:id="rId23"/>
    <p:sldId id="334" r:id="rId24"/>
    <p:sldId id="312" r:id="rId25"/>
    <p:sldId id="313" r:id="rId26"/>
    <p:sldId id="314" r:id="rId27"/>
    <p:sldId id="335" r:id="rId28"/>
    <p:sldId id="315" r:id="rId29"/>
    <p:sldId id="316" r:id="rId30"/>
    <p:sldId id="317" r:id="rId31"/>
    <p:sldId id="336" r:id="rId32"/>
    <p:sldId id="318" r:id="rId33"/>
    <p:sldId id="319" r:id="rId34"/>
    <p:sldId id="320" r:id="rId35"/>
    <p:sldId id="337" r:id="rId36"/>
    <p:sldId id="322" r:id="rId37"/>
    <p:sldId id="321" r:id="rId38"/>
    <p:sldId id="323" r:id="rId39"/>
    <p:sldId id="338" r:id="rId40"/>
    <p:sldId id="325" r:id="rId41"/>
  </p:sldIdLst>
  <p:sldSz cx="20104100" cy="11309350"/>
  <p:notesSz cx="20104100" cy="1130935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2D70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659" autoAdjust="0"/>
  </p:normalViewPr>
  <p:slideViewPr>
    <p:cSldViewPr>
      <p:cViewPr varScale="1">
        <p:scale>
          <a:sx n="67" d="100"/>
          <a:sy n="67" d="100"/>
        </p:scale>
        <p:origin x="-2196" y="-12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4/14/2020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0"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4/14/2020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0" i="0">
                <a:solidFill>
                  <a:schemeClr val="tx1"/>
                </a:solidFill>
                <a:latin typeface="Tahoma"/>
                <a:cs typeface="Tahom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4/14/2020</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100"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4/14/2020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4/14/2020</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2513013" y="2741201"/>
            <a:ext cx="15078075" cy="3046988"/>
          </a:xfrm>
        </p:spPr>
        <p:txBody>
          <a:bodyPr anchor="b"/>
          <a:lstStyle>
            <a:lvl1pPr algn="ctr">
              <a:defRPr sz="9900"/>
            </a:lvl1pPr>
          </a:lstStyle>
          <a:p>
            <a:r>
              <a:rPr lang="it-IT"/>
              <a:t>Fare clic per modificare lo stile del titolo</a:t>
            </a:r>
          </a:p>
        </p:txBody>
      </p:sp>
      <p:sp>
        <p:nvSpPr>
          <p:cNvPr id="3" name="Sottotitolo 2"/>
          <p:cNvSpPr>
            <a:spLocks noGrp="1"/>
          </p:cNvSpPr>
          <p:nvPr>
            <p:ph type="subTitle" idx="1"/>
          </p:nvPr>
        </p:nvSpPr>
        <p:spPr>
          <a:xfrm>
            <a:off x="2513013" y="5940028"/>
            <a:ext cx="15078075" cy="615553"/>
          </a:xfrm>
        </p:spPr>
        <p:txBody>
          <a:bodyPr/>
          <a:lstStyle>
            <a:lvl1pPr marL="0" indent="0" algn="ctr">
              <a:buNone/>
              <a:defRPr sz="4000"/>
            </a:lvl1pPr>
            <a:lvl2pPr marL="753923" indent="0" algn="ctr">
              <a:buNone/>
              <a:defRPr sz="3300"/>
            </a:lvl2pPr>
            <a:lvl3pPr marL="1507846" indent="0" algn="ctr">
              <a:buNone/>
              <a:defRPr sz="3000"/>
            </a:lvl3pPr>
            <a:lvl4pPr marL="2261768" indent="0" algn="ctr">
              <a:buNone/>
              <a:defRPr sz="2600"/>
            </a:lvl4pPr>
            <a:lvl5pPr marL="3015691" indent="0" algn="ctr">
              <a:buNone/>
              <a:defRPr sz="2600"/>
            </a:lvl5pPr>
            <a:lvl6pPr marL="3769614" indent="0" algn="ctr">
              <a:buNone/>
              <a:defRPr sz="2600"/>
            </a:lvl6pPr>
            <a:lvl7pPr marL="4523537" indent="0" algn="ctr">
              <a:buNone/>
              <a:defRPr sz="2600"/>
            </a:lvl7pPr>
            <a:lvl8pPr marL="5277460" indent="0" algn="ctr">
              <a:buNone/>
              <a:defRPr sz="2600"/>
            </a:lvl8pPr>
            <a:lvl9pPr marL="6031382" indent="0" algn="ctr">
              <a:buNone/>
              <a:defRPr sz="2600"/>
            </a:lvl9pPr>
          </a:lstStyle>
          <a:p>
            <a:r>
              <a:rPr lang="it-IT"/>
              <a:t>Fare clic per modificare lo stile del sottotitolo dello schema</a:t>
            </a:r>
          </a:p>
        </p:txBody>
      </p:sp>
      <p:sp>
        <p:nvSpPr>
          <p:cNvPr id="4" name="Segnaposto data 3"/>
          <p:cNvSpPr>
            <a:spLocks noGrp="1"/>
          </p:cNvSpPr>
          <p:nvPr>
            <p:ph type="dt" sz="half" idx="10"/>
          </p:nvPr>
        </p:nvSpPr>
        <p:spPr>
          <a:xfrm>
            <a:off x="1005205" y="10517696"/>
            <a:ext cx="4623943" cy="276999"/>
          </a:xfrm>
        </p:spPr>
        <p:txBody>
          <a:bodyPr/>
          <a:lstStyle/>
          <a:p>
            <a:fld id="{D96E32FF-04D1-45BB-BA1F-1DCD9636CF56}" type="datetimeFigureOut">
              <a:rPr lang="it-IT" smtClean="0"/>
              <a:pPr/>
              <a:t>14/04/2020</a:t>
            </a:fld>
            <a:endParaRPr lang="it-IT" dirty="0"/>
          </a:p>
        </p:txBody>
      </p:sp>
      <p:sp>
        <p:nvSpPr>
          <p:cNvPr id="5" name="Segnaposto piè di pagina 4"/>
          <p:cNvSpPr>
            <a:spLocks noGrp="1"/>
          </p:cNvSpPr>
          <p:nvPr>
            <p:ph type="ftr" sz="quarter" idx="11"/>
          </p:nvPr>
        </p:nvSpPr>
        <p:spPr>
          <a:xfrm>
            <a:off x="6835394" y="10517696"/>
            <a:ext cx="6433312" cy="276999"/>
          </a:xfrm>
        </p:spPr>
        <p:txBody>
          <a:bodyPr/>
          <a:lstStyle/>
          <a:p>
            <a:endParaRPr lang="it-IT" dirty="0"/>
          </a:p>
        </p:txBody>
      </p:sp>
      <p:sp>
        <p:nvSpPr>
          <p:cNvPr id="6" name="Segnaposto numero diapositiva 5"/>
          <p:cNvSpPr>
            <a:spLocks noGrp="1"/>
          </p:cNvSpPr>
          <p:nvPr>
            <p:ph type="sldNum" sz="quarter" idx="12"/>
          </p:nvPr>
        </p:nvSpPr>
        <p:spPr>
          <a:xfrm>
            <a:off x="14474953" y="10517696"/>
            <a:ext cx="4623943" cy="276999"/>
          </a:xfrm>
        </p:spPr>
        <p:txBody>
          <a:bodyPr/>
          <a:lstStyle/>
          <a:p>
            <a:fld id="{314F4A36-C9D5-48BB-B994-FA9A193F2DB3}" type="slidenum">
              <a:rPr lang="it-IT" smtClean="0"/>
              <a:pPr/>
              <a:t>‹N›</a:t>
            </a:fld>
            <a:endParaRPr lang="it-IT" dirty="0"/>
          </a:p>
        </p:txBody>
      </p:sp>
    </p:spTree>
    <p:extLst>
      <p:ext uri="{BB962C8B-B14F-4D97-AF65-F5344CB8AC3E}">
        <p14:creationId xmlns:p14="http://schemas.microsoft.com/office/powerpoint/2010/main" xmlns="" val="388145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1005205" y="10517696"/>
            <a:ext cx="4623943" cy="276999"/>
          </a:xfrm>
        </p:spPr>
        <p:txBody>
          <a:bodyPr/>
          <a:lstStyle>
            <a:lvl1pPr>
              <a:defRPr/>
            </a:lvl1pPr>
          </a:lstStyle>
          <a:p>
            <a:endParaRPr lang="it-IT" dirty="0"/>
          </a:p>
        </p:txBody>
      </p:sp>
      <p:sp>
        <p:nvSpPr>
          <p:cNvPr id="3" name="Segnaposto piè di pagina 2"/>
          <p:cNvSpPr>
            <a:spLocks noGrp="1"/>
          </p:cNvSpPr>
          <p:nvPr>
            <p:ph type="ftr" sz="quarter" idx="11"/>
          </p:nvPr>
        </p:nvSpPr>
        <p:spPr>
          <a:xfrm>
            <a:off x="6835394" y="10517696"/>
            <a:ext cx="6433312" cy="276999"/>
          </a:xfrm>
        </p:spPr>
        <p:txBody>
          <a:bodyPr/>
          <a:lstStyle>
            <a:lvl1pPr>
              <a:defRPr/>
            </a:lvl1pPr>
          </a:lstStyle>
          <a:p>
            <a:endParaRPr lang="it-IT" dirty="0"/>
          </a:p>
        </p:txBody>
      </p:sp>
      <p:sp>
        <p:nvSpPr>
          <p:cNvPr id="4" name="Segnaposto numero diapositiva 3"/>
          <p:cNvSpPr>
            <a:spLocks noGrp="1"/>
          </p:cNvSpPr>
          <p:nvPr>
            <p:ph type="sldNum" sz="quarter" idx="12"/>
          </p:nvPr>
        </p:nvSpPr>
        <p:spPr>
          <a:xfrm>
            <a:off x="14474953" y="10517696"/>
            <a:ext cx="4623943" cy="276999"/>
          </a:xfrm>
        </p:spPr>
        <p:txBody>
          <a:bodyPr/>
          <a:lstStyle>
            <a:lvl1pPr>
              <a:defRPr/>
            </a:lvl1pPr>
          </a:lstStyle>
          <a:p>
            <a:fld id="{6A11708F-95BB-4669-BBCE-58DE7F86863F}" type="slidenum">
              <a:rPr lang="it-IT"/>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32160" y="6133709"/>
            <a:ext cx="9239779" cy="502920"/>
          </a:xfrm>
          <a:prstGeom prst="rect">
            <a:avLst/>
          </a:prstGeom>
        </p:spPr>
        <p:txBody>
          <a:bodyPr wrap="square" lIns="0" tIns="0" rIns="0" bIns="0">
            <a:spAutoFit/>
          </a:bodyPr>
          <a:lstStyle>
            <a:lvl1pPr>
              <a:defRPr sz="3100" b="0" i="0">
                <a:solidFill>
                  <a:schemeClr val="tx1"/>
                </a:solidFill>
                <a:latin typeface="Tahoma"/>
                <a:cs typeface="Tahoma"/>
              </a:defRPr>
            </a:lvl1pPr>
          </a:lstStyle>
          <a:p>
            <a:endParaRPr/>
          </a:p>
        </p:txBody>
      </p:sp>
      <p:sp>
        <p:nvSpPr>
          <p:cNvPr id="3" name="Holder 3"/>
          <p:cNvSpPr>
            <a:spLocks noGrp="1"/>
          </p:cNvSpPr>
          <p:nvPr>
            <p:ph type="body" idx="1"/>
          </p:nvPr>
        </p:nvSpPr>
        <p:spPr>
          <a:xfrm>
            <a:off x="1296160" y="3735877"/>
            <a:ext cx="17511778" cy="23882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4/14/2020</a:t>
            </a:fld>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ctrTitle"/>
          </p:nvPr>
        </p:nvSpPr>
        <p:spPr>
          <a:xfrm>
            <a:off x="666649" y="1115227"/>
            <a:ext cx="18711471" cy="3727897"/>
          </a:xfrm>
        </p:spPr>
        <p:txBody>
          <a:bodyPr>
            <a:normAutofit/>
          </a:bodyPr>
          <a:lstStyle/>
          <a:p>
            <a:pPr>
              <a:defRPr/>
            </a:pPr>
            <a:r>
              <a:rPr lang="it-IT" sz="2100" b="1" dirty="0">
                <a:solidFill>
                  <a:schemeClr val="bg1"/>
                </a:solidFill>
                <a:latin typeface="Arial Narrow" panose="020B0606020202030204" pitchFamily="34" charset="0"/>
              </a:rPr>
              <a:t>LABORATORIO DI PROGETTAZIONE 4/A </a:t>
            </a:r>
            <a:br>
              <a:rPr lang="it-IT" sz="2100" b="1" dirty="0">
                <a:solidFill>
                  <a:schemeClr val="bg1"/>
                </a:solidFill>
                <a:latin typeface="Arial Narrow" panose="020B0606020202030204" pitchFamily="34" charset="0"/>
              </a:rPr>
            </a:br>
            <a:r>
              <a:rPr lang="it-IT" sz="2100" b="1" dirty="0">
                <a:solidFill>
                  <a:schemeClr val="bg1"/>
                </a:solidFill>
                <a:latin typeface="Arial Narrow" panose="020B0606020202030204" pitchFamily="34" charset="0"/>
              </a:rPr>
              <a:t>PROF. ARCH. ROBERTO A. CHERUBINI </a:t>
            </a:r>
            <a:br>
              <a:rPr lang="it-IT" sz="2100" b="1" dirty="0">
                <a:solidFill>
                  <a:schemeClr val="bg1"/>
                </a:solidFill>
                <a:latin typeface="Arial Narrow" panose="020B0606020202030204" pitchFamily="34" charset="0"/>
              </a:rPr>
            </a:br>
            <a:r>
              <a:rPr lang="it-IT" sz="2100" b="1" dirty="0">
                <a:solidFill>
                  <a:schemeClr val="bg1"/>
                </a:solidFill>
                <a:latin typeface="Arial Narrow" panose="020B0606020202030204" pitchFamily="34" charset="0"/>
              </a:rPr>
              <a:t>con </a:t>
            </a:r>
            <a:br>
              <a:rPr lang="it-IT" sz="2100" b="1" dirty="0">
                <a:solidFill>
                  <a:schemeClr val="bg1"/>
                </a:solidFill>
                <a:latin typeface="Arial Narrow" panose="020B0606020202030204" pitchFamily="34" charset="0"/>
              </a:rPr>
            </a:br>
            <a:r>
              <a:rPr lang="it-IT" sz="2100" b="1" dirty="0">
                <a:solidFill>
                  <a:schemeClr val="bg1"/>
                </a:solidFill>
                <a:latin typeface="Arial Narrow" panose="020B0606020202030204" pitchFamily="34" charset="0"/>
              </a:rPr>
              <a:t>ARCH. ALESSIA GALLO (</a:t>
            </a:r>
            <a:r>
              <a:rPr lang="it-IT" sz="2100" b="1" dirty="0" err="1">
                <a:solidFill>
                  <a:schemeClr val="bg1"/>
                </a:solidFill>
                <a:latin typeface="Arial Narrow" panose="020B0606020202030204" pitchFamily="34" charset="0"/>
              </a:rPr>
              <a:t>PhD</a:t>
            </a:r>
            <a:r>
              <a:rPr lang="it-IT" sz="2100" b="1" dirty="0">
                <a:solidFill>
                  <a:schemeClr val="bg1"/>
                </a:solidFill>
                <a:latin typeface="Arial Narrow" panose="020B0606020202030204" pitchFamily="34" charset="0"/>
              </a:rPr>
              <a:t> </a:t>
            </a:r>
            <a:r>
              <a:rPr lang="it-IT" sz="2100" b="1" dirty="0" err="1">
                <a:solidFill>
                  <a:schemeClr val="bg1"/>
                </a:solidFill>
                <a:latin typeface="Arial Narrow" panose="020B0606020202030204" pitchFamily="34" charset="0"/>
              </a:rPr>
              <a:t>student</a:t>
            </a:r>
            <a:r>
              <a:rPr lang="it-IT" sz="2100" b="1" dirty="0">
                <a:solidFill>
                  <a:schemeClr val="bg1"/>
                </a:solidFill>
                <a:latin typeface="Arial Narrow" panose="020B0606020202030204" pitchFamily="34" charset="0"/>
              </a:rPr>
              <a:t> ARCHITETTURA TEORIE E PROGETTO DIAP SAPIENZA) </a:t>
            </a:r>
            <a:br>
              <a:rPr lang="it-IT" sz="2100" b="1" dirty="0">
                <a:solidFill>
                  <a:schemeClr val="bg1"/>
                </a:solidFill>
                <a:latin typeface="Arial Narrow" panose="020B0606020202030204" pitchFamily="34" charset="0"/>
              </a:rPr>
            </a:br>
            <a:r>
              <a:rPr lang="it-IT" sz="2100" b="1" dirty="0">
                <a:solidFill>
                  <a:schemeClr val="bg1"/>
                </a:solidFill>
                <a:latin typeface="Arial Narrow" panose="020B0606020202030204" pitchFamily="34" charset="0"/>
              </a:rPr>
              <a:t>ARCH. MARCO GIORDANO (CONSULENTE ESTERNO) </a:t>
            </a:r>
            <a:br>
              <a:rPr lang="it-IT" sz="2100" b="1" dirty="0">
                <a:solidFill>
                  <a:schemeClr val="bg1"/>
                </a:solidFill>
                <a:latin typeface="Arial Narrow" panose="020B0606020202030204" pitchFamily="34" charset="0"/>
              </a:rPr>
            </a:br>
            <a:r>
              <a:rPr lang="it-IT" sz="2100" b="1" dirty="0">
                <a:solidFill>
                  <a:schemeClr val="bg1"/>
                </a:solidFill>
                <a:latin typeface="Arial Narrow" panose="020B0606020202030204" pitchFamily="34" charset="0"/>
              </a:rPr>
              <a:t>ARCH. ANDREA LANNA (CONSULENTE ESTERNO)</a:t>
            </a:r>
            <a:r>
              <a:rPr lang="it-IT" sz="2100" dirty="0">
                <a:solidFill>
                  <a:schemeClr val="bg1"/>
                </a:solidFill>
              </a:rPr>
              <a:t/>
            </a:r>
            <a:br>
              <a:rPr lang="it-IT" sz="2100" dirty="0">
                <a:solidFill>
                  <a:schemeClr val="bg1"/>
                </a:solidFill>
              </a:rPr>
            </a:br>
            <a:r>
              <a:rPr lang="it-IT" sz="2100" dirty="0">
                <a:solidFill>
                  <a:schemeClr val="bg1"/>
                </a:solidFill>
              </a:rPr>
              <a:t/>
            </a:r>
            <a:br>
              <a:rPr lang="it-IT" sz="2100" dirty="0">
                <a:solidFill>
                  <a:schemeClr val="bg1"/>
                </a:solidFill>
              </a:rPr>
            </a:br>
            <a:r>
              <a:rPr lang="it-IT" sz="2100" dirty="0">
                <a:solidFill>
                  <a:schemeClr val="bg1"/>
                </a:solidFill>
              </a:rPr>
              <a:t/>
            </a:r>
            <a:br>
              <a:rPr lang="it-IT" sz="2100" dirty="0">
                <a:solidFill>
                  <a:schemeClr val="bg1"/>
                </a:solidFill>
              </a:rPr>
            </a:br>
            <a:r>
              <a:rPr lang="it-IT" sz="2100" dirty="0">
                <a:solidFill>
                  <a:schemeClr val="bg1"/>
                </a:solidFill>
              </a:rPr>
              <a:t/>
            </a:r>
            <a:br>
              <a:rPr lang="it-IT" sz="2100" dirty="0">
                <a:solidFill>
                  <a:schemeClr val="bg1"/>
                </a:solidFill>
              </a:rPr>
            </a:br>
            <a:r>
              <a:rPr lang="it-IT" sz="2100" dirty="0">
                <a:solidFill>
                  <a:schemeClr val="bg1"/>
                </a:solidFill>
              </a:rPr>
              <a:t/>
            </a:r>
            <a:br>
              <a:rPr lang="it-IT" sz="2100" dirty="0">
                <a:solidFill>
                  <a:schemeClr val="bg1"/>
                </a:solidFill>
              </a:rPr>
            </a:br>
            <a:endParaRPr lang="it-IT" sz="2100" dirty="0">
              <a:solidFill>
                <a:schemeClr val="bg1"/>
              </a:solidFill>
            </a:endParaRPr>
          </a:p>
        </p:txBody>
      </p:sp>
      <p:sp>
        <p:nvSpPr>
          <p:cNvPr id="6148" name="Sottotitolo 2"/>
          <p:cNvSpPr>
            <a:spLocks noGrp="1"/>
          </p:cNvSpPr>
          <p:nvPr>
            <p:ph type="subTitle" idx="1"/>
          </p:nvPr>
        </p:nvSpPr>
        <p:spPr>
          <a:xfrm rot="10800000" flipV="1">
            <a:off x="3109854" y="7376912"/>
            <a:ext cx="13221238" cy="1231106"/>
          </a:xfrm>
        </p:spPr>
        <p:txBody>
          <a:bodyPr/>
          <a:lstStyle/>
          <a:p>
            <a:r>
              <a:rPr lang="it-IT" b="1" dirty="0">
                <a:solidFill>
                  <a:schemeClr val="bg1"/>
                </a:solidFill>
                <a:latin typeface="Arial Narrow" panose="020B0606020202030204" pitchFamily="34" charset="0"/>
              </a:rPr>
              <a:t>LE FUNZIONI DI PROGETTO</a:t>
            </a:r>
          </a:p>
          <a:p>
            <a:r>
              <a:rPr lang="it-IT" b="1" dirty="0">
                <a:solidFill>
                  <a:schemeClr val="bg1"/>
                </a:solidFill>
                <a:latin typeface="Arial Narrow" panose="020B0606020202030204" pitchFamily="34" charset="0"/>
              </a:rPr>
              <a:t>Shopping Mall</a:t>
            </a:r>
            <a:endParaRPr lang="it-IT" b="1" dirty="0">
              <a:latin typeface="Arial Narrow" panose="020B0606020202030204" pitchFamily="34" charset="0"/>
            </a:endParaRPr>
          </a:p>
        </p:txBody>
      </p:sp>
      <p:grpSp>
        <p:nvGrpSpPr>
          <p:cNvPr id="8" name="Gruppo 7"/>
          <p:cNvGrpSpPr/>
          <p:nvPr/>
        </p:nvGrpSpPr>
        <p:grpSpPr>
          <a:xfrm>
            <a:off x="3945536" y="3981835"/>
            <a:ext cx="12213029" cy="2965166"/>
            <a:chOff x="2698000" y="3981835"/>
            <a:chExt cx="12213029" cy="2965166"/>
          </a:xfrm>
        </p:grpSpPr>
        <p:pic>
          <p:nvPicPr>
            <p:cNvPr id="6146" name="Immagine 8"/>
            <p:cNvPicPr>
              <a:picLocks noChangeAspect="1"/>
            </p:cNvPicPr>
            <p:nvPr/>
          </p:nvPicPr>
          <p:blipFill>
            <a:blip r:embed="rId2" cstate="print"/>
            <a:srcRect l="29678" t="-2" r="4767" b="44492"/>
            <a:stretch>
              <a:fillRect/>
            </a:stretch>
          </p:blipFill>
          <p:spPr bwMode="auto">
            <a:xfrm>
              <a:off x="2698000" y="4489709"/>
              <a:ext cx="2099622" cy="1953021"/>
            </a:xfrm>
            <a:prstGeom prst="rect">
              <a:avLst/>
            </a:prstGeom>
            <a:noFill/>
            <a:ln w="9525">
              <a:noFill/>
              <a:miter lim="800000"/>
              <a:headEnd/>
              <a:tailEnd/>
            </a:ln>
          </p:spPr>
        </p:pic>
        <p:pic>
          <p:nvPicPr>
            <p:cNvPr id="6149" name="Immagine 7"/>
            <p:cNvPicPr>
              <a:picLocks noChangeAspect="1"/>
            </p:cNvPicPr>
            <p:nvPr/>
          </p:nvPicPr>
          <p:blipFill>
            <a:blip r:embed="rId3" cstate="print"/>
            <a:srcRect l="19850" t="12070" r="18767" b="33063"/>
            <a:stretch>
              <a:fillRect/>
            </a:stretch>
          </p:blipFill>
          <p:spPr bwMode="auto">
            <a:xfrm>
              <a:off x="12163681" y="3981835"/>
              <a:ext cx="2747348" cy="2965166"/>
            </a:xfrm>
            <a:prstGeom prst="rect">
              <a:avLst/>
            </a:prstGeom>
            <a:noFill/>
            <a:ln w="9525">
              <a:noFill/>
              <a:miter lim="800000"/>
              <a:headEnd/>
              <a:tailEnd/>
            </a:ln>
          </p:spPr>
        </p:pic>
        <p:pic>
          <p:nvPicPr>
            <p:cNvPr id="6150" name="Immagine 9"/>
            <p:cNvPicPr>
              <a:picLocks noChangeAspect="1"/>
            </p:cNvPicPr>
            <p:nvPr/>
          </p:nvPicPr>
          <p:blipFill>
            <a:blip r:embed="rId4" cstate="print"/>
            <a:srcRect t="11938" b="21904"/>
            <a:stretch>
              <a:fillRect/>
            </a:stretch>
          </p:blipFill>
          <p:spPr bwMode="auto">
            <a:xfrm>
              <a:off x="5849734" y="4492326"/>
              <a:ext cx="2098650" cy="1973740"/>
            </a:xfrm>
            <a:prstGeom prst="rect">
              <a:avLst/>
            </a:prstGeom>
            <a:noFill/>
            <a:ln w="9525">
              <a:noFill/>
              <a:miter lim="800000"/>
              <a:headEnd/>
              <a:tailEnd/>
            </a:ln>
          </p:spPr>
        </p:pic>
        <p:pic>
          <p:nvPicPr>
            <p:cNvPr id="6151" name="Immagine 3"/>
            <p:cNvPicPr>
              <a:picLocks noChangeAspect="1"/>
            </p:cNvPicPr>
            <p:nvPr/>
          </p:nvPicPr>
          <p:blipFill>
            <a:blip r:embed="rId5" cstate="print"/>
            <a:srcRect t="1154" b="7642"/>
            <a:stretch>
              <a:fillRect/>
            </a:stretch>
          </p:blipFill>
          <p:spPr bwMode="auto">
            <a:xfrm>
              <a:off x="9001472" y="4505416"/>
              <a:ext cx="2105507" cy="1982858"/>
            </a:xfrm>
            <a:prstGeom prst="rect">
              <a:avLst/>
            </a:prstGeom>
            <a:noFill/>
            <a:ln w="9525">
              <a:noFill/>
              <a:miter lim="800000"/>
              <a:headEnd/>
              <a:tailEnd/>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109075" y="10337597"/>
            <a:ext cx="8115300"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Spazio pubblico a Covent Garden, Londra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2879725" y="829144"/>
            <a:ext cx="14344650" cy="9508453"/>
          </a:xfrm>
          <a:prstGeom prst="rect">
            <a:avLst/>
          </a:prstGeom>
        </p:spPr>
      </p:pic>
    </p:spTree>
    <p:extLst>
      <p:ext uri="{BB962C8B-B14F-4D97-AF65-F5344CB8AC3E}">
        <p14:creationId xmlns:p14="http://schemas.microsoft.com/office/powerpoint/2010/main" xmlns="" val="393615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4054475"/>
            <a:ext cx="16851145" cy="6583001"/>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Un’ architettura “della comunicazione” dinamica e flessibile determinata da materiali leggeri, cromatismi, trasparenze e luce, che narra il mondo del consumo e l’attività dello shopping.</a:t>
            </a:r>
          </a:p>
          <a:p>
            <a:pPr algn="ctr"/>
            <a:endParaRPr lang="it-IT" altLang="it-IT" sz="3200" b="1" dirty="0">
              <a:solidFill>
                <a:schemeClr val="bg1"/>
              </a:solidFill>
              <a:latin typeface="Arial Narrow" pitchFamily="34" charset="0"/>
            </a:endParaRPr>
          </a:p>
          <a:p>
            <a:pPr algn="ctr"/>
            <a:r>
              <a:rPr lang="it-IT" altLang="it-IT" sz="3200" b="1" dirty="0">
                <a:solidFill>
                  <a:schemeClr val="bg1"/>
                </a:solidFill>
                <a:latin typeface="Arial Narrow" pitchFamily="34" charset="0"/>
              </a:rPr>
              <a:t>“Lo shopping” è un’ attività completamente diversa dall’ acquistare. L’ azione di acquistare è il risultato di uno scopo predeterminato e chiaramente definito. La decisione di acquistare un articolo specifico conduce ad uno specifico negozio o anche un banco specifico dove egli porta a conclusione il progetto determinato.</a:t>
            </a:r>
          </a:p>
          <a:p>
            <a:pPr algn="ctr"/>
            <a:endParaRPr lang="it-IT" altLang="it-IT" sz="3200" b="1" dirty="0">
              <a:solidFill>
                <a:schemeClr val="bg1"/>
              </a:solidFill>
              <a:latin typeface="Arial Narrow" pitchFamily="34" charset="0"/>
            </a:endParaRPr>
          </a:p>
          <a:p>
            <a:pPr algn="ctr"/>
            <a:r>
              <a:rPr lang="it-IT" altLang="it-IT" sz="3200" b="1" dirty="0">
                <a:solidFill>
                  <a:schemeClr val="bg1"/>
                </a:solidFill>
                <a:latin typeface="Arial Narrow" pitchFamily="34" charset="0"/>
              </a:rPr>
              <a:t>L’attività dello shopping è affrontata con una certa assenza di scopi e generalmente con una abbondante dose di tempo libero e un ammontare variabile di fonti. Lo scopo di un giro di shopping non è necessariamente solo quello di comprare certe merci  che sono urgentemente necessarie ma è piuttosto un tipo di “vocazione professionale”. Comporta il confronto dello stile e della qualità, ma è anche desiderio di passare un po’ di tempo socievolmente utile e di avere esperienze diversificate.</a:t>
            </a:r>
          </a:p>
        </p:txBody>
      </p:sp>
    </p:spTree>
    <p:extLst>
      <p:ext uri="{BB962C8B-B14F-4D97-AF65-F5344CB8AC3E}">
        <p14:creationId xmlns:p14="http://schemas.microsoft.com/office/powerpoint/2010/main" xmlns="" val="367223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71594" y="10335638"/>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Galleria Alberto Sordi, Roma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683605" y="782972"/>
            <a:ext cx="12736888" cy="9552666"/>
          </a:xfrm>
          <a:prstGeom prst="rect">
            <a:avLst/>
          </a:prstGeom>
        </p:spPr>
      </p:pic>
    </p:spTree>
    <p:extLst>
      <p:ext uri="{BB962C8B-B14F-4D97-AF65-F5344CB8AC3E}">
        <p14:creationId xmlns:p14="http://schemas.microsoft.com/office/powerpoint/2010/main" xmlns="" val="396322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86869" y="10335638"/>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Galleria Vittorio Emanuele II, Milano</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568331" y="782972"/>
            <a:ext cx="16967437" cy="9552666"/>
          </a:xfrm>
          <a:prstGeom prst="rect">
            <a:avLst/>
          </a:prstGeom>
        </p:spPr>
      </p:pic>
    </p:spTree>
    <p:extLst>
      <p:ext uri="{BB962C8B-B14F-4D97-AF65-F5344CB8AC3E}">
        <p14:creationId xmlns:p14="http://schemas.microsoft.com/office/powerpoint/2010/main" xmlns="" val="342222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082662" y="10335638"/>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Galleria Umberto, Napoli</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2772539" y="854075"/>
            <a:ext cx="14559022" cy="9481563"/>
          </a:xfrm>
          <a:prstGeom prst="rect">
            <a:avLst/>
          </a:prstGeom>
        </p:spPr>
      </p:pic>
    </p:spTree>
    <p:extLst>
      <p:ext uri="{BB962C8B-B14F-4D97-AF65-F5344CB8AC3E}">
        <p14:creationId xmlns:p14="http://schemas.microsoft.com/office/powerpoint/2010/main" xmlns="" val="27781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2151019"/>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Lo shopping è un comportamento, amplia gli orizzonti, aguzza l’ingegno, eleva il gusto.</a:t>
            </a:r>
          </a:p>
          <a:p>
            <a:pPr algn="ctr"/>
            <a:endParaRPr lang="it-IT" altLang="it-IT" sz="3200" b="1" dirty="0">
              <a:solidFill>
                <a:schemeClr val="bg1"/>
              </a:solidFill>
              <a:latin typeface="Arial Narrow" pitchFamily="34" charset="0"/>
            </a:endParaRPr>
          </a:p>
          <a:p>
            <a:pPr algn="ctr"/>
            <a:r>
              <a:rPr lang="it-IT" altLang="it-IT" sz="3200" b="1" dirty="0">
                <a:solidFill>
                  <a:schemeClr val="bg1"/>
                </a:solidFill>
                <a:latin typeface="Arial Narrow" pitchFamily="34" charset="0"/>
              </a:rPr>
              <a:t>Il centro  che vuole attrarre e trattenere l’acquirente «professionista» dovrà pertanto offrirgli anche luoghi di riposo e ristoro.</a:t>
            </a:r>
          </a:p>
        </p:txBody>
      </p:sp>
    </p:spTree>
    <p:extLst>
      <p:ext uri="{BB962C8B-B14F-4D97-AF65-F5344CB8AC3E}">
        <p14:creationId xmlns:p14="http://schemas.microsoft.com/office/powerpoint/2010/main" xmlns="" val="381413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861050" y="10335638"/>
            <a:ext cx="10248899" cy="523220"/>
          </a:xfrm>
          <a:prstGeom prst="rect">
            <a:avLst/>
          </a:prstGeom>
          <a:noFill/>
        </p:spPr>
        <p:txBody>
          <a:bodyPr wrap="square" rtlCol="0">
            <a:spAutoFit/>
          </a:bodyPr>
          <a:lstStyle/>
          <a:p>
            <a:pPr algn="r"/>
            <a:r>
              <a:rPr lang="it-IT" sz="2800" dirty="0">
                <a:solidFill>
                  <a:schemeClr val="bg1"/>
                </a:solidFill>
                <a:latin typeface="Arial Narrow" panose="020B0606020202030204" pitchFamily="34" charset="0"/>
              </a:rPr>
              <a:t>La Rinascente, Roma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4126073" y="854075"/>
            <a:ext cx="11851953" cy="9481563"/>
          </a:xfrm>
          <a:prstGeom prst="rect">
            <a:avLst/>
          </a:prstGeom>
        </p:spPr>
      </p:pic>
    </p:spTree>
    <p:extLst>
      <p:ext uri="{BB962C8B-B14F-4D97-AF65-F5344CB8AC3E}">
        <p14:creationId xmlns:p14="http://schemas.microsoft.com/office/powerpoint/2010/main" xmlns="" val="3185695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706394" y="10335638"/>
            <a:ext cx="10248899" cy="523220"/>
          </a:xfrm>
          <a:prstGeom prst="rect">
            <a:avLst/>
          </a:prstGeom>
          <a:noFill/>
        </p:spPr>
        <p:txBody>
          <a:bodyPr wrap="square" rtlCol="0">
            <a:spAutoFit/>
          </a:bodyPr>
          <a:lstStyle/>
          <a:p>
            <a:pPr algn="r"/>
            <a:r>
              <a:rPr lang="it-IT" sz="2800" dirty="0">
                <a:solidFill>
                  <a:schemeClr val="bg1"/>
                </a:solidFill>
                <a:latin typeface="Arial Narrow" panose="020B0606020202030204" pitchFamily="34" charset="0"/>
              </a:rPr>
              <a:t>La Rinascente, Roma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148806" y="854075"/>
            <a:ext cx="13806487" cy="9481563"/>
          </a:xfrm>
          <a:prstGeom prst="rect">
            <a:avLst/>
          </a:prstGeom>
        </p:spPr>
      </p:pic>
    </p:spTree>
    <p:extLst>
      <p:ext uri="{BB962C8B-B14F-4D97-AF65-F5344CB8AC3E}">
        <p14:creationId xmlns:p14="http://schemas.microsoft.com/office/powerpoint/2010/main" xmlns="" val="2883063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706394" y="10335638"/>
            <a:ext cx="10248899" cy="523220"/>
          </a:xfrm>
          <a:prstGeom prst="rect">
            <a:avLst/>
          </a:prstGeom>
          <a:noFill/>
        </p:spPr>
        <p:txBody>
          <a:bodyPr wrap="square" rtlCol="0">
            <a:spAutoFit/>
          </a:bodyPr>
          <a:lstStyle/>
          <a:p>
            <a:pPr algn="r"/>
            <a:r>
              <a:rPr lang="it-IT" sz="2800" dirty="0">
                <a:solidFill>
                  <a:schemeClr val="bg1"/>
                </a:solidFill>
                <a:latin typeface="Arial Narrow" panose="020B0606020202030204" pitchFamily="34" charset="0"/>
              </a:rPr>
              <a:t>La Rinascente, Roma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199365" y="854075"/>
            <a:ext cx="13705368" cy="9481563"/>
          </a:xfrm>
          <a:prstGeom prst="rect">
            <a:avLst/>
          </a:prstGeom>
        </p:spPr>
      </p:pic>
    </p:spTree>
    <p:extLst>
      <p:ext uri="{BB962C8B-B14F-4D97-AF65-F5344CB8AC3E}">
        <p14:creationId xmlns:p14="http://schemas.microsoft.com/office/powerpoint/2010/main" xmlns="" val="3223651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2643461"/>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Altro tema centrale, obbiettivo dei più significativi progetti di centri commerciali dell’ ultima generazione, è la precisa volontà di caratterizzare lo spazio come spazio pubblico. </a:t>
            </a:r>
          </a:p>
          <a:p>
            <a:pPr algn="ctr"/>
            <a:endParaRPr lang="it-IT" altLang="it-IT" sz="3200" b="1" dirty="0">
              <a:solidFill>
                <a:schemeClr val="bg1"/>
              </a:solidFill>
              <a:latin typeface="Arial Narrow" pitchFamily="34" charset="0"/>
            </a:endParaRPr>
          </a:p>
          <a:p>
            <a:pPr algn="ctr"/>
            <a:r>
              <a:rPr lang="it-IT" altLang="it-IT" sz="3200" b="1" dirty="0">
                <a:solidFill>
                  <a:schemeClr val="bg1"/>
                </a:solidFill>
                <a:latin typeface="Arial Narrow" pitchFamily="34" charset="0"/>
              </a:rPr>
              <a:t>Questa è la diretta conseguenza del fatto che lo shopping oggigiorno è una delle più importanti e gratificanti attività pubbliche che permea una parte molto rilevante della vita nei contesti urbani.</a:t>
            </a:r>
          </a:p>
        </p:txBody>
      </p:sp>
    </p:spTree>
    <p:extLst>
      <p:ext uri="{BB962C8B-B14F-4D97-AF65-F5344CB8AC3E}">
        <p14:creationId xmlns:p14="http://schemas.microsoft.com/office/powerpoint/2010/main" xmlns="" val="4257464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2935339" y="8076239"/>
            <a:ext cx="16851145" cy="2751183"/>
          </a:xfrm>
          <a:prstGeom prst="rect">
            <a:avLst/>
          </a:prstGeom>
          <a:noFill/>
          <a:ln w="9525">
            <a:noFill/>
            <a:miter lim="800000"/>
            <a:headEnd/>
            <a:tailEnd/>
          </a:ln>
        </p:spPr>
        <p:txBody>
          <a:bodyPr lIns="179497" tIns="89748" rIns="179497" bIns="89748">
            <a:spAutoFit/>
          </a:bodyPr>
          <a:lstStyle/>
          <a:p>
            <a:pPr algn="r" eaLnBrk="1" hangingPunct="1"/>
            <a:r>
              <a:rPr lang="it-IT" altLang="it-IT" sz="5500" b="1" dirty="0">
                <a:solidFill>
                  <a:schemeClr val="bg1"/>
                </a:solidFill>
                <a:latin typeface="Arial Narrow" pitchFamily="34" charset="0"/>
              </a:rPr>
              <a:t>LE FUNZIONI DI PROGETTO</a:t>
            </a:r>
          </a:p>
          <a:p>
            <a:pPr algn="r" eaLnBrk="1" hangingPunct="1"/>
            <a:r>
              <a:rPr lang="it-IT" altLang="it-IT" sz="4000" b="1" dirty="0">
                <a:solidFill>
                  <a:schemeClr val="bg1"/>
                </a:solidFill>
                <a:latin typeface="Arial Narrow" pitchFamily="34" charset="0"/>
              </a:rPr>
              <a:t>Shopping Mall</a:t>
            </a:r>
          </a:p>
          <a:p>
            <a:pPr algn="r" eaLnBrk="1" hangingPunct="1"/>
            <a:endParaRPr lang="it-IT" altLang="it-IT" b="1" u="none" dirty="0">
              <a:solidFill>
                <a:schemeClr val="bg1"/>
              </a:solidFill>
              <a:latin typeface="Arial Narrow" pitchFamily="34" charset="0"/>
            </a:endParaRPr>
          </a:p>
          <a:p>
            <a:pPr algn="r" eaLnBrk="1" hangingPunct="1"/>
            <a:r>
              <a:rPr lang="it-IT" altLang="it-IT" sz="2700" b="1" dirty="0">
                <a:solidFill>
                  <a:schemeClr val="bg1"/>
                </a:solidFill>
                <a:latin typeface="Arial Narrow" pitchFamily="34" charset="0"/>
              </a:rPr>
              <a:t>LabProArc4A_Cherubini_2020</a:t>
            </a:r>
          </a:p>
          <a:p>
            <a:pPr algn="r" eaLnBrk="1" hangingPunct="1"/>
            <a:r>
              <a:rPr lang="it-IT" altLang="it-IT" sz="2700" b="1" dirty="0">
                <a:solidFill>
                  <a:schemeClr val="bg1"/>
                </a:solidFill>
                <a:latin typeface="Arial Narrow" pitchFamily="34" charset="0"/>
              </a:rPr>
              <a:t>arch. Andrea Lanna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22850" y="10337597"/>
            <a:ext cx="11620499" cy="523220"/>
          </a:xfrm>
          <a:prstGeom prst="rect">
            <a:avLst/>
          </a:prstGeom>
          <a:noFill/>
        </p:spPr>
        <p:txBody>
          <a:bodyPr wrap="square" rtlCol="0">
            <a:spAutoFit/>
          </a:bodyPr>
          <a:lstStyle/>
          <a:p>
            <a:pPr algn="r"/>
            <a:r>
              <a:rPr lang="it-IT" sz="2800" b="1" dirty="0" err="1">
                <a:solidFill>
                  <a:schemeClr val="bg1"/>
                </a:solidFill>
                <a:latin typeface="Arial Narrow" panose="020B0606020202030204" pitchFamily="34" charset="0"/>
              </a:rPr>
              <a:t>Enric</a:t>
            </a:r>
            <a:r>
              <a:rPr lang="it-IT" sz="2800" b="1" dirty="0">
                <a:solidFill>
                  <a:schemeClr val="bg1"/>
                </a:solidFill>
                <a:latin typeface="Arial Narrow" panose="020B0606020202030204" pitchFamily="34" charset="0"/>
              </a:rPr>
              <a:t> </a:t>
            </a:r>
            <a:r>
              <a:rPr lang="it-IT" sz="2800" b="1" dirty="0" err="1">
                <a:solidFill>
                  <a:schemeClr val="bg1"/>
                </a:solidFill>
                <a:latin typeface="Arial Narrow" panose="020B0606020202030204" pitchFamily="34" charset="0"/>
              </a:rPr>
              <a:t>Mirailles</a:t>
            </a:r>
            <a:r>
              <a:rPr lang="it-IT" sz="2800" b="1" dirty="0">
                <a:solidFill>
                  <a:schemeClr val="bg1"/>
                </a:solidFill>
                <a:latin typeface="Arial Narrow" panose="020B0606020202030204" pitchFamily="34" charset="0"/>
              </a:rPr>
              <a:t> &amp; Benedetta Tagliabue, </a:t>
            </a:r>
            <a:r>
              <a:rPr lang="it-IT" sz="2800" b="1" i="1" dirty="0">
                <a:solidFill>
                  <a:schemeClr val="bg1"/>
                </a:solidFill>
                <a:latin typeface="Arial Narrow" panose="020B0606020202030204" pitchFamily="34" charset="0"/>
              </a:rPr>
              <a:t>Mercato di Santa Caterina</a:t>
            </a:r>
            <a:r>
              <a:rPr lang="it-IT" sz="2800" b="1" dirty="0">
                <a:solidFill>
                  <a:schemeClr val="bg1"/>
                </a:solidFill>
                <a:latin typeface="Arial Narrow" panose="020B0606020202030204" pitchFamily="34" charset="0"/>
              </a:rPr>
              <a:t>, Barcellona, 2005</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500457" y="450649"/>
            <a:ext cx="13103184" cy="9886948"/>
          </a:xfrm>
          <a:prstGeom prst="rect">
            <a:avLst/>
          </a:prstGeom>
        </p:spPr>
      </p:pic>
    </p:spTree>
    <p:extLst>
      <p:ext uri="{BB962C8B-B14F-4D97-AF65-F5344CB8AC3E}">
        <p14:creationId xmlns:p14="http://schemas.microsoft.com/office/powerpoint/2010/main" xmlns="" val="4018869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089650" y="10337597"/>
            <a:ext cx="11653973" cy="523220"/>
          </a:xfrm>
          <a:prstGeom prst="rect">
            <a:avLst/>
          </a:prstGeom>
          <a:noFill/>
        </p:spPr>
        <p:txBody>
          <a:bodyPr wrap="square" rtlCol="0">
            <a:spAutoFit/>
          </a:bodyPr>
          <a:lstStyle/>
          <a:p>
            <a:pPr algn="r"/>
            <a:r>
              <a:rPr lang="it-IT" sz="2800" b="1" dirty="0" err="1">
                <a:solidFill>
                  <a:schemeClr val="bg1"/>
                </a:solidFill>
                <a:latin typeface="Arial Narrow" panose="020B0606020202030204" pitchFamily="34" charset="0"/>
              </a:rPr>
              <a:t>Enric</a:t>
            </a:r>
            <a:r>
              <a:rPr lang="it-IT" sz="2800" b="1" dirty="0">
                <a:solidFill>
                  <a:schemeClr val="bg1"/>
                </a:solidFill>
                <a:latin typeface="Arial Narrow" panose="020B0606020202030204" pitchFamily="34" charset="0"/>
              </a:rPr>
              <a:t> </a:t>
            </a:r>
            <a:r>
              <a:rPr lang="it-IT" sz="2800" b="1" dirty="0" err="1">
                <a:solidFill>
                  <a:schemeClr val="bg1"/>
                </a:solidFill>
                <a:latin typeface="Arial Narrow" panose="020B0606020202030204" pitchFamily="34" charset="0"/>
              </a:rPr>
              <a:t>Mirailles</a:t>
            </a:r>
            <a:r>
              <a:rPr lang="it-IT" sz="2800" b="1" dirty="0">
                <a:solidFill>
                  <a:schemeClr val="bg1"/>
                </a:solidFill>
                <a:latin typeface="Arial Narrow" panose="020B0606020202030204" pitchFamily="34" charset="0"/>
              </a:rPr>
              <a:t> &amp; Benedetta Tagliabue, </a:t>
            </a:r>
            <a:r>
              <a:rPr lang="it-IT" sz="2800" b="1" i="1" dirty="0">
                <a:solidFill>
                  <a:schemeClr val="bg1"/>
                </a:solidFill>
                <a:latin typeface="Arial Narrow" panose="020B0606020202030204" pitchFamily="34" charset="0"/>
              </a:rPr>
              <a:t>Mercato di Santa Caterina</a:t>
            </a:r>
            <a:r>
              <a:rPr lang="it-IT" sz="2800" b="1" dirty="0">
                <a:solidFill>
                  <a:schemeClr val="bg1"/>
                </a:solidFill>
                <a:latin typeface="Arial Narrow" panose="020B0606020202030204" pitchFamily="34" charset="0"/>
              </a:rPr>
              <a:t>, Barcellona, 2005</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6322877" y="393135"/>
            <a:ext cx="7458346" cy="9944462"/>
          </a:xfrm>
          <a:prstGeom prst="rect">
            <a:avLst/>
          </a:prstGeom>
        </p:spPr>
      </p:pic>
    </p:spTree>
    <p:extLst>
      <p:ext uri="{BB962C8B-B14F-4D97-AF65-F5344CB8AC3E}">
        <p14:creationId xmlns:p14="http://schemas.microsoft.com/office/powerpoint/2010/main" xmlns="" val="2491960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870450" y="10337597"/>
            <a:ext cx="11772899" cy="523220"/>
          </a:xfrm>
          <a:prstGeom prst="rect">
            <a:avLst/>
          </a:prstGeom>
          <a:noFill/>
        </p:spPr>
        <p:txBody>
          <a:bodyPr wrap="square" rtlCol="0">
            <a:spAutoFit/>
          </a:bodyPr>
          <a:lstStyle/>
          <a:p>
            <a:pPr algn="r"/>
            <a:r>
              <a:rPr lang="it-IT" sz="2800" b="1" dirty="0" err="1">
                <a:solidFill>
                  <a:schemeClr val="bg1"/>
                </a:solidFill>
                <a:latin typeface="Arial Narrow" panose="020B0606020202030204" pitchFamily="34" charset="0"/>
              </a:rPr>
              <a:t>Enric</a:t>
            </a:r>
            <a:r>
              <a:rPr lang="it-IT" sz="2800" b="1" dirty="0">
                <a:solidFill>
                  <a:schemeClr val="bg1"/>
                </a:solidFill>
                <a:latin typeface="Arial Narrow" panose="020B0606020202030204" pitchFamily="34" charset="0"/>
              </a:rPr>
              <a:t> </a:t>
            </a:r>
            <a:r>
              <a:rPr lang="it-IT" sz="2800" b="1" dirty="0" err="1">
                <a:solidFill>
                  <a:schemeClr val="bg1"/>
                </a:solidFill>
                <a:latin typeface="Arial Narrow" panose="020B0606020202030204" pitchFamily="34" charset="0"/>
              </a:rPr>
              <a:t>Mirailles</a:t>
            </a:r>
            <a:r>
              <a:rPr lang="it-IT" sz="2800" b="1" dirty="0">
                <a:solidFill>
                  <a:schemeClr val="bg1"/>
                </a:solidFill>
                <a:latin typeface="Arial Narrow" panose="020B0606020202030204" pitchFamily="34" charset="0"/>
              </a:rPr>
              <a:t> &amp; Benedetta Tagliabue, </a:t>
            </a:r>
            <a:r>
              <a:rPr lang="it-IT" sz="2800" b="1" i="1" dirty="0">
                <a:solidFill>
                  <a:schemeClr val="bg1"/>
                </a:solidFill>
                <a:latin typeface="Arial Narrow" panose="020B0606020202030204" pitchFamily="34" charset="0"/>
              </a:rPr>
              <a:t>Mercato di Santa Caterina</a:t>
            </a:r>
            <a:r>
              <a:rPr lang="it-IT" sz="2800" b="1" dirty="0">
                <a:solidFill>
                  <a:schemeClr val="bg1"/>
                </a:solidFill>
                <a:latin typeface="Arial Narrow" panose="020B0606020202030204" pitchFamily="34" charset="0"/>
              </a:rPr>
              <a:t>, Barcellona, 2005</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460750" y="450649"/>
            <a:ext cx="13182599" cy="9886948"/>
          </a:xfrm>
          <a:prstGeom prst="rect">
            <a:avLst/>
          </a:prstGeom>
        </p:spPr>
      </p:pic>
    </p:spTree>
    <p:extLst>
      <p:ext uri="{BB962C8B-B14F-4D97-AF65-F5344CB8AC3E}">
        <p14:creationId xmlns:p14="http://schemas.microsoft.com/office/powerpoint/2010/main" xmlns="" val="1037066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2151019"/>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Rem </a:t>
            </a:r>
            <a:r>
              <a:rPr lang="it-IT" altLang="it-IT" sz="3200" b="1" dirty="0" err="1">
                <a:solidFill>
                  <a:schemeClr val="bg1"/>
                </a:solidFill>
                <a:latin typeface="Arial Narrow" pitchFamily="34" charset="0"/>
              </a:rPr>
              <a:t>Koolhaas</a:t>
            </a:r>
            <a:r>
              <a:rPr lang="it-IT" altLang="it-IT" sz="3200" b="1" dirty="0">
                <a:solidFill>
                  <a:schemeClr val="bg1"/>
                </a:solidFill>
                <a:latin typeface="Arial Narrow" pitchFamily="34" charset="0"/>
              </a:rPr>
              <a:t>, il teorico della “</a:t>
            </a:r>
            <a:r>
              <a:rPr lang="it-IT" altLang="it-IT" sz="3200" b="1" dirty="0" err="1">
                <a:solidFill>
                  <a:schemeClr val="bg1"/>
                </a:solidFill>
                <a:latin typeface="Arial Narrow" pitchFamily="34" charset="0"/>
              </a:rPr>
              <a:t>bigness</a:t>
            </a:r>
            <a:r>
              <a:rPr lang="it-IT" altLang="it-IT" sz="3200" b="1" dirty="0">
                <a:solidFill>
                  <a:schemeClr val="bg1"/>
                </a:solidFill>
                <a:latin typeface="Arial Narrow" pitchFamily="34" charset="0"/>
              </a:rPr>
              <a:t>” (ovvero della grande dimensione), nel suo testo del 1978 “</a:t>
            </a:r>
            <a:r>
              <a:rPr lang="it-IT" altLang="it-IT" sz="3200" b="1" dirty="0" err="1">
                <a:solidFill>
                  <a:schemeClr val="bg1"/>
                </a:solidFill>
                <a:latin typeface="Arial Narrow" pitchFamily="34" charset="0"/>
              </a:rPr>
              <a:t>Delirious</a:t>
            </a:r>
            <a:r>
              <a:rPr lang="it-IT" altLang="it-IT" sz="3200" b="1" dirty="0">
                <a:solidFill>
                  <a:schemeClr val="bg1"/>
                </a:solidFill>
                <a:latin typeface="Arial Narrow" pitchFamily="34" charset="0"/>
              </a:rPr>
              <a:t> New York”, assegna ai luoghi-spazi del commercio un ruolo fondamentale per la propria capacità di influenzare e plasmare il tessuto urbano, affermando che “Lo shopping è la forma di attività umana che nella fase attuale colonizza quasi ogni aspetto della vita urbana”. </a:t>
            </a:r>
          </a:p>
        </p:txBody>
      </p:sp>
    </p:spTree>
    <p:extLst>
      <p:ext uri="{BB962C8B-B14F-4D97-AF65-F5344CB8AC3E}">
        <p14:creationId xmlns:p14="http://schemas.microsoft.com/office/powerpoint/2010/main" xmlns="" val="3982490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8804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Massimiliano e Doriana Fuksas, </a:t>
            </a:r>
            <a:r>
              <a:rPr lang="it-IT" sz="2800" b="1" i="1" dirty="0">
                <a:solidFill>
                  <a:schemeClr val="bg1"/>
                </a:solidFill>
                <a:latin typeface="Arial Narrow" panose="020B0606020202030204" pitchFamily="34" charset="0"/>
              </a:rPr>
              <a:t>Beverly Center</a:t>
            </a:r>
            <a:r>
              <a:rPr lang="it-IT" sz="2800" b="1" dirty="0">
                <a:solidFill>
                  <a:schemeClr val="bg1"/>
                </a:solidFill>
                <a:latin typeface="Arial Narrow" panose="020B0606020202030204" pitchFamily="34" charset="0"/>
              </a:rPr>
              <a:t>, Los Angeles, 2018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667287" y="854075"/>
            <a:ext cx="12769524" cy="9481563"/>
          </a:xfrm>
          <a:prstGeom prst="rect">
            <a:avLst/>
          </a:prstGeom>
        </p:spPr>
      </p:pic>
    </p:spTree>
    <p:extLst>
      <p:ext uri="{BB962C8B-B14F-4D97-AF65-F5344CB8AC3E}">
        <p14:creationId xmlns:p14="http://schemas.microsoft.com/office/powerpoint/2010/main" xmlns="" val="194152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8804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Massimiliano e Doriana Fuksas, </a:t>
            </a:r>
            <a:r>
              <a:rPr lang="it-IT" sz="2800" b="1" i="1" dirty="0">
                <a:solidFill>
                  <a:schemeClr val="bg1"/>
                </a:solidFill>
                <a:latin typeface="Arial Narrow" panose="020B0606020202030204" pitchFamily="34" charset="0"/>
              </a:rPr>
              <a:t>Beverly Center</a:t>
            </a:r>
            <a:r>
              <a:rPr lang="it-IT" sz="2800" b="1" dirty="0">
                <a:solidFill>
                  <a:schemeClr val="bg1"/>
                </a:solidFill>
                <a:latin typeface="Arial Narrow" panose="020B0606020202030204" pitchFamily="34" charset="0"/>
              </a:rPr>
              <a:t>, Los Angeles, 2018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5791900" y="854075"/>
            <a:ext cx="8520298" cy="9481563"/>
          </a:xfrm>
          <a:prstGeom prst="rect">
            <a:avLst/>
          </a:prstGeom>
        </p:spPr>
      </p:pic>
    </p:spTree>
    <p:extLst>
      <p:ext uri="{BB962C8B-B14F-4D97-AF65-F5344CB8AC3E}">
        <p14:creationId xmlns:p14="http://schemas.microsoft.com/office/powerpoint/2010/main" xmlns="" val="1580371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8804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Massimiliano e Doriana Fuksas, </a:t>
            </a:r>
            <a:r>
              <a:rPr lang="it-IT" sz="2800" b="1" i="1" dirty="0">
                <a:solidFill>
                  <a:schemeClr val="bg1"/>
                </a:solidFill>
                <a:latin typeface="Arial Narrow" panose="020B0606020202030204" pitchFamily="34" charset="0"/>
              </a:rPr>
              <a:t>Beverly Center</a:t>
            </a:r>
            <a:r>
              <a:rPr lang="it-IT" sz="2800" b="1" dirty="0">
                <a:solidFill>
                  <a:schemeClr val="bg1"/>
                </a:solidFill>
                <a:latin typeface="Arial Narrow" panose="020B0606020202030204" pitchFamily="34" charset="0"/>
              </a:rPr>
              <a:t>, Los Angeles, 2018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671715" y="741826"/>
            <a:ext cx="12794549" cy="9598676"/>
          </a:xfrm>
          <a:prstGeom prst="rect">
            <a:avLst/>
          </a:prstGeom>
        </p:spPr>
      </p:pic>
    </p:spTree>
    <p:extLst>
      <p:ext uri="{BB962C8B-B14F-4D97-AF65-F5344CB8AC3E}">
        <p14:creationId xmlns:p14="http://schemas.microsoft.com/office/powerpoint/2010/main" xmlns="" val="3419220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47852"/>
            <a:ext cx="16851145" cy="1658576"/>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È ormai un fenomeno conclamato come anche i luoghi del transito nella città contemporanea siano in buona parte divenuti “luoghi del commercio” ed in questa trasformazione abbiano acquisito una nuova dignità ed identità urbana.</a:t>
            </a:r>
          </a:p>
        </p:txBody>
      </p:sp>
    </p:spTree>
    <p:extLst>
      <p:ext uri="{BB962C8B-B14F-4D97-AF65-F5344CB8AC3E}">
        <p14:creationId xmlns:p14="http://schemas.microsoft.com/office/powerpoint/2010/main" xmlns="" val="3207761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407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Daniel Libeskind, </a:t>
            </a:r>
            <a:r>
              <a:rPr lang="it-IT" sz="2800" b="1" i="1" dirty="0" err="1">
                <a:solidFill>
                  <a:schemeClr val="bg1"/>
                </a:solidFill>
                <a:latin typeface="Arial Narrow" panose="020B0606020202030204" pitchFamily="34" charset="0"/>
              </a:rPr>
              <a:t>Westside</a:t>
            </a:r>
            <a:r>
              <a:rPr lang="it-IT" sz="2800" b="1" i="1" dirty="0">
                <a:solidFill>
                  <a:schemeClr val="bg1"/>
                </a:solidFill>
                <a:latin typeface="Arial Narrow" panose="020B0606020202030204" pitchFamily="34" charset="0"/>
              </a:rPr>
              <a:t> shopping and </a:t>
            </a:r>
            <a:r>
              <a:rPr lang="it-IT" sz="2800" b="1" i="1" dirty="0" err="1">
                <a:solidFill>
                  <a:schemeClr val="bg1"/>
                </a:solidFill>
                <a:latin typeface="Arial Narrow" panose="020B0606020202030204" pitchFamily="34" charset="0"/>
              </a:rPr>
              <a:t>leisure</a:t>
            </a:r>
            <a:r>
              <a:rPr lang="it-IT" sz="2800" b="1" i="1" dirty="0">
                <a:solidFill>
                  <a:schemeClr val="bg1"/>
                </a:solidFill>
                <a:latin typeface="Arial Narrow" panose="020B0606020202030204" pitchFamily="34" charset="0"/>
              </a:rPr>
              <a:t> center</a:t>
            </a:r>
            <a:r>
              <a:rPr lang="it-IT" sz="2800" b="1" dirty="0">
                <a:solidFill>
                  <a:schemeClr val="bg1"/>
                </a:solidFill>
                <a:latin typeface="Arial Narrow" panose="020B0606020202030204" pitchFamily="34" charset="0"/>
              </a:rPr>
              <a:t>, Bern, 2008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2931124" y="854413"/>
            <a:ext cx="14241852" cy="9486089"/>
          </a:xfrm>
          <a:prstGeom prst="rect">
            <a:avLst/>
          </a:prstGeom>
        </p:spPr>
      </p:pic>
    </p:spTree>
    <p:extLst>
      <p:ext uri="{BB962C8B-B14F-4D97-AF65-F5344CB8AC3E}">
        <p14:creationId xmlns:p14="http://schemas.microsoft.com/office/powerpoint/2010/main" xmlns="" val="3022901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407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Daniel Libeskind, </a:t>
            </a:r>
            <a:r>
              <a:rPr lang="it-IT" sz="2800" b="1" i="1" dirty="0" err="1">
                <a:solidFill>
                  <a:schemeClr val="bg1"/>
                </a:solidFill>
                <a:latin typeface="Arial Narrow" panose="020B0606020202030204" pitchFamily="34" charset="0"/>
              </a:rPr>
              <a:t>Westside</a:t>
            </a:r>
            <a:r>
              <a:rPr lang="it-IT" sz="2800" b="1" i="1" dirty="0">
                <a:solidFill>
                  <a:schemeClr val="bg1"/>
                </a:solidFill>
                <a:latin typeface="Arial Narrow" panose="020B0606020202030204" pitchFamily="34" charset="0"/>
              </a:rPr>
              <a:t> shopping and </a:t>
            </a:r>
            <a:r>
              <a:rPr lang="it-IT" sz="2800" b="1" i="1" dirty="0" err="1">
                <a:solidFill>
                  <a:schemeClr val="bg1"/>
                </a:solidFill>
                <a:latin typeface="Arial Narrow" panose="020B0606020202030204" pitchFamily="34" charset="0"/>
              </a:rPr>
              <a:t>leisure</a:t>
            </a:r>
            <a:r>
              <a:rPr lang="it-IT" sz="2800" b="1" i="1" dirty="0">
                <a:solidFill>
                  <a:schemeClr val="bg1"/>
                </a:solidFill>
                <a:latin typeface="Arial Narrow" panose="020B0606020202030204" pitchFamily="34" charset="0"/>
              </a:rPr>
              <a:t> center</a:t>
            </a:r>
            <a:r>
              <a:rPr lang="it-IT" sz="2800" b="1" dirty="0">
                <a:solidFill>
                  <a:schemeClr val="bg1"/>
                </a:solidFill>
                <a:latin typeface="Arial Narrow" panose="020B0606020202030204" pitchFamily="34" charset="0"/>
              </a:rPr>
              <a:t>, Bern, 2008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2931124" y="854413"/>
            <a:ext cx="14241851" cy="9486089"/>
          </a:xfrm>
          <a:prstGeom prst="rect">
            <a:avLst/>
          </a:prstGeom>
        </p:spPr>
      </p:pic>
    </p:spTree>
    <p:extLst>
      <p:ext uri="{BB962C8B-B14F-4D97-AF65-F5344CB8AC3E}">
        <p14:creationId xmlns:p14="http://schemas.microsoft.com/office/powerpoint/2010/main" xmlns="" val="26548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451850" y="10313055"/>
            <a:ext cx="8648700"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Susseguirsi di attività commerciali a </a:t>
            </a:r>
            <a:r>
              <a:rPr lang="it-IT" sz="2800" b="1" dirty="0" err="1">
                <a:solidFill>
                  <a:schemeClr val="bg1"/>
                </a:solidFill>
                <a:latin typeface="Arial Narrow" panose="020B0606020202030204" pitchFamily="34" charset="0"/>
              </a:rPr>
              <a:t>Carnaby</a:t>
            </a:r>
            <a:r>
              <a:rPr lang="it-IT" sz="2800" b="1" dirty="0">
                <a:solidFill>
                  <a:schemeClr val="bg1"/>
                </a:solidFill>
                <a:latin typeface="Arial Narrow" panose="020B0606020202030204" pitchFamily="34" charset="0"/>
              </a:rPr>
              <a:t> Street, Londra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003550" y="927851"/>
            <a:ext cx="14097000" cy="9349341"/>
          </a:xfrm>
          <a:prstGeom prst="rect">
            <a:avLst/>
          </a:prstGeom>
        </p:spPr>
      </p:pic>
    </p:spTree>
    <p:extLst>
      <p:ext uri="{BB962C8B-B14F-4D97-AF65-F5344CB8AC3E}">
        <p14:creationId xmlns:p14="http://schemas.microsoft.com/office/powerpoint/2010/main" xmlns="" val="48441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407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Daniel Libeskind, </a:t>
            </a:r>
            <a:r>
              <a:rPr lang="it-IT" sz="2800" b="1" i="1" dirty="0" err="1">
                <a:solidFill>
                  <a:schemeClr val="bg1"/>
                </a:solidFill>
                <a:latin typeface="Arial Narrow" panose="020B0606020202030204" pitchFamily="34" charset="0"/>
              </a:rPr>
              <a:t>Westside</a:t>
            </a:r>
            <a:r>
              <a:rPr lang="it-IT" sz="2800" b="1" i="1" dirty="0">
                <a:solidFill>
                  <a:schemeClr val="bg1"/>
                </a:solidFill>
                <a:latin typeface="Arial Narrow" panose="020B0606020202030204" pitchFamily="34" charset="0"/>
              </a:rPr>
              <a:t> shopping and </a:t>
            </a:r>
            <a:r>
              <a:rPr lang="it-IT" sz="2800" b="1" i="1" dirty="0" err="1">
                <a:solidFill>
                  <a:schemeClr val="bg1"/>
                </a:solidFill>
                <a:latin typeface="Arial Narrow" panose="020B0606020202030204" pitchFamily="34" charset="0"/>
              </a:rPr>
              <a:t>leisure</a:t>
            </a:r>
            <a:r>
              <a:rPr lang="it-IT" sz="2800" b="1" i="1" dirty="0">
                <a:solidFill>
                  <a:schemeClr val="bg1"/>
                </a:solidFill>
                <a:latin typeface="Arial Narrow" panose="020B0606020202030204" pitchFamily="34" charset="0"/>
              </a:rPr>
              <a:t> center</a:t>
            </a:r>
            <a:r>
              <a:rPr lang="it-IT" sz="2800" b="1" dirty="0">
                <a:solidFill>
                  <a:schemeClr val="bg1"/>
                </a:solidFill>
                <a:latin typeface="Arial Narrow" panose="020B0606020202030204" pitchFamily="34" charset="0"/>
              </a:rPr>
              <a:t>, Bern, 2008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733182" y="854075"/>
            <a:ext cx="16637735" cy="9486427"/>
          </a:xfrm>
          <a:prstGeom prst="rect">
            <a:avLst/>
          </a:prstGeom>
        </p:spPr>
      </p:pic>
    </p:spTree>
    <p:extLst>
      <p:ext uri="{BB962C8B-B14F-4D97-AF65-F5344CB8AC3E}">
        <p14:creationId xmlns:p14="http://schemas.microsoft.com/office/powerpoint/2010/main" xmlns="" val="57588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3628346"/>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Oggi l’ obbiettivo che i promotori-investitori affidano al progetto di architettura di una struttura commerciale può essere descritto e sintetizzato nei termini di un’esplorazione-ricerca di quella impercettibile linea di confine che trasforma lo spazio in luogo di emozioni che incidono nella </a:t>
            </a:r>
            <a:r>
              <a:rPr lang="it-IT" altLang="it-IT" sz="3200" b="1" i="1" dirty="0">
                <a:solidFill>
                  <a:schemeClr val="bg1"/>
                </a:solidFill>
                <a:latin typeface="Arial Narrow" pitchFamily="34" charset="0"/>
              </a:rPr>
              <a:t>sfera cognitiva</a:t>
            </a:r>
            <a:r>
              <a:rPr lang="it-IT" altLang="it-IT" sz="3200" b="1" dirty="0">
                <a:solidFill>
                  <a:schemeClr val="bg1"/>
                </a:solidFill>
                <a:latin typeface="Arial Narrow" pitchFamily="34" charset="0"/>
              </a:rPr>
              <a:t>.</a:t>
            </a:r>
          </a:p>
          <a:p>
            <a:pPr algn="ctr"/>
            <a:endParaRPr lang="it-IT" altLang="it-IT" sz="3200" b="1" dirty="0">
              <a:solidFill>
                <a:schemeClr val="bg1"/>
              </a:solidFill>
              <a:latin typeface="Arial Narrow" pitchFamily="34" charset="0"/>
            </a:endParaRPr>
          </a:p>
          <a:p>
            <a:pPr algn="ctr"/>
            <a:r>
              <a:rPr lang="it-IT" altLang="it-IT" sz="3200" b="1" dirty="0">
                <a:solidFill>
                  <a:schemeClr val="bg1"/>
                </a:solidFill>
                <a:latin typeface="Arial Narrow" pitchFamily="34" charset="0"/>
              </a:rPr>
              <a:t>Il centro commerciale in questa ottica diviene un luogo che grazie alle sue caratteristiche è in grado di determinare un significativo  coinvolgimento dei fruitori, perché privilegia la ricerca del bello.</a:t>
            </a:r>
          </a:p>
        </p:txBody>
      </p:sp>
    </p:spTree>
    <p:extLst>
      <p:ext uri="{BB962C8B-B14F-4D97-AF65-F5344CB8AC3E}">
        <p14:creationId xmlns:p14="http://schemas.microsoft.com/office/powerpoint/2010/main" xmlns="" val="1053861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407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Daniel Libeskind, </a:t>
            </a:r>
            <a:r>
              <a:rPr lang="it-IT" sz="2800" b="1" i="1" dirty="0" err="1">
                <a:solidFill>
                  <a:schemeClr val="bg1"/>
                </a:solidFill>
                <a:latin typeface="Arial Narrow" panose="020B0606020202030204" pitchFamily="34" charset="0"/>
              </a:rPr>
              <a:t>Westside</a:t>
            </a:r>
            <a:r>
              <a:rPr lang="it-IT" sz="2800" b="1" i="1" dirty="0">
                <a:solidFill>
                  <a:schemeClr val="bg1"/>
                </a:solidFill>
                <a:latin typeface="Arial Narrow" panose="020B0606020202030204" pitchFamily="34" charset="0"/>
              </a:rPr>
              <a:t> shopping and </a:t>
            </a:r>
            <a:r>
              <a:rPr lang="it-IT" sz="2800" b="1" i="1" dirty="0" err="1">
                <a:solidFill>
                  <a:schemeClr val="bg1"/>
                </a:solidFill>
                <a:latin typeface="Arial Narrow" panose="020B0606020202030204" pitchFamily="34" charset="0"/>
              </a:rPr>
              <a:t>leisure</a:t>
            </a:r>
            <a:r>
              <a:rPr lang="it-IT" sz="2800" b="1" i="1" dirty="0">
                <a:solidFill>
                  <a:schemeClr val="bg1"/>
                </a:solidFill>
                <a:latin typeface="Arial Narrow" panose="020B0606020202030204" pitchFamily="34" charset="0"/>
              </a:rPr>
              <a:t> center</a:t>
            </a:r>
            <a:r>
              <a:rPr lang="it-IT" sz="2800" b="1" dirty="0">
                <a:solidFill>
                  <a:schemeClr val="bg1"/>
                </a:solidFill>
                <a:latin typeface="Arial Narrow" panose="020B0606020202030204" pitchFamily="34" charset="0"/>
              </a:rPr>
              <a:t>, Bern, 2008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2930870" y="854075"/>
            <a:ext cx="14242358" cy="9486427"/>
          </a:xfrm>
          <a:prstGeom prst="rect">
            <a:avLst/>
          </a:prstGeom>
        </p:spPr>
      </p:pic>
    </p:spTree>
    <p:extLst>
      <p:ext uri="{BB962C8B-B14F-4D97-AF65-F5344CB8AC3E}">
        <p14:creationId xmlns:p14="http://schemas.microsoft.com/office/powerpoint/2010/main" xmlns="" val="2597750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407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Daniel Libeskind, </a:t>
            </a:r>
            <a:r>
              <a:rPr lang="it-IT" sz="2800" b="1" i="1" dirty="0" err="1">
                <a:solidFill>
                  <a:schemeClr val="bg1"/>
                </a:solidFill>
                <a:latin typeface="Arial Narrow" panose="020B0606020202030204" pitchFamily="34" charset="0"/>
              </a:rPr>
              <a:t>Westside</a:t>
            </a:r>
            <a:r>
              <a:rPr lang="it-IT" sz="2800" b="1" i="1" dirty="0">
                <a:solidFill>
                  <a:schemeClr val="bg1"/>
                </a:solidFill>
                <a:latin typeface="Arial Narrow" panose="020B0606020202030204" pitchFamily="34" charset="0"/>
              </a:rPr>
              <a:t> shopping and </a:t>
            </a:r>
            <a:r>
              <a:rPr lang="it-IT" sz="2800" b="1" i="1" dirty="0" err="1">
                <a:solidFill>
                  <a:schemeClr val="bg1"/>
                </a:solidFill>
                <a:latin typeface="Arial Narrow" panose="020B0606020202030204" pitchFamily="34" charset="0"/>
              </a:rPr>
              <a:t>leisure</a:t>
            </a:r>
            <a:r>
              <a:rPr lang="it-IT" sz="2800" b="1" i="1" dirty="0">
                <a:solidFill>
                  <a:schemeClr val="bg1"/>
                </a:solidFill>
                <a:latin typeface="Arial Narrow" panose="020B0606020202030204" pitchFamily="34" charset="0"/>
              </a:rPr>
              <a:t> center</a:t>
            </a:r>
            <a:r>
              <a:rPr lang="it-IT" sz="2800" b="1" dirty="0">
                <a:solidFill>
                  <a:schemeClr val="bg1"/>
                </a:solidFill>
                <a:latin typeface="Arial Narrow" panose="020B0606020202030204" pitchFamily="34" charset="0"/>
              </a:rPr>
              <a:t>, Bern, 2008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2985809" y="854075"/>
            <a:ext cx="14132479" cy="9486427"/>
          </a:xfrm>
          <a:prstGeom prst="rect">
            <a:avLst/>
          </a:prstGeom>
        </p:spPr>
      </p:pic>
    </p:spTree>
    <p:extLst>
      <p:ext uri="{BB962C8B-B14F-4D97-AF65-F5344CB8AC3E}">
        <p14:creationId xmlns:p14="http://schemas.microsoft.com/office/powerpoint/2010/main" xmlns="" val="2791681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4077" y="10340502"/>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Daniel Libeskind, </a:t>
            </a:r>
            <a:r>
              <a:rPr lang="it-IT" sz="2800" b="1" i="1" dirty="0" err="1">
                <a:solidFill>
                  <a:schemeClr val="bg1"/>
                </a:solidFill>
                <a:latin typeface="Arial Narrow" panose="020B0606020202030204" pitchFamily="34" charset="0"/>
              </a:rPr>
              <a:t>Westside</a:t>
            </a:r>
            <a:r>
              <a:rPr lang="it-IT" sz="2800" b="1" i="1" dirty="0">
                <a:solidFill>
                  <a:schemeClr val="bg1"/>
                </a:solidFill>
                <a:latin typeface="Arial Narrow" panose="020B0606020202030204" pitchFamily="34" charset="0"/>
              </a:rPr>
              <a:t> shopping and </a:t>
            </a:r>
            <a:r>
              <a:rPr lang="it-IT" sz="2800" b="1" i="1" dirty="0" err="1">
                <a:solidFill>
                  <a:schemeClr val="bg1"/>
                </a:solidFill>
                <a:latin typeface="Arial Narrow" panose="020B0606020202030204" pitchFamily="34" charset="0"/>
              </a:rPr>
              <a:t>leisure</a:t>
            </a:r>
            <a:r>
              <a:rPr lang="it-IT" sz="2800" b="1" i="1" dirty="0">
                <a:solidFill>
                  <a:schemeClr val="bg1"/>
                </a:solidFill>
                <a:latin typeface="Arial Narrow" panose="020B0606020202030204" pitchFamily="34" charset="0"/>
              </a:rPr>
              <a:t> center</a:t>
            </a:r>
            <a:r>
              <a:rPr lang="it-IT" sz="2800" b="1" dirty="0">
                <a:solidFill>
                  <a:schemeClr val="bg1"/>
                </a:solidFill>
                <a:latin typeface="Arial Narrow" panose="020B0606020202030204" pitchFamily="34" charset="0"/>
              </a:rPr>
              <a:t>, Bern, 2008</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481805" y="1254361"/>
            <a:ext cx="17140489" cy="8800627"/>
          </a:xfrm>
          <a:prstGeom prst="rect">
            <a:avLst/>
          </a:prstGeom>
        </p:spPr>
      </p:pic>
    </p:spTree>
    <p:extLst>
      <p:ext uri="{BB962C8B-B14F-4D97-AF65-F5344CB8AC3E}">
        <p14:creationId xmlns:p14="http://schemas.microsoft.com/office/powerpoint/2010/main" xmlns="" val="4272196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1658576"/>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Oggi, il concetto di centro commerciale come luogo di aggregazione più che come luogo di acquisto, strutturalmente, ha influenzato la progettazione dei centri, portando ad una sempre maggiore qualità architettonica, alla realizzazione di spazi comuni sempre più ampi e gradevoli.</a:t>
            </a:r>
          </a:p>
        </p:txBody>
      </p:sp>
    </p:spTree>
    <p:extLst>
      <p:ext uri="{BB962C8B-B14F-4D97-AF65-F5344CB8AC3E}">
        <p14:creationId xmlns:p14="http://schemas.microsoft.com/office/powerpoint/2010/main" xmlns="" val="1066458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51299" y="10434548"/>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City Life, Milano</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603902" y="874802"/>
            <a:ext cx="16896296" cy="9559746"/>
          </a:xfrm>
          <a:prstGeom prst="rect">
            <a:avLst/>
          </a:prstGeom>
        </p:spPr>
      </p:pic>
    </p:spTree>
    <p:extLst>
      <p:ext uri="{BB962C8B-B14F-4D97-AF65-F5344CB8AC3E}">
        <p14:creationId xmlns:p14="http://schemas.microsoft.com/office/powerpoint/2010/main" xmlns="" val="833768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59996" y="10422265"/>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City Life, Milano</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520857" y="625475"/>
            <a:ext cx="13062386" cy="9796790"/>
          </a:xfrm>
          <a:prstGeom prst="rect">
            <a:avLst/>
          </a:prstGeom>
        </p:spPr>
      </p:pic>
    </p:spTree>
    <p:extLst>
      <p:ext uri="{BB962C8B-B14F-4D97-AF65-F5344CB8AC3E}">
        <p14:creationId xmlns:p14="http://schemas.microsoft.com/office/powerpoint/2010/main" xmlns="" val="397301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305603" y="10434548"/>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City Life, Milano</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549597" y="874802"/>
            <a:ext cx="13004905" cy="9559746"/>
          </a:xfrm>
          <a:prstGeom prst="rect">
            <a:avLst/>
          </a:prstGeom>
        </p:spPr>
      </p:pic>
    </p:spTree>
    <p:extLst>
      <p:ext uri="{BB962C8B-B14F-4D97-AF65-F5344CB8AC3E}">
        <p14:creationId xmlns:p14="http://schemas.microsoft.com/office/powerpoint/2010/main" xmlns="" val="3896691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1658576"/>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Lo spazio commerciale si mescola anche con l’intrattenimento e con la ricerca una ibridazione spaziale progettata e programmata che segue precise regole ormai consolidate negli studi e nella letteratura del marketing dedicato al tema del commercio. </a:t>
            </a:r>
          </a:p>
        </p:txBody>
      </p:sp>
    </p:spTree>
    <p:extLst>
      <p:ext uri="{BB962C8B-B14F-4D97-AF65-F5344CB8AC3E}">
        <p14:creationId xmlns:p14="http://schemas.microsoft.com/office/powerpoint/2010/main" xmlns="" val="268331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3135904"/>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Le attività commerciali hanno sempre avuto e sempre avranno maggior successo in luoghi in cui siano </a:t>
            </a:r>
            <a:r>
              <a:rPr lang="it-IT" altLang="it-IT" sz="3200" b="1" i="1" dirty="0">
                <a:solidFill>
                  <a:schemeClr val="bg1"/>
                </a:solidFill>
                <a:latin typeface="Arial Narrow" pitchFamily="34" charset="0"/>
              </a:rPr>
              <a:t>integrate</a:t>
            </a:r>
            <a:r>
              <a:rPr lang="it-IT" altLang="it-IT" sz="3200" b="1" dirty="0">
                <a:solidFill>
                  <a:schemeClr val="bg1"/>
                </a:solidFill>
                <a:latin typeface="Arial Narrow" pitchFamily="34" charset="0"/>
              </a:rPr>
              <a:t> con più ampie possibilità di </a:t>
            </a:r>
            <a:r>
              <a:rPr lang="it-IT" altLang="it-IT" sz="3200" b="1" i="1" dirty="0">
                <a:solidFill>
                  <a:schemeClr val="bg1"/>
                </a:solidFill>
                <a:latin typeface="Arial Narrow" pitchFamily="34" charset="0"/>
              </a:rPr>
              <a:t>esperienze umane </a:t>
            </a:r>
            <a:r>
              <a:rPr lang="it-IT" altLang="it-IT" sz="3200" b="1" dirty="0">
                <a:solidFill>
                  <a:schemeClr val="bg1"/>
                </a:solidFill>
                <a:latin typeface="Arial Narrow" pitchFamily="34" charset="0"/>
              </a:rPr>
              <a:t>e di </a:t>
            </a:r>
            <a:r>
              <a:rPr lang="it-IT" altLang="it-IT" sz="3200" b="1" i="1" dirty="0">
                <a:solidFill>
                  <a:schemeClr val="bg1"/>
                </a:solidFill>
                <a:latin typeface="Arial Narrow" pitchFamily="34" charset="0"/>
              </a:rPr>
              <a:t>espressioni urbane</a:t>
            </a:r>
            <a:r>
              <a:rPr lang="it-IT" altLang="it-IT" sz="3200" b="1" dirty="0">
                <a:solidFill>
                  <a:schemeClr val="bg1"/>
                </a:solidFill>
                <a:latin typeface="Arial Narrow" pitchFamily="34" charset="0"/>
              </a:rPr>
              <a:t>. </a:t>
            </a:r>
          </a:p>
          <a:p>
            <a:pPr algn="ctr"/>
            <a:endParaRPr lang="it-IT" altLang="it-IT" sz="3200" b="1" dirty="0">
              <a:solidFill>
                <a:schemeClr val="bg1"/>
              </a:solidFill>
              <a:latin typeface="Arial Narrow" pitchFamily="34" charset="0"/>
            </a:endParaRPr>
          </a:p>
          <a:p>
            <a:pPr algn="ctr"/>
            <a:r>
              <a:rPr lang="it-IT" altLang="it-IT" sz="3200" b="1" dirty="0">
                <a:solidFill>
                  <a:schemeClr val="bg1"/>
                </a:solidFill>
                <a:latin typeface="Arial Narrow" pitchFamily="34" charset="0"/>
              </a:rPr>
              <a:t>Questo si esprime includendo tutte le possibili funzioni urbane all’interno del “</a:t>
            </a:r>
            <a:r>
              <a:rPr lang="it-IT" altLang="it-IT" sz="3200" b="1" i="1" dirty="0">
                <a:solidFill>
                  <a:schemeClr val="bg1"/>
                </a:solidFill>
                <a:latin typeface="Arial Narrow" pitchFamily="34" charset="0"/>
              </a:rPr>
              <a:t>progetto complesso</a:t>
            </a:r>
            <a:r>
              <a:rPr lang="it-IT" altLang="it-IT" sz="3200" b="1" dirty="0">
                <a:solidFill>
                  <a:schemeClr val="bg1"/>
                </a:solidFill>
                <a:latin typeface="Arial Narrow" pitchFamily="34" charset="0"/>
              </a:rPr>
              <a:t>”, creando spazi per lo svolgimento di avvenimenti diversi affinché divengano un’attività per gli abitanti della città, come siete chiamati a fare nell’area portuale di nettuno con i quattro padiglioni.</a:t>
            </a:r>
          </a:p>
        </p:txBody>
      </p:sp>
    </p:spTree>
    <p:extLst>
      <p:ext uri="{BB962C8B-B14F-4D97-AF65-F5344CB8AC3E}">
        <p14:creationId xmlns:p14="http://schemas.microsoft.com/office/powerpoint/2010/main" xmlns="" val="3219702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242050" y="10434548"/>
            <a:ext cx="10248899"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City Life, Milano</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909913" y="874802"/>
            <a:ext cx="12284273" cy="9559746"/>
          </a:xfrm>
          <a:prstGeom prst="rect">
            <a:avLst/>
          </a:prstGeom>
        </p:spPr>
      </p:pic>
    </p:spTree>
    <p:extLst>
      <p:ext uri="{BB962C8B-B14F-4D97-AF65-F5344CB8AC3E}">
        <p14:creationId xmlns:p14="http://schemas.microsoft.com/office/powerpoint/2010/main" xmlns="" val="426891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909050" y="10313055"/>
            <a:ext cx="8191500"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Susseguirsi di attività commerciali a Via del Corso, Roma</a:t>
            </a:r>
          </a:p>
        </p:txBody>
      </p:sp>
      <p:pic>
        <p:nvPicPr>
          <p:cNvPr id="4" name="Immagine 3" descr="Immagine che contiene edificio, esterni, via, persona&#10;&#10;Descrizione generata automaticamente">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3550" y="902053"/>
            <a:ext cx="14097000" cy="94009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073799" y="10314791"/>
            <a:ext cx="8115300"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Spazio pubblico nel mercato di Covent Garden, Londra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915000" y="1158875"/>
            <a:ext cx="16274099" cy="9154180"/>
          </a:xfrm>
          <a:prstGeom prst="rect">
            <a:avLst/>
          </a:prstGeom>
        </p:spPr>
      </p:pic>
    </p:spTree>
    <p:extLst>
      <p:ext uri="{BB962C8B-B14F-4D97-AF65-F5344CB8AC3E}">
        <p14:creationId xmlns:p14="http://schemas.microsoft.com/office/powerpoint/2010/main" xmlns="" val="343687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7" y="5654675"/>
            <a:ext cx="16851145" cy="1166134"/>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Nelle aree pubbliche sono quindi largamente previsti tutti quegli elementi che possono facilitare le esperienze umane. </a:t>
            </a:r>
          </a:p>
        </p:txBody>
      </p:sp>
    </p:spTree>
    <p:extLst>
      <p:ext uri="{BB962C8B-B14F-4D97-AF65-F5344CB8AC3E}">
        <p14:creationId xmlns:p14="http://schemas.microsoft.com/office/powerpoint/2010/main" xmlns="" val="98142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57368" y="10337597"/>
            <a:ext cx="8115300" cy="523220"/>
          </a:xfrm>
          <a:prstGeom prst="rect">
            <a:avLst/>
          </a:prstGeom>
          <a:noFill/>
        </p:spPr>
        <p:txBody>
          <a:bodyPr wrap="square" rtlCol="0">
            <a:spAutoFit/>
          </a:bodyPr>
          <a:lstStyle/>
          <a:p>
            <a:pPr algn="r"/>
            <a:r>
              <a:rPr lang="it-IT" sz="2800" b="1" dirty="0">
                <a:solidFill>
                  <a:schemeClr val="bg1"/>
                </a:solidFill>
                <a:latin typeface="Arial Narrow" panose="020B0606020202030204" pitchFamily="34" charset="0"/>
              </a:rPr>
              <a:t>Spazio pubblico nel mercato di Covent Garden, Londra</a:t>
            </a:r>
          </a:p>
        </p:txBody>
      </p:sp>
      <p:pic>
        <p:nvPicPr>
          <p:cNvPr id="4" name="Immagine 3">
            <a:extLst>
              <a:ext uri="{FF2B5EF4-FFF2-40B4-BE49-F238E27FC236}">
                <a16:creationId xmlns:a16="http://schemas.microsoft.com/office/drawing/2014/main" xmlns="" id="{33B0D86C-C6BE-4CEE-9C15-4839959CFAB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479800" y="479222"/>
            <a:ext cx="13144500" cy="9858375"/>
          </a:xfrm>
          <a:prstGeom prst="rect">
            <a:avLst/>
          </a:prstGeom>
        </p:spPr>
      </p:pic>
    </p:spTree>
    <p:extLst>
      <p:ext uri="{BB962C8B-B14F-4D97-AF65-F5344CB8AC3E}">
        <p14:creationId xmlns:p14="http://schemas.microsoft.com/office/powerpoint/2010/main" xmlns="" val="37077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1626478" y="639626"/>
            <a:ext cx="16851145" cy="10030099"/>
          </a:xfrm>
          <a:prstGeom prst="rect">
            <a:avLst/>
          </a:prstGeom>
          <a:noFill/>
          <a:ln w="9525">
            <a:noFill/>
            <a:miter lim="800000"/>
            <a:headEnd/>
            <a:tailEnd/>
          </a:ln>
        </p:spPr>
        <p:txBody>
          <a:bodyPr lIns="179497" tIns="89748" rIns="179497" bIns="89748">
            <a:spAutoFit/>
          </a:bodyPr>
          <a:lstStyle/>
          <a:p>
            <a:pPr algn="ctr"/>
            <a:r>
              <a:rPr lang="it-IT" altLang="it-IT" sz="3200" b="1" dirty="0">
                <a:solidFill>
                  <a:schemeClr val="bg1"/>
                </a:solidFill>
                <a:latin typeface="Arial Narrow" pitchFamily="34" charset="0"/>
              </a:rPr>
              <a:t>Prima i centri commerciali erano stati concepiti in maniera tradizionale: le vetrine ed i negozi si affacciavano sia verso il parcheggio,  che sui percorsi pedonali interni.</a:t>
            </a:r>
          </a:p>
          <a:p>
            <a:pPr algn="ctr"/>
            <a:r>
              <a:rPr lang="it-IT" altLang="it-IT" sz="3200" b="1" dirty="0">
                <a:solidFill>
                  <a:schemeClr val="bg1"/>
                </a:solidFill>
                <a:latin typeface="Arial Narrow" pitchFamily="34" charset="0"/>
              </a:rPr>
              <a:t>Successivamente il centro commerciale, isolato e non integrato,  presentava all’esterno pareti cieche e tutti gli spazi e le attività commerciali erano concentrate all’interno della struttura.</a:t>
            </a:r>
          </a:p>
          <a:p>
            <a:pPr algn="ctr"/>
            <a:endParaRPr lang="it-IT" altLang="it-IT" sz="3200" b="1" dirty="0">
              <a:solidFill>
                <a:schemeClr val="bg1"/>
              </a:solidFill>
              <a:latin typeface="Arial Narrow" pitchFamily="34" charset="0"/>
            </a:endParaRPr>
          </a:p>
          <a:p>
            <a:pPr algn="ctr"/>
            <a:r>
              <a:rPr lang="it-IT" altLang="it-IT" sz="3200" b="1" i="1" dirty="0">
                <a:solidFill>
                  <a:schemeClr val="bg1"/>
                </a:solidFill>
                <a:latin typeface="Arial Narrow" pitchFamily="34" charset="0"/>
              </a:rPr>
              <a:t>Oggi</a:t>
            </a:r>
            <a:r>
              <a:rPr lang="it-IT" altLang="it-IT" sz="3200" b="1" dirty="0">
                <a:solidFill>
                  <a:schemeClr val="bg1"/>
                </a:solidFill>
                <a:latin typeface="Arial Narrow" pitchFamily="34" charset="0"/>
              </a:rPr>
              <a:t> i nuovi centri commerciali si aprono al mondo esterno ed assumono una forte caratteristica di architettura interattiva, non fine a se stessa, ma invece con un preciso intento comunicativo, proiettante all’esterno una funzione attrattiva.</a:t>
            </a:r>
          </a:p>
          <a:p>
            <a:pPr algn="ctr"/>
            <a:endParaRPr lang="it-IT" altLang="it-IT" sz="3200" b="1" dirty="0">
              <a:solidFill>
                <a:schemeClr val="bg1"/>
              </a:solidFill>
              <a:latin typeface="Arial Narrow" pitchFamily="34" charset="0"/>
            </a:endParaRPr>
          </a:p>
          <a:p>
            <a:pPr algn="ctr"/>
            <a:r>
              <a:rPr lang="it-IT" altLang="it-IT" sz="3200" b="1" dirty="0">
                <a:solidFill>
                  <a:schemeClr val="bg1"/>
                </a:solidFill>
                <a:latin typeface="Arial Narrow" pitchFamily="34" charset="0"/>
              </a:rPr>
              <a:t>L’utilizzazione in facciata di materiali leggeri e trasparenti, ad esempio, ha determinato la rarefazione della superfici opache  evidenziando gli spazi interni che trasmettono accattivanti messaggi luminosi</a:t>
            </a:r>
            <a:r>
              <a:rPr lang="it-IT" altLang="it-IT" sz="3200" b="1" dirty="0" smtClean="0">
                <a:solidFill>
                  <a:schemeClr val="bg1"/>
                </a:solidFill>
                <a:latin typeface="Arial Narrow" pitchFamily="34" charset="0"/>
              </a:rPr>
              <a:t>.</a:t>
            </a:r>
          </a:p>
          <a:p>
            <a:pPr algn="ctr"/>
            <a:endParaRPr lang="it-IT" altLang="it-IT" sz="3200" b="1" dirty="0" smtClean="0">
              <a:solidFill>
                <a:schemeClr val="bg1"/>
              </a:solidFill>
              <a:latin typeface="Arial Narrow" pitchFamily="34" charset="0"/>
            </a:endParaRPr>
          </a:p>
          <a:p>
            <a:pPr algn="ctr"/>
            <a:r>
              <a:rPr lang="it-IT" altLang="it-IT" sz="3200" b="1" dirty="0" smtClean="0">
                <a:solidFill>
                  <a:schemeClr val="bg1"/>
                </a:solidFill>
                <a:latin typeface="Arial Narrow" pitchFamily="34" charset="0"/>
              </a:rPr>
              <a:t>Nella progettazione dello Shopping </a:t>
            </a:r>
            <a:r>
              <a:rPr lang="it-IT" altLang="it-IT" sz="3200" b="1" dirty="0" err="1" smtClean="0">
                <a:solidFill>
                  <a:schemeClr val="bg1"/>
                </a:solidFill>
                <a:latin typeface="Arial Narrow" pitchFamily="34" charset="0"/>
              </a:rPr>
              <a:t>Mall</a:t>
            </a:r>
            <a:r>
              <a:rPr lang="it-IT" altLang="it-IT" sz="3200" b="1" dirty="0" smtClean="0">
                <a:solidFill>
                  <a:schemeClr val="bg1"/>
                </a:solidFill>
                <a:latin typeface="Arial Narrow" pitchFamily="34" charset="0"/>
              </a:rPr>
              <a:t> alla Marina di nettuno è pertanto fondamentale curare alcuni Aspetti:</a:t>
            </a:r>
          </a:p>
          <a:p>
            <a:pPr algn="ctr"/>
            <a:endParaRPr lang="it-IT" altLang="it-IT" sz="3200" b="1" dirty="0" smtClean="0">
              <a:solidFill>
                <a:schemeClr val="bg1"/>
              </a:solidFill>
              <a:latin typeface="Arial Narrow" pitchFamily="34" charset="0"/>
            </a:endParaRPr>
          </a:p>
          <a:p>
            <a:pPr algn="ctr">
              <a:buFont typeface="Arial" pitchFamily="34" charset="0"/>
              <a:buChar char="•"/>
            </a:pPr>
            <a:r>
              <a:rPr lang="it-IT" altLang="it-IT" sz="3200" b="1" dirty="0" smtClean="0">
                <a:solidFill>
                  <a:schemeClr val="bg1"/>
                </a:solidFill>
                <a:latin typeface="Arial Narrow" pitchFamily="34" charset="0"/>
              </a:rPr>
              <a:t>La relazione tra lo sazio pubblico interno e quello esterno</a:t>
            </a:r>
          </a:p>
          <a:p>
            <a:pPr algn="ctr">
              <a:buFont typeface="Arial" pitchFamily="34" charset="0"/>
              <a:buChar char="•"/>
            </a:pPr>
            <a:r>
              <a:rPr lang="it-IT" altLang="it-IT" sz="3200" b="1" dirty="0" smtClean="0">
                <a:solidFill>
                  <a:schemeClr val="bg1"/>
                </a:solidFill>
                <a:latin typeface="Arial Narrow" pitchFamily="34" charset="0"/>
              </a:rPr>
              <a:t>La localizzazione delle strutture commerciali lungo o in prossimità della banchina in reazione con il mare</a:t>
            </a:r>
          </a:p>
          <a:p>
            <a:pPr algn="ctr">
              <a:buFont typeface="Arial" pitchFamily="34" charset="0"/>
              <a:buChar char="•"/>
            </a:pPr>
            <a:r>
              <a:rPr lang="it-IT" altLang="it-IT" sz="3200" b="1" dirty="0" smtClean="0">
                <a:solidFill>
                  <a:schemeClr val="bg1"/>
                </a:solidFill>
                <a:latin typeface="Arial Narrow" pitchFamily="34" charset="0"/>
              </a:rPr>
              <a:t>Le relazioni in sezione tra il quinto prospetto (che potrebbe essere fruibile) e la quota della banchina</a:t>
            </a:r>
          </a:p>
          <a:p>
            <a:pPr algn="ctr">
              <a:buFont typeface="Arial" pitchFamily="34" charset="0"/>
              <a:buChar char="•"/>
            </a:pPr>
            <a:r>
              <a:rPr lang="it-IT" altLang="it-IT" sz="3200" b="1" dirty="0" smtClean="0">
                <a:solidFill>
                  <a:schemeClr val="bg1"/>
                </a:solidFill>
                <a:latin typeface="Arial Narrow" pitchFamily="34" charset="0"/>
              </a:rPr>
              <a:t>Le connessioni con la città</a:t>
            </a:r>
            <a:endParaRPr lang="it-IT" altLang="it-IT" sz="2700" b="1" dirty="0">
              <a:solidFill>
                <a:schemeClr val="bg1"/>
              </a:solidFill>
              <a:latin typeface="Arial Narrow" pitchFamily="34" charset="0"/>
            </a:endParaRPr>
          </a:p>
        </p:txBody>
      </p:sp>
    </p:spTree>
    <p:extLst>
      <p:ext uri="{BB962C8B-B14F-4D97-AF65-F5344CB8AC3E}">
        <p14:creationId xmlns:p14="http://schemas.microsoft.com/office/powerpoint/2010/main" xmlns="" val="3434757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TotalTime>
  <Words>1078</Words>
  <Application>Microsoft Office PowerPoint</Application>
  <PresentationFormat>Personalizzato</PresentationFormat>
  <Paragraphs>70</Paragraphs>
  <Slides>40</Slides>
  <Notes>0</Notes>
  <HiddenSlides>0</HiddenSlides>
  <MMClips>0</MMClips>
  <ScaleCrop>false</ScaleCrop>
  <HeadingPairs>
    <vt:vector size="4" baseType="variant">
      <vt:variant>
        <vt:lpstr>Tema</vt:lpstr>
      </vt:variant>
      <vt:variant>
        <vt:i4>1</vt:i4>
      </vt:variant>
      <vt:variant>
        <vt:lpstr>Titoli diapositive</vt:lpstr>
      </vt:variant>
      <vt:variant>
        <vt:i4>40</vt:i4>
      </vt:variant>
    </vt:vector>
  </HeadingPairs>
  <TitlesOfParts>
    <vt:vector size="41" baseType="lpstr">
      <vt:lpstr>Office Theme</vt:lpstr>
      <vt:lpstr>LABORATORIO DI PROGETTAZIONE 4/A  PROF. ARCH. ROBERTO A. CHERUBINI  con  ARCH. ALESSIA GALLO (PhD student ARCHITETTURA TEORIE E PROGETTO DIAP SAPIENZA)  ARCH. MARCO GIORDANO (CONSULENTE ESTERNO)  ARCH. ANDREA LANNA (CONSULENTE ESTERNO)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CONCEPT_Reflection</dc:title>
  <cp:lastModifiedBy>Andrea</cp:lastModifiedBy>
  <cp:revision>46</cp:revision>
  <dcterms:created xsi:type="dcterms:W3CDTF">2020-03-23T14:23:50Z</dcterms:created>
  <dcterms:modified xsi:type="dcterms:W3CDTF">2020-04-14T09:28:03Z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2020-03-22T00:00:00Z</vt:filetime>
  </property>
  <property fmtid="{D5CDD505-2E9C-101B-9397-08002B2CF9AE}" pid="3" name="Creator">
    <vt:lpwstr>Keynote</vt:lpwstr>
  </property>
  <property fmtid="{D5CDD505-2E9C-101B-9397-08002B2CF9AE}" pid="4" name="LastSaved">
    <vt:filetime>2020-03-23T00:00:00Z</vt:filetime>
  </property>
</Properties>
</file>