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8" r:id="rId2"/>
    <p:sldId id="284" r:id="rId3"/>
    <p:sldId id="297" r:id="rId4"/>
    <p:sldId id="296" r:id="rId5"/>
    <p:sldId id="256" r:id="rId6"/>
    <p:sldId id="257" r:id="rId7"/>
    <p:sldId id="289" r:id="rId8"/>
    <p:sldId id="258" r:id="rId9"/>
    <p:sldId id="259" r:id="rId10"/>
    <p:sldId id="262" r:id="rId11"/>
    <p:sldId id="290" r:id="rId12"/>
    <p:sldId id="294" r:id="rId13"/>
    <p:sldId id="295" r:id="rId14"/>
    <p:sldId id="264" r:id="rId15"/>
    <p:sldId id="291" r:id="rId16"/>
    <p:sldId id="268" r:id="rId17"/>
    <p:sldId id="272" r:id="rId18"/>
    <p:sldId id="292" r:id="rId19"/>
    <p:sldId id="273" r:id="rId20"/>
    <p:sldId id="274" r:id="rId21"/>
    <p:sldId id="293" r:id="rId22"/>
    <p:sldId id="275" r:id="rId23"/>
    <p:sldId id="276" r:id="rId24"/>
    <p:sldId id="277" r:id="rId25"/>
    <p:sldId id="285" r:id="rId26"/>
    <p:sldId id="278" r:id="rId27"/>
    <p:sldId id="286" r:id="rId28"/>
    <p:sldId id="279" r:id="rId29"/>
    <p:sldId id="288" r:id="rId30"/>
    <p:sldId id="280" r:id="rId31"/>
    <p:sldId id="282" r:id="rId32"/>
    <p:sldId id="287" r:id="rId33"/>
  </p:sldIdLst>
  <p:sldSz cx="20104100" cy="11309350"/>
  <p:notesSz cx="20104100" cy="1130935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D70E"/>
  </p:clrMru>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3" autoAdjust="0"/>
    <p:restoredTop sz="94659" autoAdjust="0"/>
  </p:normalViewPr>
  <p:slideViewPr>
    <p:cSldViewPr>
      <p:cViewPr varScale="1">
        <p:scale>
          <a:sx n="67" d="100"/>
          <a:sy n="67" d="100"/>
        </p:scale>
        <p:origin x="-2196" y="-120"/>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3/24/2020</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00" b="0"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3/24/2020</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00" b="0" i="0">
                <a:solidFill>
                  <a:schemeClr val="tx1"/>
                </a:solidFill>
                <a:latin typeface="Tahoma"/>
                <a:cs typeface="Tahoma"/>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3/24/2020</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16" name="bk object 16"/>
          <p:cNvSpPr/>
          <p:nvPr/>
        </p:nvSpPr>
        <p:spPr>
          <a:xfrm>
            <a:off x="0" y="0"/>
            <a:ext cx="20104099" cy="11308556"/>
          </a:xfrm>
          <a:prstGeom prst="rect">
            <a:avLst/>
          </a:prstGeom>
          <a:blipFill>
            <a:blip r:embed="rId2" cstate="print"/>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3100" b="0"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3/24/2020</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3/24/2020</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2513013" y="2741201"/>
            <a:ext cx="15078075" cy="3046988"/>
          </a:xfrm>
        </p:spPr>
        <p:txBody>
          <a:bodyPr anchor="b"/>
          <a:lstStyle>
            <a:lvl1pPr algn="ctr">
              <a:defRPr sz="9900"/>
            </a:lvl1pPr>
          </a:lstStyle>
          <a:p>
            <a:r>
              <a:rPr lang="it-IT" smtClean="0"/>
              <a:t>Fare clic per modificare lo stile del titolo</a:t>
            </a:r>
            <a:endParaRPr lang="it-IT"/>
          </a:p>
        </p:txBody>
      </p:sp>
      <p:sp>
        <p:nvSpPr>
          <p:cNvPr id="3" name="Sottotitolo 2"/>
          <p:cNvSpPr>
            <a:spLocks noGrp="1"/>
          </p:cNvSpPr>
          <p:nvPr>
            <p:ph type="subTitle" idx="1"/>
          </p:nvPr>
        </p:nvSpPr>
        <p:spPr>
          <a:xfrm>
            <a:off x="2513013" y="5940028"/>
            <a:ext cx="15078075" cy="615553"/>
          </a:xfrm>
        </p:spPr>
        <p:txBody>
          <a:bodyPr/>
          <a:lstStyle>
            <a:lvl1pPr marL="0" indent="0" algn="ctr">
              <a:buNone/>
              <a:defRPr sz="4000"/>
            </a:lvl1pPr>
            <a:lvl2pPr marL="753923" indent="0" algn="ctr">
              <a:buNone/>
              <a:defRPr sz="3300"/>
            </a:lvl2pPr>
            <a:lvl3pPr marL="1507846" indent="0" algn="ctr">
              <a:buNone/>
              <a:defRPr sz="3000"/>
            </a:lvl3pPr>
            <a:lvl4pPr marL="2261768" indent="0" algn="ctr">
              <a:buNone/>
              <a:defRPr sz="2600"/>
            </a:lvl4pPr>
            <a:lvl5pPr marL="3015691" indent="0" algn="ctr">
              <a:buNone/>
              <a:defRPr sz="2600"/>
            </a:lvl5pPr>
            <a:lvl6pPr marL="3769614" indent="0" algn="ctr">
              <a:buNone/>
              <a:defRPr sz="2600"/>
            </a:lvl6pPr>
            <a:lvl7pPr marL="4523537" indent="0" algn="ctr">
              <a:buNone/>
              <a:defRPr sz="2600"/>
            </a:lvl7pPr>
            <a:lvl8pPr marL="5277460" indent="0" algn="ctr">
              <a:buNone/>
              <a:defRPr sz="2600"/>
            </a:lvl8pPr>
            <a:lvl9pPr marL="6031382" indent="0" algn="ctr">
              <a:buNone/>
              <a:defRPr sz="2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a:xfrm>
            <a:off x="1005205" y="10517696"/>
            <a:ext cx="4623943" cy="276999"/>
          </a:xfrm>
        </p:spPr>
        <p:txBody>
          <a:bodyPr/>
          <a:lstStyle/>
          <a:p>
            <a:fld id="{D96E32FF-04D1-45BB-BA1F-1DCD9636CF56}" type="datetimeFigureOut">
              <a:rPr lang="it-IT" smtClean="0"/>
              <a:pPr/>
              <a:t>24/03/2020</a:t>
            </a:fld>
            <a:endParaRPr lang="it-IT" dirty="0"/>
          </a:p>
        </p:txBody>
      </p:sp>
      <p:sp>
        <p:nvSpPr>
          <p:cNvPr id="5" name="Segnaposto piè di pagina 4"/>
          <p:cNvSpPr>
            <a:spLocks noGrp="1"/>
          </p:cNvSpPr>
          <p:nvPr>
            <p:ph type="ftr" sz="quarter" idx="11"/>
          </p:nvPr>
        </p:nvSpPr>
        <p:spPr>
          <a:xfrm>
            <a:off x="6835394" y="10517696"/>
            <a:ext cx="6433312" cy="276999"/>
          </a:xfrm>
        </p:spPr>
        <p:txBody>
          <a:bodyPr/>
          <a:lstStyle/>
          <a:p>
            <a:endParaRPr lang="it-IT" dirty="0"/>
          </a:p>
        </p:txBody>
      </p:sp>
      <p:sp>
        <p:nvSpPr>
          <p:cNvPr id="6" name="Segnaposto numero diapositiva 5"/>
          <p:cNvSpPr>
            <a:spLocks noGrp="1"/>
          </p:cNvSpPr>
          <p:nvPr>
            <p:ph type="sldNum" sz="quarter" idx="12"/>
          </p:nvPr>
        </p:nvSpPr>
        <p:spPr>
          <a:xfrm>
            <a:off x="14474953" y="10517696"/>
            <a:ext cx="4623943" cy="276999"/>
          </a:xfrm>
        </p:spPr>
        <p:txBody>
          <a:bodyPr/>
          <a:lstStyle/>
          <a:p>
            <a:fld id="{314F4A36-C9D5-48BB-B994-FA9A193F2DB3}" type="slidenum">
              <a:rPr lang="it-IT" smtClean="0"/>
              <a:pPr/>
              <a:t>‹N›</a:t>
            </a:fld>
            <a:endParaRPr lang="it-IT" dirty="0"/>
          </a:p>
        </p:txBody>
      </p:sp>
    </p:spTree>
    <p:extLst>
      <p:ext uri="{BB962C8B-B14F-4D97-AF65-F5344CB8AC3E}">
        <p14:creationId xmlns="" xmlns:p14="http://schemas.microsoft.com/office/powerpoint/2010/main" val="3881459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1005205" y="10517696"/>
            <a:ext cx="4623943" cy="276999"/>
          </a:xfrm>
        </p:spPr>
        <p:txBody>
          <a:bodyPr/>
          <a:lstStyle>
            <a:lvl1pPr>
              <a:defRPr/>
            </a:lvl1pPr>
          </a:lstStyle>
          <a:p>
            <a:endParaRPr lang="it-IT" dirty="0"/>
          </a:p>
        </p:txBody>
      </p:sp>
      <p:sp>
        <p:nvSpPr>
          <p:cNvPr id="3" name="Segnaposto piè di pagina 2"/>
          <p:cNvSpPr>
            <a:spLocks noGrp="1"/>
          </p:cNvSpPr>
          <p:nvPr>
            <p:ph type="ftr" sz="quarter" idx="11"/>
          </p:nvPr>
        </p:nvSpPr>
        <p:spPr>
          <a:xfrm>
            <a:off x="6835394" y="10517696"/>
            <a:ext cx="6433312" cy="276999"/>
          </a:xfrm>
        </p:spPr>
        <p:txBody>
          <a:bodyPr/>
          <a:lstStyle>
            <a:lvl1pPr>
              <a:defRPr/>
            </a:lvl1pPr>
          </a:lstStyle>
          <a:p>
            <a:endParaRPr lang="it-IT" dirty="0"/>
          </a:p>
        </p:txBody>
      </p:sp>
      <p:sp>
        <p:nvSpPr>
          <p:cNvPr id="4" name="Segnaposto numero diapositiva 3"/>
          <p:cNvSpPr>
            <a:spLocks noGrp="1"/>
          </p:cNvSpPr>
          <p:nvPr>
            <p:ph type="sldNum" sz="quarter" idx="12"/>
          </p:nvPr>
        </p:nvSpPr>
        <p:spPr>
          <a:xfrm>
            <a:off x="14474953" y="10517696"/>
            <a:ext cx="4623943" cy="276999"/>
          </a:xfrm>
        </p:spPr>
        <p:txBody>
          <a:bodyPr/>
          <a:lstStyle>
            <a:lvl1pPr>
              <a:defRPr/>
            </a:lvl1pPr>
          </a:lstStyle>
          <a:p>
            <a:fld id="{6A11708F-95BB-4669-BBCE-58DE7F86863F}" type="slidenum">
              <a:rPr lang="it-IT"/>
              <a:pPr/>
              <a:t>‹N›</a:t>
            </a:fld>
            <a:endParaRPr lang="it-IT"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432160" y="6133709"/>
            <a:ext cx="9239779" cy="502920"/>
          </a:xfrm>
          <a:prstGeom prst="rect">
            <a:avLst/>
          </a:prstGeom>
        </p:spPr>
        <p:txBody>
          <a:bodyPr wrap="square" lIns="0" tIns="0" rIns="0" bIns="0">
            <a:spAutoFit/>
          </a:bodyPr>
          <a:lstStyle>
            <a:lvl1pPr>
              <a:defRPr sz="3100" b="0" i="0">
                <a:solidFill>
                  <a:schemeClr val="tx1"/>
                </a:solidFill>
                <a:latin typeface="Tahoma"/>
                <a:cs typeface="Tahoma"/>
              </a:defRPr>
            </a:lvl1pPr>
          </a:lstStyle>
          <a:p>
            <a:endParaRPr/>
          </a:p>
        </p:txBody>
      </p:sp>
      <p:sp>
        <p:nvSpPr>
          <p:cNvPr id="3" name="Holder 3"/>
          <p:cNvSpPr>
            <a:spLocks noGrp="1"/>
          </p:cNvSpPr>
          <p:nvPr>
            <p:ph type="body" idx="1"/>
          </p:nvPr>
        </p:nvSpPr>
        <p:spPr>
          <a:xfrm>
            <a:off x="1296160" y="3735877"/>
            <a:ext cx="17511778" cy="238823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3/24/2020</a:t>
            </a:fld>
            <a:endParaRPr lang="en-US" dirty="0"/>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‹N›</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p:cNvSpPr>
            <a:spLocks noGrp="1"/>
          </p:cNvSpPr>
          <p:nvPr>
            <p:ph type="ctrTitle"/>
          </p:nvPr>
        </p:nvSpPr>
        <p:spPr>
          <a:xfrm>
            <a:off x="666649" y="1115227"/>
            <a:ext cx="18711471" cy="3727897"/>
          </a:xfrm>
        </p:spPr>
        <p:txBody>
          <a:bodyPr>
            <a:normAutofit/>
          </a:bodyPr>
          <a:lstStyle/>
          <a:p>
            <a:pPr>
              <a:defRPr/>
            </a:pPr>
            <a:r>
              <a:rPr lang="it-IT" sz="2100" dirty="0">
                <a:solidFill>
                  <a:schemeClr val="bg1"/>
                </a:solidFill>
              </a:rPr>
              <a:t>LABORATORIO DI PROGETTAZIONE 4/A </a:t>
            </a:r>
            <a:br>
              <a:rPr lang="it-IT" sz="2100" dirty="0">
                <a:solidFill>
                  <a:schemeClr val="bg1"/>
                </a:solidFill>
              </a:rPr>
            </a:br>
            <a:r>
              <a:rPr lang="it-IT" sz="2100" dirty="0">
                <a:solidFill>
                  <a:schemeClr val="bg1"/>
                </a:solidFill>
              </a:rPr>
              <a:t>PROF. ARCH. ROBERTO A. CHERUBINI </a:t>
            </a:r>
            <a:br>
              <a:rPr lang="it-IT" sz="2100" dirty="0">
                <a:solidFill>
                  <a:schemeClr val="bg1"/>
                </a:solidFill>
              </a:rPr>
            </a:br>
            <a:r>
              <a:rPr lang="it-IT" sz="2100" dirty="0">
                <a:solidFill>
                  <a:schemeClr val="bg1"/>
                </a:solidFill>
              </a:rPr>
              <a:t>con </a:t>
            </a:r>
            <a:br>
              <a:rPr lang="it-IT" sz="2100" dirty="0">
                <a:solidFill>
                  <a:schemeClr val="bg1"/>
                </a:solidFill>
              </a:rPr>
            </a:br>
            <a:r>
              <a:rPr lang="it-IT" sz="2100" dirty="0">
                <a:solidFill>
                  <a:schemeClr val="bg1"/>
                </a:solidFill>
              </a:rPr>
              <a:t>ARCH. ALESSIA GALLO (</a:t>
            </a:r>
            <a:r>
              <a:rPr lang="it-IT" sz="2100" dirty="0" err="1">
                <a:solidFill>
                  <a:schemeClr val="bg1"/>
                </a:solidFill>
              </a:rPr>
              <a:t>PhD</a:t>
            </a:r>
            <a:r>
              <a:rPr lang="it-IT" sz="2100" dirty="0">
                <a:solidFill>
                  <a:schemeClr val="bg1"/>
                </a:solidFill>
              </a:rPr>
              <a:t> </a:t>
            </a:r>
            <a:r>
              <a:rPr lang="it-IT" sz="2100" dirty="0" err="1">
                <a:solidFill>
                  <a:schemeClr val="bg1"/>
                </a:solidFill>
              </a:rPr>
              <a:t>student</a:t>
            </a:r>
            <a:r>
              <a:rPr lang="it-IT" sz="2100" dirty="0">
                <a:solidFill>
                  <a:schemeClr val="bg1"/>
                </a:solidFill>
              </a:rPr>
              <a:t> ARCHITETTURA TEORIE E PROGETTO DIAP SAPIENZA) </a:t>
            </a:r>
            <a:br>
              <a:rPr lang="it-IT" sz="2100" dirty="0">
                <a:solidFill>
                  <a:schemeClr val="bg1"/>
                </a:solidFill>
              </a:rPr>
            </a:br>
            <a:r>
              <a:rPr lang="it-IT" sz="2100" dirty="0">
                <a:solidFill>
                  <a:schemeClr val="bg1"/>
                </a:solidFill>
              </a:rPr>
              <a:t>ARCH. MARCO GIORDANO (CONSULENTE ESTERNO) </a:t>
            </a:r>
            <a:br>
              <a:rPr lang="it-IT" sz="2100" dirty="0">
                <a:solidFill>
                  <a:schemeClr val="bg1"/>
                </a:solidFill>
              </a:rPr>
            </a:br>
            <a:r>
              <a:rPr lang="it-IT" sz="2100" dirty="0">
                <a:solidFill>
                  <a:schemeClr val="bg1"/>
                </a:solidFill>
              </a:rPr>
              <a:t>ARCH. ANDREA LANNA (CONSULENTE ESTERNO)</a:t>
            </a:r>
            <a:br>
              <a:rPr lang="it-IT" sz="2100" dirty="0">
                <a:solidFill>
                  <a:schemeClr val="bg1"/>
                </a:solidFill>
              </a:rPr>
            </a:br>
            <a:r>
              <a:rPr lang="it-IT" sz="2100" dirty="0">
                <a:solidFill>
                  <a:schemeClr val="bg1"/>
                </a:solidFill>
              </a:rPr>
              <a:t/>
            </a:r>
            <a:br>
              <a:rPr lang="it-IT" sz="2100" dirty="0">
                <a:solidFill>
                  <a:schemeClr val="bg1"/>
                </a:solidFill>
              </a:rPr>
            </a:br>
            <a:r>
              <a:rPr lang="it-IT" sz="2100" dirty="0">
                <a:solidFill>
                  <a:schemeClr val="bg1"/>
                </a:solidFill>
              </a:rPr>
              <a:t/>
            </a:r>
            <a:br>
              <a:rPr lang="it-IT" sz="2100" dirty="0">
                <a:solidFill>
                  <a:schemeClr val="bg1"/>
                </a:solidFill>
              </a:rPr>
            </a:br>
            <a:r>
              <a:rPr lang="it-IT" sz="2100" dirty="0">
                <a:solidFill>
                  <a:schemeClr val="bg1"/>
                </a:solidFill>
              </a:rPr>
              <a:t/>
            </a:r>
            <a:br>
              <a:rPr lang="it-IT" sz="2100" dirty="0">
                <a:solidFill>
                  <a:schemeClr val="bg1"/>
                </a:solidFill>
              </a:rPr>
            </a:br>
            <a:r>
              <a:rPr lang="it-IT" sz="2100" dirty="0">
                <a:solidFill>
                  <a:schemeClr val="bg1"/>
                </a:solidFill>
              </a:rPr>
              <a:t/>
            </a:r>
            <a:br>
              <a:rPr lang="it-IT" sz="2100" dirty="0">
                <a:solidFill>
                  <a:schemeClr val="bg1"/>
                </a:solidFill>
              </a:rPr>
            </a:br>
            <a:endParaRPr lang="it-IT" sz="2100" dirty="0">
              <a:solidFill>
                <a:schemeClr val="bg1"/>
              </a:solidFill>
            </a:endParaRPr>
          </a:p>
        </p:txBody>
      </p:sp>
      <p:sp>
        <p:nvSpPr>
          <p:cNvPr id="6148" name="Sottotitolo 2"/>
          <p:cNvSpPr>
            <a:spLocks noGrp="1"/>
          </p:cNvSpPr>
          <p:nvPr>
            <p:ph type="subTitle" idx="1"/>
          </p:nvPr>
        </p:nvSpPr>
        <p:spPr>
          <a:xfrm rot="10800000" flipV="1">
            <a:off x="3109854" y="7376912"/>
            <a:ext cx="13221238" cy="1231106"/>
          </a:xfrm>
        </p:spPr>
        <p:txBody>
          <a:bodyPr/>
          <a:lstStyle/>
          <a:p>
            <a:r>
              <a:rPr lang="it-IT" dirty="0" err="1" smtClean="0">
                <a:solidFill>
                  <a:schemeClr val="bg1"/>
                </a:solidFill>
              </a:rPr>
              <a:t>CONCEPT&amp;CONCEPTS</a:t>
            </a:r>
            <a:endParaRPr lang="it-IT" dirty="0" smtClean="0">
              <a:solidFill>
                <a:schemeClr val="bg1"/>
              </a:solidFill>
            </a:endParaRPr>
          </a:p>
          <a:p>
            <a:r>
              <a:rPr lang="it-IT" dirty="0" smtClean="0">
                <a:solidFill>
                  <a:schemeClr val="bg1"/>
                </a:solidFill>
              </a:rPr>
              <a:t>Casi Studio</a:t>
            </a:r>
            <a:endParaRPr lang="it-IT" dirty="0"/>
          </a:p>
        </p:txBody>
      </p:sp>
      <p:grpSp>
        <p:nvGrpSpPr>
          <p:cNvPr id="8" name="Gruppo 7"/>
          <p:cNvGrpSpPr/>
          <p:nvPr/>
        </p:nvGrpSpPr>
        <p:grpSpPr>
          <a:xfrm>
            <a:off x="3945536" y="3981835"/>
            <a:ext cx="12213029" cy="2965166"/>
            <a:chOff x="2698000" y="3981835"/>
            <a:chExt cx="12213029" cy="2965166"/>
          </a:xfrm>
        </p:grpSpPr>
        <p:pic>
          <p:nvPicPr>
            <p:cNvPr id="6146" name="Immagine 8"/>
            <p:cNvPicPr>
              <a:picLocks noChangeAspect="1"/>
            </p:cNvPicPr>
            <p:nvPr/>
          </p:nvPicPr>
          <p:blipFill>
            <a:blip r:embed="rId2" cstate="print"/>
            <a:srcRect l="29678" t="-2" r="4767" b="44492"/>
            <a:stretch>
              <a:fillRect/>
            </a:stretch>
          </p:blipFill>
          <p:spPr bwMode="auto">
            <a:xfrm>
              <a:off x="2698000" y="4489709"/>
              <a:ext cx="2099622" cy="1953021"/>
            </a:xfrm>
            <a:prstGeom prst="rect">
              <a:avLst/>
            </a:prstGeom>
            <a:noFill/>
            <a:ln w="9525">
              <a:noFill/>
              <a:miter lim="800000"/>
              <a:headEnd/>
              <a:tailEnd/>
            </a:ln>
          </p:spPr>
        </p:pic>
        <p:pic>
          <p:nvPicPr>
            <p:cNvPr id="6149" name="Immagine 7"/>
            <p:cNvPicPr>
              <a:picLocks noChangeAspect="1"/>
            </p:cNvPicPr>
            <p:nvPr/>
          </p:nvPicPr>
          <p:blipFill>
            <a:blip r:embed="rId3" cstate="print"/>
            <a:srcRect l="19850" t="12070" r="18767" b="33063"/>
            <a:stretch>
              <a:fillRect/>
            </a:stretch>
          </p:blipFill>
          <p:spPr bwMode="auto">
            <a:xfrm>
              <a:off x="12163681" y="3981835"/>
              <a:ext cx="2747348" cy="2965166"/>
            </a:xfrm>
            <a:prstGeom prst="rect">
              <a:avLst/>
            </a:prstGeom>
            <a:noFill/>
            <a:ln w="9525">
              <a:noFill/>
              <a:miter lim="800000"/>
              <a:headEnd/>
              <a:tailEnd/>
            </a:ln>
          </p:spPr>
        </p:pic>
        <p:pic>
          <p:nvPicPr>
            <p:cNvPr id="6150" name="Immagine 9"/>
            <p:cNvPicPr>
              <a:picLocks noChangeAspect="1"/>
            </p:cNvPicPr>
            <p:nvPr/>
          </p:nvPicPr>
          <p:blipFill>
            <a:blip r:embed="rId4" cstate="print"/>
            <a:srcRect t="11938" b="21904"/>
            <a:stretch>
              <a:fillRect/>
            </a:stretch>
          </p:blipFill>
          <p:spPr bwMode="auto">
            <a:xfrm>
              <a:off x="5849734" y="4492326"/>
              <a:ext cx="2098650" cy="1973740"/>
            </a:xfrm>
            <a:prstGeom prst="rect">
              <a:avLst/>
            </a:prstGeom>
            <a:noFill/>
            <a:ln w="9525">
              <a:noFill/>
              <a:miter lim="800000"/>
              <a:headEnd/>
              <a:tailEnd/>
            </a:ln>
          </p:spPr>
        </p:pic>
        <p:pic>
          <p:nvPicPr>
            <p:cNvPr id="6151" name="Immagine 3"/>
            <p:cNvPicPr>
              <a:picLocks noChangeAspect="1"/>
            </p:cNvPicPr>
            <p:nvPr/>
          </p:nvPicPr>
          <p:blipFill>
            <a:blip r:embed="rId5" cstate="print"/>
            <a:srcRect t="1154" b="7642"/>
            <a:stretch>
              <a:fillRect/>
            </a:stretch>
          </p:blipFill>
          <p:spPr bwMode="auto">
            <a:xfrm>
              <a:off x="9001472" y="4505416"/>
              <a:ext cx="2105507" cy="198285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9" cy="11308556"/>
          </a:xfrm>
          <a:prstGeom prst="rect">
            <a:avLst/>
          </a:prstGeom>
          <a:blipFill>
            <a:blip r:embed="rId2" cstate="print"/>
            <a:stretch>
              <a:fillRect/>
            </a:stretch>
          </a:blipFill>
        </p:spPr>
        <p:txBody>
          <a:bodyPr wrap="square" lIns="0" tIns="0" rIns="0" bIns="0" rtlCol="0"/>
          <a:lstStyle/>
          <a:p>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p:cNvSpPr txBox="1">
            <a:spLocks/>
          </p:cNvSpPr>
          <p:nvPr/>
        </p:nvSpPr>
        <p:spPr>
          <a:xfrm>
            <a:off x="222250" y="4703774"/>
            <a:ext cx="19659600" cy="1963358"/>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lang="it-IT" sz="2400" kern="0" spc="5" dirty="0" smtClean="0">
                <a:solidFill>
                  <a:schemeClr val="bg1"/>
                </a:solidFill>
                <a:latin typeface="Arial" pitchFamily="34" charset="0"/>
                <a:ea typeface="+mj-ea"/>
                <a:cs typeface="Arial" pitchFamily="34" charset="0"/>
              </a:rPr>
              <a:t>L’area tra banchina e fronte storico costruito è diventato il luogo delle riflessioni, dove i colori della città sono ora in vibrazione.</a:t>
            </a:r>
          </a:p>
          <a:p>
            <a:pPr marL="12700" lvl="0">
              <a:spcBef>
                <a:spcPts val="130"/>
              </a:spcBef>
            </a:pPr>
            <a:r>
              <a:rPr lang="it-IT" sz="2400" kern="0" spc="5" dirty="0" smtClean="0">
                <a:solidFill>
                  <a:schemeClr val="bg1"/>
                </a:solidFill>
                <a:latin typeface="Arial" pitchFamily="34" charset="0"/>
                <a:ea typeface="+mj-ea"/>
                <a:cs typeface="Arial" pitchFamily="34" charset="0"/>
              </a:rPr>
              <a:t>La trasposizione dall’idea all’immagine è avvenuta rappresentando il “riflesso” (a terra) degli antichi colori del fronte mediante delle fasce perpendicolari alla banchina </a:t>
            </a:r>
            <a:r>
              <a:rPr lang="it-IT" sz="2400" kern="0" spc="5" dirty="0">
                <a:solidFill>
                  <a:schemeClr val="bg1"/>
                </a:solidFill>
                <a:latin typeface="Arial" pitchFamily="34" charset="0"/>
                <a:cs typeface="Arial" pitchFamily="34" charset="0"/>
              </a:rPr>
              <a:t>dai bordi </a:t>
            </a:r>
            <a:r>
              <a:rPr lang="it-IT" sz="2400" kern="0" spc="5" dirty="0" smtClean="0">
                <a:solidFill>
                  <a:schemeClr val="bg1"/>
                </a:solidFill>
                <a:latin typeface="Arial" pitchFamily="34" charset="0"/>
                <a:cs typeface="Arial" pitchFamily="34" charset="0"/>
              </a:rPr>
              <a:t>indefiniti, marcati da linee parallele alla linea dell’acqua.</a:t>
            </a:r>
          </a:p>
          <a:p>
            <a:pPr marL="12700" lvl="0">
              <a:spcBef>
                <a:spcPts val="130"/>
              </a:spcBef>
            </a:pPr>
            <a:endParaRPr lang="it-IT" sz="2400" kern="0" spc="5" dirty="0">
              <a:solidFill>
                <a:schemeClr val="bg1"/>
              </a:solidFill>
              <a:latin typeface="Arial" pitchFamily="34" charset="0"/>
              <a:cs typeface="Arial" pitchFamily="34" charset="0"/>
            </a:endParaRPr>
          </a:p>
          <a:p>
            <a:pPr marL="12700" lvl="0" algn="ctr">
              <a:spcBef>
                <a:spcPts val="130"/>
              </a:spcBef>
            </a:pPr>
            <a:r>
              <a:rPr lang="it-IT" sz="2800" b="1" kern="0" spc="5" dirty="0" smtClean="0">
                <a:solidFill>
                  <a:schemeClr val="bg1"/>
                </a:solidFill>
                <a:latin typeface="Arial" pitchFamily="34" charset="0"/>
                <a:cs typeface="Arial" pitchFamily="34" charset="0"/>
              </a:rPr>
              <a:t>Questa immagine contiene tutti gli elementi compositivi del progetto.</a:t>
            </a:r>
            <a:endParaRPr lang="it-IT" sz="2800" b="1" kern="0" spc="5" dirty="0" smtClean="0">
              <a:solidFill>
                <a:schemeClr val="bg1"/>
              </a:solidFill>
              <a:latin typeface="Arial" pitchFamily="34" charset="0"/>
              <a:ea typeface="+mj-ea"/>
              <a:cs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 descr="C:\Users\Ilaria\Desktop\PRESENTAZIONE\2.3.jpg"/>
          <p:cNvPicPr>
            <a:picLocks noChangeAspect="1" noChangeArrowheads="1"/>
          </p:cNvPicPr>
          <p:nvPr/>
        </p:nvPicPr>
        <p:blipFill>
          <a:blip r:embed="rId2" cstate="print"/>
          <a:srcRect/>
          <a:stretch>
            <a:fillRect/>
          </a:stretch>
        </p:blipFill>
        <p:spPr bwMode="auto">
          <a:xfrm>
            <a:off x="-44780" y="-212724"/>
            <a:ext cx="20230540" cy="11566574"/>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950" y="7243623"/>
            <a:ext cx="4418965" cy="502920"/>
          </a:xfrm>
          <a:prstGeom prst="rect">
            <a:avLst/>
          </a:prstGeom>
        </p:spPr>
        <p:txBody>
          <a:bodyPr vert="horz" wrap="square" lIns="0" tIns="16510" rIns="0" bIns="0" rtlCol="0">
            <a:spAutoFit/>
          </a:bodyPr>
          <a:lstStyle/>
          <a:p>
            <a:pPr marL="12700">
              <a:lnSpc>
                <a:spcPct val="100000"/>
              </a:lnSpc>
              <a:spcBef>
                <a:spcPts val="130"/>
              </a:spcBef>
            </a:pPr>
            <a:r>
              <a:rPr sz="3100" spc="-125" dirty="0">
                <a:latin typeface="Tahoma"/>
                <a:cs typeface="Tahoma"/>
              </a:rPr>
              <a:t>Padiglione </a:t>
            </a:r>
            <a:r>
              <a:rPr sz="3100" spc="-120" dirty="0">
                <a:latin typeface="Tahoma"/>
                <a:cs typeface="Tahoma"/>
              </a:rPr>
              <a:t>della</a:t>
            </a:r>
            <a:r>
              <a:rPr sz="3100" spc="-85" dirty="0">
                <a:latin typeface="Tahoma"/>
                <a:cs typeface="Tahoma"/>
              </a:rPr>
              <a:t> </a:t>
            </a:r>
            <a:r>
              <a:rPr sz="3100" spc="-165" dirty="0">
                <a:latin typeface="Tahoma"/>
                <a:cs typeface="Tahoma"/>
              </a:rPr>
              <a:t>navigazione</a:t>
            </a:r>
            <a:endParaRPr sz="3100">
              <a:latin typeface="Tahoma"/>
              <a:cs typeface="Tahoma"/>
            </a:endParaRPr>
          </a:p>
        </p:txBody>
      </p:sp>
      <p:sp>
        <p:nvSpPr>
          <p:cNvPr id="3" name="object 3"/>
          <p:cNvSpPr txBox="1">
            <a:spLocks noGrp="1"/>
          </p:cNvSpPr>
          <p:nvPr>
            <p:ph type="title"/>
          </p:nvPr>
        </p:nvSpPr>
        <p:spPr>
          <a:xfrm>
            <a:off x="5432160" y="6133709"/>
            <a:ext cx="3599179" cy="502920"/>
          </a:xfrm>
          <a:prstGeom prst="rect">
            <a:avLst/>
          </a:prstGeom>
        </p:spPr>
        <p:txBody>
          <a:bodyPr vert="horz" wrap="square" lIns="0" tIns="16510" rIns="0" bIns="0" rtlCol="0">
            <a:spAutoFit/>
          </a:bodyPr>
          <a:lstStyle/>
          <a:p>
            <a:pPr marL="12700">
              <a:lnSpc>
                <a:spcPct val="100000"/>
              </a:lnSpc>
              <a:spcBef>
                <a:spcPts val="130"/>
              </a:spcBef>
            </a:pPr>
            <a:r>
              <a:rPr spc="-125" dirty="0"/>
              <a:t>Padiglione </a:t>
            </a:r>
            <a:r>
              <a:rPr spc="-90" dirty="0"/>
              <a:t>del</a:t>
            </a:r>
            <a:r>
              <a:rPr spc="-135" dirty="0"/>
              <a:t> </a:t>
            </a:r>
            <a:r>
              <a:rPr spc="-55" dirty="0"/>
              <a:t>turismo</a:t>
            </a:r>
          </a:p>
        </p:txBody>
      </p:sp>
      <p:sp>
        <p:nvSpPr>
          <p:cNvPr id="4" name="object 4"/>
          <p:cNvSpPr txBox="1"/>
          <p:nvPr/>
        </p:nvSpPr>
        <p:spPr>
          <a:xfrm>
            <a:off x="8049881" y="7557750"/>
            <a:ext cx="3731895" cy="502920"/>
          </a:xfrm>
          <a:prstGeom prst="rect">
            <a:avLst/>
          </a:prstGeom>
        </p:spPr>
        <p:txBody>
          <a:bodyPr vert="horz" wrap="square" lIns="0" tIns="16510" rIns="0" bIns="0" rtlCol="0">
            <a:spAutoFit/>
          </a:bodyPr>
          <a:lstStyle/>
          <a:p>
            <a:pPr marL="12700">
              <a:lnSpc>
                <a:spcPct val="100000"/>
              </a:lnSpc>
              <a:spcBef>
                <a:spcPts val="130"/>
              </a:spcBef>
            </a:pPr>
            <a:r>
              <a:rPr sz="3100" spc="-125" dirty="0">
                <a:latin typeface="Tahoma"/>
                <a:cs typeface="Tahoma"/>
              </a:rPr>
              <a:t>Padiglione </a:t>
            </a:r>
            <a:r>
              <a:rPr sz="3100" spc="-120" dirty="0">
                <a:latin typeface="Tahoma"/>
                <a:cs typeface="Tahoma"/>
              </a:rPr>
              <a:t>della</a:t>
            </a:r>
            <a:r>
              <a:rPr sz="3100" spc="-100" dirty="0">
                <a:latin typeface="Tahoma"/>
                <a:cs typeface="Tahoma"/>
              </a:rPr>
              <a:t> </a:t>
            </a:r>
            <a:r>
              <a:rPr sz="3100" spc="-145" dirty="0">
                <a:latin typeface="Tahoma"/>
                <a:cs typeface="Tahoma"/>
              </a:rPr>
              <a:t>nautica</a:t>
            </a:r>
            <a:endParaRPr sz="3100">
              <a:latin typeface="Tahoma"/>
              <a:cs typeface="Tahoma"/>
            </a:endParaRPr>
          </a:p>
        </p:txBody>
      </p:sp>
      <p:sp>
        <p:nvSpPr>
          <p:cNvPr id="5" name="object 5"/>
          <p:cNvSpPr txBox="1"/>
          <p:nvPr/>
        </p:nvSpPr>
        <p:spPr>
          <a:xfrm>
            <a:off x="14122995" y="8939907"/>
            <a:ext cx="3806825" cy="502920"/>
          </a:xfrm>
          <a:prstGeom prst="rect">
            <a:avLst/>
          </a:prstGeom>
        </p:spPr>
        <p:txBody>
          <a:bodyPr vert="horz" wrap="square" lIns="0" tIns="16510" rIns="0" bIns="0" rtlCol="0">
            <a:spAutoFit/>
          </a:bodyPr>
          <a:lstStyle/>
          <a:p>
            <a:pPr marL="12700">
              <a:lnSpc>
                <a:spcPct val="100000"/>
              </a:lnSpc>
              <a:spcBef>
                <a:spcPts val="130"/>
              </a:spcBef>
            </a:pPr>
            <a:r>
              <a:rPr sz="3100" spc="-125" dirty="0">
                <a:latin typeface="Tahoma"/>
                <a:cs typeface="Tahoma"/>
              </a:rPr>
              <a:t>Padiglione </a:t>
            </a:r>
            <a:r>
              <a:rPr sz="3100" spc="-120" dirty="0">
                <a:latin typeface="Tahoma"/>
                <a:cs typeface="Tahoma"/>
              </a:rPr>
              <a:t>della </a:t>
            </a:r>
            <a:r>
              <a:rPr sz="3100" spc="-215" dirty="0">
                <a:latin typeface="Tahoma"/>
                <a:cs typeface="Tahoma"/>
              </a:rPr>
              <a:t>spiaggia</a:t>
            </a:r>
            <a:endParaRPr sz="3100">
              <a:latin typeface="Tahoma"/>
              <a:cs typeface="Tahoma"/>
            </a:endParaRPr>
          </a:p>
        </p:txBody>
      </p:sp>
      <p:sp>
        <p:nvSpPr>
          <p:cNvPr id="6" name="object 6"/>
          <p:cNvSpPr/>
          <p:nvPr/>
        </p:nvSpPr>
        <p:spPr>
          <a:xfrm>
            <a:off x="8001556" y="7616396"/>
            <a:ext cx="3823970" cy="19685"/>
          </a:xfrm>
          <a:custGeom>
            <a:avLst/>
            <a:gdLst/>
            <a:ahLst/>
            <a:cxnLst/>
            <a:rect l="l" t="t" r="r" b="b"/>
            <a:pathLst>
              <a:path w="3823970" h="19684">
                <a:moveTo>
                  <a:pt x="3823900" y="19425"/>
                </a:moveTo>
                <a:lnTo>
                  <a:pt x="0" y="0"/>
                </a:lnTo>
              </a:path>
            </a:pathLst>
          </a:custGeom>
          <a:ln w="31412">
            <a:solidFill>
              <a:srgbClr val="000000"/>
            </a:solidFill>
          </a:ln>
        </p:spPr>
        <p:txBody>
          <a:bodyPr wrap="square" lIns="0" tIns="0" rIns="0" bIns="0" rtlCol="0"/>
          <a:lstStyle/>
          <a:p>
            <a:endParaRPr/>
          </a:p>
        </p:txBody>
      </p:sp>
      <p:sp>
        <p:nvSpPr>
          <p:cNvPr id="7" name="object 7"/>
          <p:cNvSpPr/>
          <p:nvPr/>
        </p:nvSpPr>
        <p:spPr>
          <a:xfrm>
            <a:off x="8157146" y="4791412"/>
            <a:ext cx="939800" cy="1387475"/>
          </a:xfrm>
          <a:custGeom>
            <a:avLst/>
            <a:gdLst/>
            <a:ahLst/>
            <a:cxnLst/>
            <a:rect l="l" t="t" r="r" b="b"/>
            <a:pathLst>
              <a:path w="939800" h="1387475">
                <a:moveTo>
                  <a:pt x="939741" y="1386895"/>
                </a:moveTo>
                <a:lnTo>
                  <a:pt x="0" y="0"/>
                </a:lnTo>
              </a:path>
            </a:pathLst>
          </a:custGeom>
          <a:ln w="31412">
            <a:solidFill>
              <a:srgbClr val="000000"/>
            </a:solidFill>
          </a:ln>
        </p:spPr>
        <p:txBody>
          <a:bodyPr wrap="square" lIns="0" tIns="0" rIns="0" bIns="0" rtlCol="0"/>
          <a:lstStyle/>
          <a:p>
            <a:endParaRPr/>
          </a:p>
        </p:txBody>
      </p:sp>
      <p:sp>
        <p:nvSpPr>
          <p:cNvPr id="8" name="object 8"/>
          <p:cNvSpPr/>
          <p:nvPr/>
        </p:nvSpPr>
        <p:spPr>
          <a:xfrm>
            <a:off x="5223826" y="6138790"/>
            <a:ext cx="3876040" cy="24130"/>
          </a:xfrm>
          <a:custGeom>
            <a:avLst/>
            <a:gdLst/>
            <a:ahLst/>
            <a:cxnLst/>
            <a:rect l="l" t="t" r="r" b="b"/>
            <a:pathLst>
              <a:path w="3876040" h="24129">
                <a:moveTo>
                  <a:pt x="3876027" y="23719"/>
                </a:moveTo>
                <a:lnTo>
                  <a:pt x="0" y="0"/>
                </a:lnTo>
              </a:path>
            </a:pathLst>
          </a:custGeom>
          <a:ln w="31412">
            <a:solidFill>
              <a:srgbClr val="000000"/>
            </a:solidFill>
          </a:ln>
        </p:spPr>
        <p:txBody>
          <a:bodyPr wrap="square" lIns="0" tIns="0" rIns="0" bIns="0" rtlCol="0"/>
          <a:lstStyle/>
          <a:p>
            <a:endParaRPr/>
          </a:p>
        </p:txBody>
      </p:sp>
      <p:sp>
        <p:nvSpPr>
          <p:cNvPr id="9" name="object 9"/>
          <p:cNvSpPr/>
          <p:nvPr/>
        </p:nvSpPr>
        <p:spPr>
          <a:xfrm>
            <a:off x="14072869" y="8910735"/>
            <a:ext cx="3919854" cy="23495"/>
          </a:xfrm>
          <a:custGeom>
            <a:avLst/>
            <a:gdLst/>
            <a:ahLst/>
            <a:cxnLst/>
            <a:rect l="l" t="t" r="r" b="b"/>
            <a:pathLst>
              <a:path w="3919855" h="23495">
                <a:moveTo>
                  <a:pt x="3919628" y="23138"/>
                </a:moveTo>
                <a:lnTo>
                  <a:pt x="0" y="0"/>
                </a:lnTo>
              </a:path>
            </a:pathLst>
          </a:custGeom>
          <a:ln w="31412">
            <a:solidFill>
              <a:srgbClr val="000000"/>
            </a:solidFill>
          </a:ln>
        </p:spPr>
        <p:txBody>
          <a:bodyPr wrap="square" lIns="0" tIns="0" rIns="0" bIns="0" rtlCol="0"/>
          <a:lstStyle/>
          <a:p>
            <a:endParaRPr/>
          </a:p>
        </p:txBody>
      </p:sp>
      <p:sp>
        <p:nvSpPr>
          <p:cNvPr id="10" name="object 10"/>
          <p:cNvSpPr/>
          <p:nvPr/>
        </p:nvSpPr>
        <p:spPr>
          <a:xfrm>
            <a:off x="2586308" y="7245853"/>
            <a:ext cx="10795" cy="10795"/>
          </a:xfrm>
          <a:custGeom>
            <a:avLst/>
            <a:gdLst/>
            <a:ahLst/>
            <a:cxnLst/>
            <a:rect l="l" t="t" r="r" b="b"/>
            <a:pathLst>
              <a:path w="10794" h="10795">
                <a:moveTo>
                  <a:pt x="10470" y="10470"/>
                </a:moveTo>
                <a:lnTo>
                  <a:pt x="0" y="0"/>
                </a:lnTo>
              </a:path>
            </a:pathLst>
          </a:custGeom>
          <a:ln w="31412">
            <a:solidFill>
              <a:srgbClr val="000000"/>
            </a:solidFill>
          </a:ln>
        </p:spPr>
        <p:txBody>
          <a:bodyPr wrap="square" lIns="0" tIns="0" rIns="0" bIns="0" rtlCol="0"/>
          <a:lstStyle/>
          <a:p>
            <a:endParaRPr/>
          </a:p>
        </p:txBody>
      </p:sp>
      <p:sp>
        <p:nvSpPr>
          <p:cNvPr id="11" name="object 11"/>
          <p:cNvSpPr/>
          <p:nvPr/>
        </p:nvSpPr>
        <p:spPr>
          <a:xfrm>
            <a:off x="1372166" y="3044409"/>
            <a:ext cx="1113155" cy="2465070"/>
          </a:xfrm>
          <a:custGeom>
            <a:avLst/>
            <a:gdLst/>
            <a:ahLst/>
            <a:cxnLst/>
            <a:rect l="l" t="t" r="r" b="b"/>
            <a:pathLst>
              <a:path w="1113155" h="2465070">
                <a:moveTo>
                  <a:pt x="0" y="2464731"/>
                </a:moveTo>
                <a:lnTo>
                  <a:pt x="1113113" y="0"/>
                </a:lnTo>
              </a:path>
            </a:pathLst>
          </a:custGeom>
          <a:ln w="52354">
            <a:solidFill>
              <a:srgbClr val="FF4013"/>
            </a:solidFill>
          </a:ln>
        </p:spPr>
        <p:txBody>
          <a:bodyPr wrap="square" lIns="0" tIns="0" rIns="0" bIns="0" rtlCol="0"/>
          <a:lstStyle/>
          <a:p>
            <a:endParaRPr/>
          </a:p>
        </p:txBody>
      </p:sp>
      <p:sp>
        <p:nvSpPr>
          <p:cNvPr id="12" name="object 12"/>
          <p:cNvSpPr/>
          <p:nvPr/>
        </p:nvSpPr>
        <p:spPr>
          <a:xfrm>
            <a:off x="2434700" y="2714823"/>
            <a:ext cx="2101850" cy="366395"/>
          </a:xfrm>
          <a:custGeom>
            <a:avLst/>
            <a:gdLst/>
            <a:ahLst/>
            <a:cxnLst/>
            <a:rect l="l" t="t" r="r" b="b"/>
            <a:pathLst>
              <a:path w="2101850" h="366394">
                <a:moveTo>
                  <a:pt x="0" y="365877"/>
                </a:moveTo>
                <a:lnTo>
                  <a:pt x="2101728" y="0"/>
                </a:lnTo>
              </a:path>
            </a:pathLst>
          </a:custGeom>
          <a:ln w="52354">
            <a:solidFill>
              <a:srgbClr val="FF4013"/>
            </a:solidFill>
          </a:ln>
        </p:spPr>
        <p:txBody>
          <a:bodyPr wrap="square" lIns="0" tIns="0" rIns="0" bIns="0" rtlCol="0"/>
          <a:lstStyle/>
          <a:p>
            <a:endParaRPr/>
          </a:p>
        </p:txBody>
      </p:sp>
      <p:sp>
        <p:nvSpPr>
          <p:cNvPr id="13" name="object 13"/>
          <p:cNvSpPr/>
          <p:nvPr/>
        </p:nvSpPr>
        <p:spPr>
          <a:xfrm>
            <a:off x="2929556" y="2720777"/>
            <a:ext cx="1616710" cy="3549650"/>
          </a:xfrm>
          <a:custGeom>
            <a:avLst/>
            <a:gdLst/>
            <a:ahLst/>
            <a:cxnLst/>
            <a:rect l="l" t="t" r="r" b="b"/>
            <a:pathLst>
              <a:path w="1616710" h="3549650">
                <a:moveTo>
                  <a:pt x="0" y="3549237"/>
                </a:moveTo>
                <a:lnTo>
                  <a:pt x="1616571" y="0"/>
                </a:lnTo>
              </a:path>
            </a:pathLst>
          </a:custGeom>
          <a:ln w="52354">
            <a:solidFill>
              <a:srgbClr val="FF4013"/>
            </a:solidFill>
          </a:ln>
        </p:spPr>
        <p:txBody>
          <a:bodyPr wrap="square" lIns="0" tIns="0" rIns="0" bIns="0" rtlCol="0"/>
          <a:lstStyle/>
          <a:p>
            <a:endParaRPr/>
          </a:p>
        </p:txBody>
      </p:sp>
      <p:sp>
        <p:nvSpPr>
          <p:cNvPr id="14" name="object 14"/>
          <p:cNvSpPr/>
          <p:nvPr/>
        </p:nvSpPr>
        <p:spPr>
          <a:xfrm>
            <a:off x="1384325" y="5486743"/>
            <a:ext cx="1571625" cy="765175"/>
          </a:xfrm>
          <a:custGeom>
            <a:avLst/>
            <a:gdLst/>
            <a:ahLst/>
            <a:cxnLst/>
            <a:rect l="l" t="t" r="r" b="b"/>
            <a:pathLst>
              <a:path w="1571625" h="765175">
                <a:moveTo>
                  <a:pt x="1571573" y="765111"/>
                </a:moveTo>
                <a:lnTo>
                  <a:pt x="0" y="0"/>
                </a:lnTo>
              </a:path>
            </a:pathLst>
          </a:custGeom>
          <a:ln w="52354">
            <a:solidFill>
              <a:srgbClr val="FF4013"/>
            </a:solidFill>
          </a:ln>
        </p:spPr>
        <p:txBody>
          <a:bodyPr wrap="square" lIns="0" tIns="0" rIns="0" bIns="0" rtlCol="0"/>
          <a:lstStyle/>
          <a:p>
            <a:endParaRPr/>
          </a:p>
        </p:txBody>
      </p:sp>
      <p:sp>
        <p:nvSpPr>
          <p:cNvPr id="15" name="object 15"/>
          <p:cNvSpPr/>
          <p:nvPr/>
        </p:nvSpPr>
        <p:spPr>
          <a:xfrm>
            <a:off x="6964529" y="2295087"/>
            <a:ext cx="1140460" cy="2473960"/>
          </a:xfrm>
          <a:custGeom>
            <a:avLst/>
            <a:gdLst/>
            <a:ahLst/>
            <a:cxnLst/>
            <a:rect l="l" t="t" r="r" b="b"/>
            <a:pathLst>
              <a:path w="1140459" h="2473960">
                <a:moveTo>
                  <a:pt x="0" y="2473583"/>
                </a:moveTo>
                <a:lnTo>
                  <a:pt x="1139854" y="0"/>
                </a:lnTo>
              </a:path>
            </a:pathLst>
          </a:custGeom>
          <a:ln w="52354">
            <a:solidFill>
              <a:srgbClr val="FF4013"/>
            </a:solidFill>
          </a:ln>
        </p:spPr>
        <p:txBody>
          <a:bodyPr wrap="square" lIns="0" tIns="0" rIns="0" bIns="0" rtlCol="0"/>
          <a:lstStyle/>
          <a:p>
            <a:endParaRPr/>
          </a:p>
        </p:txBody>
      </p:sp>
      <p:sp>
        <p:nvSpPr>
          <p:cNvPr id="16" name="object 16"/>
          <p:cNvSpPr/>
          <p:nvPr/>
        </p:nvSpPr>
        <p:spPr>
          <a:xfrm>
            <a:off x="8073052" y="2125672"/>
            <a:ext cx="1805939" cy="200660"/>
          </a:xfrm>
          <a:custGeom>
            <a:avLst/>
            <a:gdLst/>
            <a:ahLst/>
            <a:cxnLst/>
            <a:rect l="l" t="t" r="r" b="b"/>
            <a:pathLst>
              <a:path w="1805940" h="200660">
                <a:moveTo>
                  <a:pt x="0" y="200621"/>
                </a:moveTo>
                <a:lnTo>
                  <a:pt x="1805736" y="0"/>
                </a:lnTo>
              </a:path>
            </a:pathLst>
          </a:custGeom>
          <a:ln w="52354">
            <a:solidFill>
              <a:srgbClr val="FF4013"/>
            </a:solidFill>
          </a:ln>
        </p:spPr>
        <p:txBody>
          <a:bodyPr wrap="square" lIns="0" tIns="0" rIns="0" bIns="0" rtlCol="0"/>
          <a:lstStyle/>
          <a:p>
            <a:endParaRPr/>
          </a:p>
        </p:txBody>
      </p:sp>
      <p:sp>
        <p:nvSpPr>
          <p:cNvPr id="17" name="object 17"/>
          <p:cNvSpPr/>
          <p:nvPr/>
        </p:nvSpPr>
        <p:spPr>
          <a:xfrm>
            <a:off x="6950562" y="4775986"/>
            <a:ext cx="1675764" cy="734695"/>
          </a:xfrm>
          <a:custGeom>
            <a:avLst/>
            <a:gdLst/>
            <a:ahLst/>
            <a:cxnLst/>
            <a:rect l="l" t="t" r="r" b="b"/>
            <a:pathLst>
              <a:path w="1675765" h="734695">
                <a:moveTo>
                  <a:pt x="0" y="0"/>
                </a:moveTo>
                <a:lnTo>
                  <a:pt x="1675484" y="734643"/>
                </a:lnTo>
              </a:path>
            </a:pathLst>
          </a:custGeom>
          <a:ln w="52354">
            <a:solidFill>
              <a:srgbClr val="FF4013"/>
            </a:solidFill>
          </a:ln>
        </p:spPr>
        <p:txBody>
          <a:bodyPr wrap="square" lIns="0" tIns="0" rIns="0" bIns="0" rtlCol="0"/>
          <a:lstStyle/>
          <a:p>
            <a:endParaRPr/>
          </a:p>
        </p:txBody>
      </p:sp>
      <p:sp>
        <p:nvSpPr>
          <p:cNvPr id="18" name="object 18"/>
          <p:cNvSpPr/>
          <p:nvPr/>
        </p:nvSpPr>
        <p:spPr>
          <a:xfrm>
            <a:off x="8566001" y="2226086"/>
            <a:ext cx="1498600" cy="3310254"/>
          </a:xfrm>
          <a:custGeom>
            <a:avLst/>
            <a:gdLst/>
            <a:ahLst/>
            <a:cxnLst/>
            <a:rect l="l" t="t" r="r" b="b"/>
            <a:pathLst>
              <a:path w="1498600" h="3310254">
                <a:moveTo>
                  <a:pt x="0" y="3309985"/>
                </a:moveTo>
                <a:lnTo>
                  <a:pt x="1498605" y="0"/>
                </a:lnTo>
              </a:path>
            </a:pathLst>
          </a:custGeom>
          <a:ln w="52354">
            <a:solidFill>
              <a:srgbClr val="FF4013"/>
            </a:solidFill>
          </a:ln>
        </p:spPr>
        <p:txBody>
          <a:bodyPr wrap="square" lIns="0" tIns="0" rIns="0" bIns="0" rtlCol="0"/>
          <a:lstStyle/>
          <a:p>
            <a:endParaRPr/>
          </a:p>
        </p:txBody>
      </p:sp>
      <p:sp>
        <p:nvSpPr>
          <p:cNvPr id="19" name="object 19"/>
          <p:cNvSpPr/>
          <p:nvPr/>
        </p:nvSpPr>
        <p:spPr>
          <a:xfrm>
            <a:off x="9890650" y="2135651"/>
            <a:ext cx="219710" cy="74930"/>
          </a:xfrm>
          <a:custGeom>
            <a:avLst/>
            <a:gdLst/>
            <a:ahLst/>
            <a:cxnLst/>
            <a:rect l="l" t="t" r="r" b="b"/>
            <a:pathLst>
              <a:path w="219709" h="74930">
                <a:moveTo>
                  <a:pt x="0" y="0"/>
                </a:moveTo>
                <a:lnTo>
                  <a:pt x="219397" y="74686"/>
                </a:lnTo>
              </a:path>
            </a:pathLst>
          </a:custGeom>
          <a:ln w="52354">
            <a:solidFill>
              <a:srgbClr val="FF4013"/>
            </a:solidFill>
          </a:ln>
        </p:spPr>
        <p:txBody>
          <a:bodyPr wrap="square" lIns="0" tIns="0" rIns="0" bIns="0" rtlCol="0"/>
          <a:lstStyle/>
          <a:p>
            <a:endParaRPr/>
          </a:p>
        </p:txBody>
      </p:sp>
      <p:sp>
        <p:nvSpPr>
          <p:cNvPr id="20" name="object 20"/>
          <p:cNvSpPr/>
          <p:nvPr/>
        </p:nvSpPr>
        <p:spPr>
          <a:xfrm>
            <a:off x="9551983" y="2634787"/>
            <a:ext cx="1486535" cy="3307079"/>
          </a:xfrm>
          <a:custGeom>
            <a:avLst/>
            <a:gdLst/>
            <a:ahLst/>
            <a:cxnLst/>
            <a:rect l="l" t="t" r="r" b="b"/>
            <a:pathLst>
              <a:path w="1486534" h="3307079">
                <a:moveTo>
                  <a:pt x="0" y="3306457"/>
                </a:moveTo>
                <a:lnTo>
                  <a:pt x="1485907" y="0"/>
                </a:lnTo>
              </a:path>
            </a:pathLst>
          </a:custGeom>
          <a:ln w="52354">
            <a:solidFill>
              <a:srgbClr val="FF4013"/>
            </a:solidFill>
          </a:ln>
        </p:spPr>
        <p:txBody>
          <a:bodyPr wrap="square" lIns="0" tIns="0" rIns="0" bIns="0" rtlCol="0"/>
          <a:lstStyle/>
          <a:p>
            <a:endParaRPr/>
          </a:p>
        </p:txBody>
      </p:sp>
      <p:sp>
        <p:nvSpPr>
          <p:cNvPr id="21" name="object 21"/>
          <p:cNvSpPr/>
          <p:nvPr/>
        </p:nvSpPr>
        <p:spPr>
          <a:xfrm>
            <a:off x="9561063" y="5976748"/>
            <a:ext cx="1181735" cy="499109"/>
          </a:xfrm>
          <a:custGeom>
            <a:avLst/>
            <a:gdLst/>
            <a:ahLst/>
            <a:cxnLst/>
            <a:rect l="l" t="t" r="r" b="b"/>
            <a:pathLst>
              <a:path w="1181734" h="499110">
                <a:moveTo>
                  <a:pt x="1181391" y="498845"/>
                </a:moveTo>
                <a:lnTo>
                  <a:pt x="0" y="0"/>
                </a:lnTo>
              </a:path>
            </a:pathLst>
          </a:custGeom>
          <a:ln w="52354">
            <a:solidFill>
              <a:srgbClr val="FF4013"/>
            </a:solidFill>
          </a:ln>
        </p:spPr>
        <p:txBody>
          <a:bodyPr wrap="square" lIns="0" tIns="0" rIns="0" bIns="0" rtlCol="0"/>
          <a:lstStyle/>
          <a:p>
            <a:endParaRPr/>
          </a:p>
        </p:txBody>
      </p:sp>
      <p:sp>
        <p:nvSpPr>
          <p:cNvPr id="22" name="object 22"/>
          <p:cNvSpPr/>
          <p:nvPr/>
        </p:nvSpPr>
        <p:spPr>
          <a:xfrm>
            <a:off x="10739118" y="3225032"/>
            <a:ext cx="1515745" cy="3228340"/>
          </a:xfrm>
          <a:custGeom>
            <a:avLst/>
            <a:gdLst/>
            <a:ahLst/>
            <a:cxnLst/>
            <a:rect l="l" t="t" r="r" b="b"/>
            <a:pathLst>
              <a:path w="1515745" h="3228340">
                <a:moveTo>
                  <a:pt x="0" y="3227896"/>
                </a:moveTo>
                <a:lnTo>
                  <a:pt x="1515129" y="0"/>
                </a:lnTo>
              </a:path>
            </a:pathLst>
          </a:custGeom>
          <a:ln w="52354">
            <a:solidFill>
              <a:srgbClr val="FF4013"/>
            </a:solidFill>
          </a:ln>
        </p:spPr>
        <p:txBody>
          <a:bodyPr wrap="square" lIns="0" tIns="0" rIns="0" bIns="0" rtlCol="0"/>
          <a:lstStyle/>
          <a:p>
            <a:endParaRPr/>
          </a:p>
        </p:txBody>
      </p:sp>
      <p:sp>
        <p:nvSpPr>
          <p:cNvPr id="23" name="object 23"/>
          <p:cNvSpPr/>
          <p:nvPr/>
        </p:nvSpPr>
        <p:spPr>
          <a:xfrm>
            <a:off x="11015371" y="2617721"/>
            <a:ext cx="1236980" cy="572770"/>
          </a:xfrm>
          <a:custGeom>
            <a:avLst/>
            <a:gdLst/>
            <a:ahLst/>
            <a:cxnLst/>
            <a:rect l="l" t="t" r="r" b="b"/>
            <a:pathLst>
              <a:path w="1236979" h="572769">
                <a:moveTo>
                  <a:pt x="1236873" y="572217"/>
                </a:moveTo>
                <a:lnTo>
                  <a:pt x="0" y="0"/>
                </a:lnTo>
              </a:path>
            </a:pathLst>
          </a:custGeom>
          <a:ln w="52354">
            <a:solidFill>
              <a:srgbClr val="FF4013"/>
            </a:solidFill>
          </a:ln>
        </p:spPr>
        <p:txBody>
          <a:bodyPr wrap="square" lIns="0" tIns="0" rIns="0" bIns="0" rtlCol="0"/>
          <a:lstStyle/>
          <a:p>
            <a:endParaRPr/>
          </a:p>
        </p:txBody>
      </p:sp>
      <p:sp>
        <p:nvSpPr>
          <p:cNvPr id="24" name="object 24"/>
          <p:cNvSpPr/>
          <p:nvPr/>
        </p:nvSpPr>
        <p:spPr>
          <a:xfrm>
            <a:off x="12921072" y="5371563"/>
            <a:ext cx="2882265" cy="1336675"/>
          </a:xfrm>
          <a:custGeom>
            <a:avLst/>
            <a:gdLst/>
            <a:ahLst/>
            <a:cxnLst/>
            <a:rect l="l" t="t" r="r" b="b"/>
            <a:pathLst>
              <a:path w="2882265" h="1336675">
                <a:moveTo>
                  <a:pt x="2881866" y="1336265"/>
                </a:moveTo>
                <a:lnTo>
                  <a:pt x="0" y="0"/>
                </a:lnTo>
              </a:path>
            </a:pathLst>
          </a:custGeom>
          <a:ln w="52354">
            <a:solidFill>
              <a:srgbClr val="FF4013"/>
            </a:solidFill>
          </a:ln>
        </p:spPr>
        <p:txBody>
          <a:bodyPr wrap="square" lIns="0" tIns="0" rIns="0" bIns="0" rtlCol="0"/>
          <a:lstStyle/>
          <a:p>
            <a:endParaRPr/>
          </a:p>
        </p:txBody>
      </p:sp>
      <p:sp>
        <p:nvSpPr>
          <p:cNvPr id="25" name="object 25"/>
          <p:cNvSpPr/>
          <p:nvPr/>
        </p:nvSpPr>
        <p:spPr>
          <a:xfrm>
            <a:off x="12181325" y="5405206"/>
            <a:ext cx="756920" cy="1712595"/>
          </a:xfrm>
          <a:custGeom>
            <a:avLst/>
            <a:gdLst/>
            <a:ahLst/>
            <a:cxnLst/>
            <a:rect l="l" t="t" r="r" b="b"/>
            <a:pathLst>
              <a:path w="756920" h="1712595">
                <a:moveTo>
                  <a:pt x="756522" y="0"/>
                </a:moveTo>
                <a:lnTo>
                  <a:pt x="0" y="1712296"/>
                </a:lnTo>
              </a:path>
            </a:pathLst>
          </a:custGeom>
          <a:ln w="52354">
            <a:solidFill>
              <a:srgbClr val="FF4013"/>
            </a:solidFill>
          </a:ln>
        </p:spPr>
        <p:txBody>
          <a:bodyPr wrap="square" lIns="0" tIns="0" rIns="0" bIns="0" rtlCol="0"/>
          <a:lstStyle/>
          <a:p>
            <a:endParaRPr/>
          </a:p>
        </p:txBody>
      </p:sp>
      <p:sp>
        <p:nvSpPr>
          <p:cNvPr id="26" name="object 26"/>
          <p:cNvSpPr/>
          <p:nvPr/>
        </p:nvSpPr>
        <p:spPr>
          <a:xfrm>
            <a:off x="14988988" y="6711837"/>
            <a:ext cx="765810" cy="1759585"/>
          </a:xfrm>
          <a:custGeom>
            <a:avLst/>
            <a:gdLst/>
            <a:ahLst/>
            <a:cxnLst/>
            <a:rect l="l" t="t" r="r" b="b"/>
            <a:pathLst>
              <a:path w="765809" h="1759584">
                <a:moveTo>
                  <a:pt x="765520" y="0"/>
                </a:moveTo>
                <a:lnTo>
                  <a:pt x="0" y="1759518"/>
                </a:lnTo>
              </a:path>
            </a:pathLst>
          </a:custGeom>
          <a:ln w="52354">
            <a:solidFill>
              <a:srgbClr val="FF4013"/>
            </a:solidFill>
          </a:ln>
        </p:spPr>
        <p:txBody>
          <a:bodyPr wrap="square" lIns="0" tIns="0" rIns="0" bIns="0" rtlCol="0"/>
          <a:lstStyle/>
          <a:p>
            <a:endParaRPr/>
          </a:p>
        </p:txBody>
      </p:sp>
      <p:sp>
        <p:nvSpPr>
          <p:cNvPr id="27" name="object 27"/>
          <p:cNvSpPr/>
          <p:nvPr/>
        </p:nvSpPr>
        <p:spPr>
          <a:xfrm>
            <a:off x="12146226" y="7130671"/>
            <a:ext cx="2887980" cy="1282065"/>
          </a:xfrm>
          <a:custGeom>
            <a:avLst/>
            <a:gdLst/>
            <a:ahLst/>
            <a:cxnLst/>
            <a:rect l="l" t="t" r="r" b="b"/>
            <a:pathLst>
              <a:path w="2887980" h="1282065">
                <a:moveTo>
                  <a:pt x="2887428" y="1281538"/>
                </a:moveTo>
                <a:lnTo>
                  <a:pt x="0" y="0"/>
                </a:lnTo>
              </a:path>
            </a:pathLst>
          </a:custGeom>
          <a:ln w="52354">
            <a:solidFill>
              <a:srgbClr val="FF4013"/>
            </a:solidFill>
          </a:ln>
        </p:spPr>
        <p:txBody>
          <a:bodyPr wrap="square" lIns="0" tIns="0" rIns="0" bIns="0" rtlCol="0"/>
          <a:lstStyle/>
          <a:p>
            <a:endParaRPr/>
          </a:p>
        </p:txBody>
      </p:sp>
      <p:sp>
        <p:nvSpPr>
          <p:cNvPr id="28" name="object 28"/>
          <p:cNvSpPr/>
          <p:nvPr/>
        </p:nvSpPr>
        <p:spPr>
          <a:xfrm>
            <a:off x="10534590" y="5833888"/>
            <a:ext cx="1263015" cy="1805305"/>
          </a:xfrm>
          <a:custGeom>
            <a:avLst/>
            <a:gdLst/>
            <a:ahLst/>
            <a:cxnLst/>
            <a:rect l="l" t="t" r="r" b="b"/>
            <a:pathLst>
              <a:path w="1263015" h="1805304">
                <a:moveTo>
                  <a:pt x="1262948" y="1804847"/>
                </a:moveTo>
                <a:lnTo>
                  <a:pt x="0" y="0"/>
                </a:lnTo>
              </a:path>
            </a:pathLst>
          </a:custGeom>
          <a:ln w="31412">
            <a:solidFill>
              <a:srgbClr val="000000"/>
            </a:solidFill>
          </a:ln>
        </p:spPr>
        <p:txBody>
          <a:bodyPr wrap="square" lIns="0" tIns="0" rIns="0" bIns="0" rtlCol="0"/>
          <a:lstStyle/>
          <a:p>
            <a:endParaRPr/>
          </a:p>
        </p:txBody>
      </p:sp>
      <p:sp>
        <p:nvSpPr>
          <p:cNvPr id="29" name="object 29"/>
          <p:cNvSpPr/>
          <p:nvPr/>
        </p:nvSpPr>
        <p:spPr>
          <a:xfrm>
            <a:off x="14103318" y="8057289"/>
            <a:ext cx="798195" cy="847090"/>
          </a:xfrm>
          <a:custGeom>
            <a:avLst/>
            <a:gdLst/>
            <a:ahLst/>
            <a:cxnLst/>
            <a:rect l="l" t="t" r="r" b="b"/>
            <a:pathLst>
              <a:path w="798194" h="847090">
                <a:moveTo>
                  <a:pt x="0" y="846669"/>
                </a:moveTo>
                <a:lnTo>
                  <a:pt x="797791" y="0"/>
                </a:lnTo>
              </a:path>
            </a:pathLst>
          </a:custGeom>
          <a:ln w="31412">
            <a:solidFill>
              <a:srgbClr val="000000"/>
            </a:solidFill>
          </a:ln>
        </p:spPr>
        <p:txBody>
          <a:bodyPr wrap="square" lIns="0" tIns="0" rIns="0" bIns="0" rtlCol="0"/>
          <a:lstStyle/>
          <a:p>
            <a:endParaRPr/>
          </a:p>
        </p:txBody>
      </p:sp>
      <p:sp>
        <p:nvSpPr>
          <p:cNvPr id="30" name="object 30"/>
          <p:cNvSpPr/>
          <p:nvPr/>
        </p:nvSpPr>
        <p:spPr>
          <a:xfrm>
            <a:off x="2612731" y="5457049"/>
            <a:ext cx="1758950" cy="1840230"/>
          </a:xfrm>
          <a:custGeom>
            <a:avLst/>
            <a:gdLst/>
            <a:ahLst/>
            <a:cxnLst/>
            <a:rect l="l" t="t" r="r" b="b"/>
            <a:pathLst>
              <a:path w="1758950" h="1840229">
                <a:moveTo>
                  <a:pt x="1758945" y="1839930"/>
                </a:moveTo>
                <a:lnTo>
                  <a:pt x="0" y="0"/>
                </a:lnTo>
              </a:path>
            </a:pathLst>
          </a:custGeom>
          <a:ln w="31412">
            <a:solidFill>
              <a:srgbClr val="000000"/>
            </a:solidFill>
          </a:ln>
        </p:spPr>
        <p:txBody>
          <a:bodyPr wrap="square" lIns="0" tIns="0" rIns="0" bIns="0" rtlCol="0"/>
          <a:lstStyle/>
          <a:p>
            <a:endParaRPr/>
          </a:p>
        </p:txBody>
      </p:sp>
      <p:sp>
        <p:nvSpPr>
          <p:cNvPr id="31" name="object 31"/>
          <p:cNvSpPr/>
          <p:nvPr/>
        </p:nvSpPr>
        <p:spPr>
          <a:xfrm>
            <a:off x="187331" y="7266956"/>
            <a:ext cx="4180840" cy="30480"/>
          </a:xfrm>
          <a:custGeom>
            <a:avLst/>
            <a:gdLst/>
            <a:ahLst/>
            <a:cxnLst/>
            <a:rect l="l" t="t" r="r" b="b"/>
            <a:pathLst>
              <a:path w="4180840" h="30479">
                <a:moveTo>
                  <a:pt x="4180664" y="30023"/>
                </a:moveTo>
                <a:lnTo>
                  <a:pt x="0" y="0"/>
                </a:lnTo>
              </a:path>
            </a:pathLst>
          </a:custGeom>
          <a:ln w="31412">
            <a:solidFill>
              <a:srgbClr val="000000"/>
            </a:solidFill>
          </a:ln>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9" cy="11308556"/>
          </a:xfrm>
          <a:prstGeom prst="rect">
            <a:avLst/>
          </a:prstGeom>
          <a:blipFill>
            <a:blip r:embed="rId2" cstate="print"/>
            <a:stretch>
              <a:fillRect/>
            </a:stretch>
          </a:blipFill>
        </p:spPr>
        <p:txBody>
          <a:bodyPr wrap="square" lIns="0" tIns="0" rIns="0" bIns="0" rtlCol="0"/>
          <a:lstStyle/>
          <a:p>
            <a:endParaRPr dirty="0"/>
          </a:p>
        </p:txBody>
      </p:sp>
      <p:sp>
        <p:nvSpPr>
          <p:cNvPr id="7" name="object 7"/>
          <p:cNvSpPr/>
          <p:nvPr/>
        </p:nvSpPr>
        <p:spPr>
          <a:xfrm>
            <a:off x="3597704" y="10163499"/>
            <a:ext cx="9207654" cy="1145056"/>
          </a:xfrm>
          <a:prstGeom prst="rect">
            <a:avLst/>
          </a:prstGeom>
          <a:blipFill>
            <a:blip r:embed="rId3" cstate="print"/>
            <a:stretch>
              <a:fillRect/>
            </a:stretch>
          </a:blipFill>
        </p:spPr>
        <p:txBody>
          <a:bodyPr wrap="square" lIns="0" tIns="0" rIns="0" bIns="0" rtlCol="0"/>
          <a:lstStyle/>
          <a:p>
            <a:endParaRPr dirty="0"/>
          </a:p>
        </p:txBody>
      </p:sp>
      <p:sp>
        <p:nvSpPr>
          <p:cNvPr id="9" name="object 9"/>
          <p:cNvSpPr/>
          <p:nvPr/>
        </p:nvSpPr>
        <p:spPr>
          <a:xfrm>
            <a:off x="5926559" y="11218944"/>
            <a:ext cx="5948134" cy="89611"/>
          </a:xfrm>
          <a:prstGeom prst="rect">
            <a:avLst/>
          </a:prstGeom>
          <a:blipFill>
            <a:blip r:embed="rId4" cstate="print"/>
            <a:stretch>
              <a:fillRect/>
            </a:stretch>
          </a:blipFill>
        </p:spPr>
        <p:txBody>
          <a:bodyPr wrap="square" lIns="0" tIns="0" rIns="0" bIns="0" rtlCol="0"/>
          <a:lstStyle/>
          <a:p>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p:cNvSpPr txBox="1">
            <a:spLocks/>
          </p:cNvSpPr>
          <p:nvPr/>
        </p:nvSpPr>
        <p:spPr>
          <a:xfrm>
            <a:off x="298450" y="5277008"/>
            <a:ext cx="19583400" cy="755335"/>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lang="it-IT" sz="2400" kern="0" spc="5" dirty="0" smtClean="0">
                <a:solidFill>
                  <a:schemeClr val="bg1"/>
                </a:solidFill>
                <a:latin typeface="Arial" pitchFamily="34" charset="0"/>
                <a:ea typeface="+mj-ea"/>
                <a:cs typeface="Arial" pitchFamily="34" charset="0"/>
              </a:rPr>
              <a:t>Le linee parallele alla banchina sono diventate linee guida e strumento compositivo per la progettazione dello spazio esterno, interno e delle coperture frastagliate degli edifici che si muoveranno sopra degli elementi stereometrici, i padiglioni, contenenti le funzioni necessarie.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43587" y="0"/>
            <a:ext cx="19015127" cy="11308556"/>
          </a:xfrm>
          <a:prstGeom prst="rect">
            <a:avLst/>
          </a:prstGeom>
          <a:blipFill>
            <a:blip r:embed="rId2" cstate="print"/>
            <a:stretch>
              <a:fillRect/>
            </a:stretch>
          </a:blipFill>
        </p:spPr>
        <p:txBody>
          <a:bodyPr wrap="square" lIns="0" tIns="0" rIns="0" bIns="0" rtlCol="0"/>
          <a:lstStyle/>
          <a:p>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Ilaria\Desktop\PLANIVOLUMETRICO\3 pianta completa.tif"/>
          <p:cNvPicPr>
            <a:picLocks noChangeAspect="1" noChangeArrowheads="1"/>
          </p:cNvPicPr>
          <p:nvPr/>
        </p:nvPicPr>
        <p:blipFill>
          <a:blip r:embed="rId2" cstate="print"/>
          <a:srcRect b="13056"/>
          <a:stretch>
            <a:fillRect/>
          </a:stretch>
        </p:blipFill>
        <p:spPr bwMode="auto">
          <a:xfrm>
            <a:off x="-82550" y="-1"/>
            <a:ext cx="20390226" cy="11309351"/>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p:cNvSpPr txBox="1">
            <a:spLocks/>
          </p:cNvSpPr>
          <p:nvPr/>
        </p:nvSpPr>
        <p:spPr>
          <a:xfrm>
            <a:off x="298450" y="5277008"/>
            <a:ext cx="19583400" cy="755335"/>
          </a:xfrm>
          <a:prstGeom prst="rect">
            <a:avLst/>
          </a:prstGeom>
        </p:spPr>
        <p:txBody>
          <a:bodyPr vert="horz" wrap="square" lIns="0" tIns="16510" rIns="0" bIns="0" rtlCol="0">
            <a:spAutoFit/>
          </a:bodyPr>
          <a:lstStyle/>
          <a:p>
            <a:pPr marL="12700" lvl="0">
              <a:spcBef>
                <a:spcPts val="130"/>
              </a:spcBef>
            </a:pPr>
            <a:r>
              <a:rPr lang="it-IT" sz="2400" kern="0" spc="5" dirty="0" smtClean="0">
                <a:solidFill>
                  <a:schemeClr val="bg1"/>
                </a:solidFill>
                <a:latin typeface="Arial" pitchFamily="34" charset="0"/>
                <a:ea typeface="+mj-ea"/>
                <a:cs typeface="Arial" pitchFamily="34" charset="0"/>
              </a:rPr>
              <a:t>Padiglioni in vetro, protetti da fasce brise</a:t>
            </a:r>
            <a:r>
              <a:rPr lang="it-IT" sz="2400" kern="0" spc="5" dirty="0">
                <a:solidFill>
                  <a:schemeClr val="bg1"/>
                </a:solidFill>
                <a:latin typeface="Arial" pitchFamily="34" charset="0"/>
                <a:ea typeface="+mj-ea"/>
                <a:cs typeface="Arial" pitchFamily="34" charset="0"/>
              </a:rPr>
              <a:t> </a:t>
            </a:r>
            <a:r>
              <a:rPr lang="it-IT" sz="2400" kern="0" spc="5" dirty="0" smtClean="0">
                <a:solidFill>
                  <a:schemeClr val="bg1"/>
                </a:solidFill>
                <a:latin typeface="Arial" pitchFamily="34" charset="0"/>
                <a:ea typeface="+mj-ea"/>
                <a:cs typeface="Arial" pitchFamily="34" charset="0"/>
              </a:rPr>
              <a:t>soleil colorate, che generano un doppio gioco di riflessi dando forma (e vita) a quell’immagine evocativa posta alla base dei ragionamenti, elaborando il Concept prefissato in modo coerente.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lum bright="-10000" contrast="10000"/>
          </a:blip>
          <a:srcRect r="24882"/>
          <a:stretch>
            <a:fillRect/>
          </a:stretch>
        </p:blipFill>
        <p:spPr bwMode="auto">
          <a:xfrm>
            <a:off x="1599976" y="0"/>
            <a:ext cx="16904145" cy="11309349"/>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CasellaDiTesto 1"/>
          <p:cNvSpPr txBox="1">
            <a:spLocks noChangeArrowheads="1"/>
          </p:cNvSpPr>
          <p:nvPr/>
        </p:nvSpPr>
        <p:spPr bwMode="auto">
          <a:xfrm>
            <a:off x="2935339" y="8076239"/>
            <a:ext cx="16851145" cy="2135630"/>
          </a:xfrm>
          <a:prstGeom prst="rect">
            <a:avLst/>
          </a:prstGeom>
          <a:noFill/>
          <a:ln w="9525">
            <a:noFill/>
            <a:miter lim="800000"/>
            <a:headEnd/>
            <a:tailEnd/>
          </a:ln>
        </p:spPr>
        <p:txBody>
          <a:bodyPr lIns="179497" tIns="89748" rIns="179497" bIns="89748">
            <a:spAutoFit/>
          </a:bodyPr>
          <a:lstStyle/>
          <a:p>
            <a:pPr algn="r" eaLnBrk="1" hangingPunct="1"/>
            <a:r>
              <a:rPr lang="it-IT" altLang="it-IT" sz="5500" b="1" dirty="0" smtClean="0">
                <a:solidFill>
                  <a:schemeClr val="bg1"/>
                </a:solidFill>
                <a:latin typeface="Arial Narrow" pitchFamily="34" charset="0"/>
              </a:rPr>
              <a:t>Casi </a:t>
            </a:r>
            <a:r>
              <a:rPr lang="it-IT" altLang="it-IT" sz="5500" b="1" dirty="0">
                <a:solidFill>
                  <a:schemeClr val="bg1"/>
                </a:solidFill>
                <a:latin typeface="Arial Narrow" pitchFamily="34" charset="0"/>
              </a:rPr>
              <a:t>di studio</a:t>
            </a:r>
          </a:p>
          <a:p>
            <a:pPr algn="r" eaLnBrk="1" hangingPunct="1"/>
            <a:endParaRPr lang="it-IT" altLang="it-IT" b="1" u="none" dirty="0">
              <a:solidFill>
                <a:schemeClr val="bg1"/>
              </a:solidFill>
              <a:latin typeface="Arial Narrow" pitchFamily="34" charset="0"/>
            </a:endParaRPr>
          </a:p>
          <a:p>
            <a:pPr algn="r" eaLnBrk="1" hangingPunct="1"/>
            <a:r>
              <a:rPr lang="it-IT" altLang="it-IT" sz="2700" b="1" dirty="0">
                <a:solidFill>
                  <a:schemeClr val="bg1"/>
                </a:solidFill>
                <a:latin typeface="Arial Narrow" pitchFamily="34" charset="0"/>
              </a:rPr>
              <a:t>LabProArc4A_Cherubini_2020</a:t>
            </a:r>
          </a:p>
          <a:p>
            <a:pPr algn="r" eaLnBrk="1" hangingPunct="1"/>
            <a:r>
              <a:rPr lang="it-IT" altLang="it-IT" sz="2700" b="1" dirty="0">
                <a:solidFill>
                  <a:schemeClr val="bg1"/>
                </a:solidFill>
                <a:latin typeface="Arial Narrow" pitchFamily="34" charset="0"/>
              </a:rPr>
              <a:t>arch. </a:t>
            </a:r>
            <a:r>
              <a:rPr lang="it-IT" altLang="it-IT" sz="2700" b="1" dirty="0" smtClean="0">
                <a:solidFill>
                  <a:schemeClr val="bg1"/>
                </a:solidFill>
                <a:latin typeface="Arial Narrow" pitchFamily="34" charset="0"/>
              </a:rPr>
              <a:t>Andrea Lanna</a:t>
            </a:r>
            <a:endParaRPr lang="it-IT" altLang="it-IT" sz="2700" b="1" dirty="0">
              <a:solidFill>
                <a:schemeClr val="bg1"/>
              </a:solidFill>
              <a:latin typeface="Arial Narrow"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lum bright="-10000"/>
          </a:blip>
          <a:srcRect/>
          <a:stretch>
            <a:fillRect/>
          </a:stretch>
        </p:blipFill>
        <p:spPr bwMode="auto">
          <a:xfrm>
            <a:off x="-80276" y="-69690"/>
            <a:ext cx="15088328" cy="8936405"/>
          </a:xfrm>
          <a:prstGeom prst="rect">
            <a:avLst/>
          </a:prstGeom>
          <a:noFill/>
          <a:ln w="9525">
            <a:noFill/>
            <a:miter lim="800000"/>
            <a:headEnd/>
            <a:tailEnd/>
          </a:ln>
        </p:spPr>
      </p:pic>
      <p:pic>
        <p:nvPicPr>
          <p:cNvPr id="8197" name="Picture 5"/>
          <p:cNvPicPr>
            <a:picLocks noChangeAspect="1" noChangeArrowheads="1"/>
          </p:cNvPicPr>
          <p:nvPr/>
        </p:nvPicPr>
        <p:blipFill>
          <a:blip r:embed="rId3" cstate="print"/>
          <a:srcRect/>
          <a:stretch>
            <a:fillRect/>
          </a:stretch>
        </p:blipFill>
        <p:spPr bwMode="auto">
          <a:xfrm>
            <a:off x="15157450" y="8550275"/>
            <a:ext cx="4724400" cy="2448519"/>
          </a:xfrm>
          <a:prstGeom prst="rect">
            <a:avLst/>
          </a:prstGeom>
          <a:noFill/>
          <a:ln w="9525">
            <a:noFill/>
            <a:miter lim="800000"/>
            <a:headEnd/>
            <a:tailEnd/>
          </a:ln>
        </p:spPr>
      </p:pic>
      <p:pic>
        <p:nvPicPr>
          <p:cNvPr id="8198" name="Picture 6"/>
          <p:cNvPicPr>
            <a:picLocks noChangeAspect="1" noChangeArrowheads="1"/>
          </p:cNvPicPr>
          <p:nvPr/>
        </p:nvPicPr>
        <p:blipFill>
          <a:blip r:embed="rId4" cstate="print"/>
          <a:srcRect/>
          <a:stretch>
            <a:fillRect/>
          </a:stretch>
        </p:blipFill>
        <p:spPr bwMode="auto">
          <a:xfrm>
            <a:off x="15157450" y="5883275"/>
            <a:ext cx="4705217" cy="2448519"/>
          </a:xfrm>
          <a:prstGeom prst="rect">
            <a:avLst/>
          </a:prstGeom>
          <a:noFill/>
          <a:ln w="9525">
            <a:noFill/>
            <a:miter lim="800000"/>
            <a:headEnd/>
            <a:tailEnd/>
          </a:ln>
        </p:spPr>
      </p:pic>
      <p:pic>
        <p:nvPicPr>
          <p:cNvPr id="8199" name="Picture 7"/>
          <p:cNvPicPr>
            <a:picLocks noChangeAspect="1" noChangeArrowheads="1"/>
          </p:cNvPicPr>
          <p:nvPr/>
        </p:nvPicPr>
        <p:blipFill>
          <a:blip r:embed="rId5" cstate="print"/>
          <a:srcRect/>
          <a:stretch>
            <a:fillRect/>
          </a:stretch>
        </p:blipFill>
        <p:spPr bwMode="auto">
          <a:xfrm>
            <a:off x="15157450" y="3216275"/>
            <a:ext cx="4665171" cy="2448519"/>
          </a:xfrm>
          <a:prstGeom prst="rect">
            <a:avLst/>
          </a:prstGeom>
          <a:noFill/>
          <a:ln w="9525">
            <a:noFill/>
            <a:miter lim="800000"/>
            <a:headEnd/>
            <a:tailEnd/>
          </a:ln>
        </p:spPr>
      </p:pic>
      <p:pic>
        <p:nvPicPr>
          <p:cNvPr id="8200" name="Picture 8"/>
          <p:cNvPicPr>
            <a:picLocks noChangeAspect="1" noChangeArrowheads="1"/>
          </p:cNvPicPr>
          <p:nvPr/>
        </p:nvPicPr>
        <p:blipFill>
          <a:blip r:embed="rId6" cstate="print"/>
          <a:srcRect/>
          <a:stretch>
            <a:fillRect/>
          </a:stretch>
        </p:blipFill>
        <p:spPr bwMode="auto">
          <a:xfrm>
            <a:off x="15157450" y="473075"/>
            <a:ext cx="4669252" cy="2450661"/>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txBox="1">
            <a:spLocks/>
          </p:cNvSpPr>
          <p:nvPr/>
        </p:nvSpPr>
        <p:spPr>
          <a:xfrm>
            <a:off x="222250" y="5277008"/>
            <a:ext cx="19659600" cy="755335"/>
          </a:xfrm>
          <a:prstGeom prst="rect">
            <a:avLst/>
          </a:prstGeom>
        </p:spPr>
        <p:txBody>
          <a:bodyPr vert="horz" wrap="square" lIns="0" tIns="16510" rIns="0" bIns="0" rtlCol="0">
            <a:spAutoFit/>
          </a:bodyPr>
          <a:lstStyle/>
          <a:p>
            <a:pPr marL="12700" lvl="0">
              <a:spcBef>
                <a:spcPts val="130"/>
              </a:spcBef>
            </a:pPr>
            <a:r>
              <a:rPr lang="it-IT" sz="2400" kern="0" spc="5" dirty="0" smtClean="0">
                <a:solidFill>
                  <a:schemeClr val="bg1"/>
                </a:solidFill>
                <a:latin typeface="Arial" pitchFamily="34" charset="0"/>
                <a:ea typeface="+mj-ea"/>
                <a:cs typeface="Arial" pitchFamily="34" charset="0"/>
              </a:rPr>
              <a:t>L’idea, valida alla scala urbana e capace di dare forma agli edifici, attraverso le linee guida prestabilite, è stata in grado di essere applicata anche alla composizione dello spazio interno degli edifici, identificando ambiti funzionali e gerarchie spaziali in totale coerenza con il </a:t>
            </a:r>
            <a:r>
              <a:rPr lang="it-IT" sz="2400" kern="0" spc="5" dirty="0">
                <a:solidFill>
                  <a:schemeClr val="bg1"/>
                </a:solidFill>
                <a:latin typeface="Arial" pitchFamily="34" charset="0"/>
                <a:ea typeface="+mj-ea"/>
                <a:cs typeface="Arial" pitchFamily="34" charset="0"/>
              </a:rPr>
              <a:t>C</a:t>
            </a:r>
            <a:r>
              <a:rPr lang="it-IT" sz="2400" kern="0" spc="5" dirty="0" smtClean="0">
                <a:solidFill>
                  <a:schemeClr val="bg1"/>
                </a:solidFill>
                <a:latin typeface="Arial" pitchFamily="34" charset="0"/>
                <a:ea typeface="+mj-ea"/>
                <a:cs typeface="Arial" pitchFamily="34" charset="0"/>
              </a:rPr>
              <a:t>oncept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txBox="1">
            <a:spLocks/>
          </p:cNvSpPr>
          <p:nvPr/>
        </p:nvSpPr>
        <p:spPr>
          <a:xfrm>
            <a:off x="755650" y="4907676"/>
            <a:ext cx="18592800" cy="2245487"/>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lang="it-IT" sz="2400" kern="0" spc="5" dirty="0" smtClean="0">
                <a:solidFill>
                  <a:schemeClr val="bg1"/>
                </a:solidFill>
                <a:latin typeface="Lucida Sans Unicode"/>
                <a:ea typeface="+mj-ea"/>
                <a:cs typeface="Lucida Sans Unicode"/>
              </a:rPr>
              <a:t>Con questo primo esempio ho voluto mostrare come da un’idea di Concept possa nascere e svilupparsi un progetto coerente in grado di trasformare un’immagine evocativa, un racconto in architettura e come questa può essere rappresentata. </a:t>
            </a:r>
          </a:p>
          <a:p>
            <a:pPr marL="12700" marR="0" lvl="0" indent="0" defTabSz="914400" eaLnBrk="1" fontAlgn="auto" latinLnBrk="0" hangingPunct="1">
              <a:lnSpc>
                <a:spcPct val="100000"/>
              </a:lnSpc>
              <a:spcBef>
                <a:spcPts val="130"/>
              </a:spcBef>
              <a:spcAft>
                <a:spcPts val="0"/>
              </a:spcAft>
              <a:buClrTx/>
              <a:buSzTx/>
              <a:buFontTx/>
              <a:buNone/>
              <a:tabLst/>
              <a:defRPr/>
            </a:pPr>
            <a:r>
              <a:rPr lang="it-IT" sz="2400" kern="0" spc="5" dirty="0" smtClean="0">
                <a:solidFill>
                  <a:schemeClr val="bg1"/>
                </a:solidFill>
                <a:latin typeface="Lucida Sans Unicode"/>
                <a:ea typeface="+mj-ea"/>
                <a:cs typeface="Lucida Sans Unicode"/>
              </a:rPr>
              <a:t>Con il caso successivo, sempre evidenziando Il Concept del progetto, porrò l’accento più su come debba essere descritto il progetto alle varie scale di  rappresentazione cercando di spiegare l’aderenza del risultato compositivo e formale all’idea concettuale di partenza.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17973" y="4667785"/>
            <a:ext cx="5601077" cy="1156335"/>
          </a:xfrm>
          <a:prstGeom prst="rect">
            <a:avLst/>
          </a:prstGeom>
        </p:spPr>
        <p:txBody>
          <a:bodyPr vert="horz" wrap="square" lIns="0" tIns="15240" rIns="0" bIns="0" rtlCol="0">
            <a:spAutoFit/>
          </a:bodyPr>
          <a:lstStyle/>
          <a:p>
            <a:pPr marL="12700" algn="ctr">
              <a:lnSpc>
                <a:spcPct val="100000"/>
              </a:lnSpc>
              <a:spcBef>
                <a:spcPts val="120"/>
              </a:spcBef>
            </a:pPr>
            <a:r>
              <a:rPr lang="it-IT" sz="7400" spc="-35" dirty="0" smtClean="0">
                <a:solidFill>
                  <a:srgbClr val="A0A3A5"/>
                </a:solidFill>
              </a:rPr>
              <a:t>RE-PROCIDA</a:t>
            </a:r>
            <a:endParaRPr sz="7400" dirty="0"/>
          </a:p>
        </p:txBody>
      </p:sp>
      <p:sp>
        <p:nvSpPr>
          <p:cNvPr id="4" name="object 4"/>
          <p:cNvSpPr txBox="1"/>
          <p:nvPr/>
        </p:nvSpPr>
        <p:spPr>
          <a:xfrm>
            <a:off x="6887613" y="10466561"/>
            <a:ext cx="12947650" cy="675005"/>
          </a:xfrm>
          <a:prstGeom prst="rect">
            <a:avLst/>
          </a:prstGeom>
        </p:spPr>
        <p:txBody>
          <a:bodyPr vert="horz" wrap="square" lIns="0" tIns="12065" rIns="0" bIns="0" rtlCol="0">
            <a:spAutoFit/>
          </a:bodyPr>
          <a:lstStyle/>
          <a:p>
            <a:pPr marL="12700" marR="5080" indent="2743200">
              <a:lnSpc>
                <a:spcPct val="109200"/>
              </a:lnSpc>
              <a:spcBef>
                <a:spcPts val="95"/>
              </a:spcBef>
            </a:pPr>
            <a:r>
              <a:rPr sz="1950" spc="-45" dirty="0">
                <a:latin typeface="Tahoma"/>
                <a:cs typeface="Tahoma"/>
              </a:rPr>
              <a:t>Università</a:t>
            </a:r>
            <a:r>
              <a:rPr sz="1950" spc="-60" dirty="0">
                <a:latin typeface="Tahoma"/>
                <a:cs typeface="Tahoma"/>
              </a:rPr>
              <a:t> </a:t>
            </a:r>
            <a:r>
              <a:rPr sz="1950" spc="-85" dirty="0">
                <a:latin typeface="Tahoma"/>
                <a:cs typeface="Tahoma"/>
              </a:rPr>
              <a:t>degli</a:t>
            </a:r>
            <a:r>
              <a:rPr sz="1950" spc="-50" dirty="0">
                <a:latin typeface="Tahoma"/>
                <a:cs typeface="Tahoma"/>
              </a:rPr>
              <a:t> </a:t>
            </a:r>
            <a:r>
              <a:rPr sz="1950" spc="-75" dirty="0">
                <a:latin typeface="Tahoma"/>
                <a:cs typeface="Tahoma"/>
              </a:rPr>
              <a:t>Studi</a:t>
            </a:r>
            <a:r>
              <a:rPr sz="1950" spc="-50" dirty="0">
                <a:latin typeface="Tahoma"/>
                <a:cs typeface="Tahoma"/>
              </a:rPr>
              <a:t> </a:t>
            </a:r>
            <a:r>
              <a:rPr sz="1950" spc="-45" dirty="0">
                <a:latin typeface="Tahoma"/>
                <a:cs typeface="Tahoma"/>
              </a:rPr>
              <a:t>di</a:t>
            </a:r>
            <a:r>
              <a:rPr sz="1950" spc="-50" dirty="0">
                <a:latin typeface="Tahoma"/>
                <a:cs typeface="Tahoma"/>
              </a:rPr>
              <a:t> </a:t>
            </a:r>
            <a:r>
              <a:rPr sz="1950" spc="-70" dirty="0">
                <a:latin typeface="Tahoma"/>
                <a:cs typeface="Tahoma"/>
              </a:rPr>
              <a:t>Roma</a:t>
            </a:r>
            <a:r>
              <a:rPr sz="1950" spc="-254" dirty="0">
                <a:latin typeface="Tahoma"/>
                <a:cs typeface="Tahoma"/>
              </a:rPr>
              <a:t> </a:t>
            </a:r>
            <a:r>
              <a:rPr sz="1950" spc="-80" dirty="0">
                <a:latin typeface="Tahoma"/>
                <a:cs typeface="Tahoma"/>
              </a:rPr>
              <a:t>“Sapienza”</a:t>
            </a:r>
            <a:r>
              <a:rPr sz="1950" spc="-50" dirty="0">
                <a:latin typeface="Tahoma"/>
                <a:cs typeface="Tahoma"/>
              </a:rPr>
              <a:t> </a:t>
            </a:r>
            <a:r>
              <a:rPr sz="1950" spc="-70" dirty="0">
                <a:latin typeface="Tahoma"/>
                <a:cs typeface="Tahoma"/>
              </a:rPr>
              <a:t>-</a:t>
            </a:r>
            <a:r>
              <a:rPr sz="1950" spc="-50" dirty="0">
                <a:latin typeface="Tahoma"/>
                <a:cs typeface="Tahoma"/>
              </a:rPr>
              <a:t> </a:t>
            </a:r>
            <a:r>
              <a:rPr sz="1950" spc="-70" dirty="0">
                <a:latin typeface="Tahoma"/>
                <a:cs typeface="Tahoma"/>
              </a:rPr>
              <a:t>Facoltà</a:t>
            </a:r>
            <a:r>
              <a:rPr sz="1950" spc="-55" dirty="0">
                <a:latin typeface="Tahoma"/>
                <a:cs typeface="Tahoma"/>
              </a:rPr>
              <a:t> </a:t>
            </a:r>
            <a:r>
              <a:rPr sz="1950" spc="-45" dirty="0">
                <a:latin typeface="Tahoma"/>
                <a:cs typeface="Tahoma"/>
              </a:rPr>
              <a:t>di</a:t>
            </a:r>
            <a:r>
              <a:rPr sz="1950" spc="-254" dirty="0">
                <a:latin typeface="Tahoma"/>
                <a:cs typeface="Tahoma"/>
              </a:rPr>
              <a:t> </a:t>
            </a:r>
            <a:r>
              <a:rPr sz="1950" spc="-20" dirty="0">
                <a:latin typeface="Tahoma"/>
                <a:cs typeface="Tahoma"/>
              </a:rPr>
              <a:t>Architettura</a:t>
            </a:r>
            <a:r>
              <a:rPr sz="1950" spc="-55" dirty="0">
                <a:latin typeface="Tahoma"/>
                <a:cs typeface="Tahoma"/>
              </a:rPr>
              <a:t> </a:t>
            </a:r>
            <a:r>
              <a:rPr sz="1950" spc="-70" dirty="0">
                <a:latin typeface="Tahoma"/>
                <a:cs typeface="Tahoma"/>
              </a:rPr>
              <a:t>-</a:t>
            </a:r>
            <a:r>
              <a:rPr sz="1950" spc="-55" dirty="0">
                <a:latin typeface="Tahoma"/>
                <a:cs typeface="Tahoma"/>
              </a:rPr>
              <a:t> </a:t>
            </a:r>
            <a:r>
              <a:rPr sz="1950" spc="50" dirty="0">
                <a:latin typeface="Tahoma"/>
                <a:cs typeface="Tahoma"/>
              </a:rPr>
              <a:t>Corso</a:t>
            </a:r>
            <a:r>
              <a:rPr sz="1950" spc="-50" dirty="0">
                <a:latin typeface="Tahoma"/>
                <a:cs typeface="Tahoma"/>
              </a:rPr>
              <a:t> </a:t>
            </a:r>
            <a:r>
              <a:rPr sz="1950" spc="-45" dirty="0">
                <a:latin typeface="Tahoma"/>
                <a:cs typeface="Tahoma"/>
              </a:rPr>
              <a:t>di</a:t>
            </a:r>
            <a:r>
              <a:rPr sz="1950" spc="-50" dirty="0">
                <a:latin typeface="Tahoma"/>
                <a:cs typeface="Tahoma"/>
              </a:rPr>
              <a:t> </a:t>
            </a:r>
            <a:r>
              <a:rPr sz="1950" spc="-90" dirty="0">
                <a:latin typeface="Tahoma"/>
                <a:cs typeface="Tahoma"/>
              </a:rPr>
              <a:t>laurea</a:t>
            </a:r>
            <a:r>
              <a:rPr sz="1950" spc="-254" dirty="0">
                <a:latin typeface="Tahoma"/>
                <a:cs typeface="Tahoma"/>
              </a:rPr>
              <a:t> </a:t>
            </a:r>
            <a:r>
              <a:rPr sz="1950" spc="-20" dirty="0">
                <a:latin typeface="Tahoma"/>
                <a:cs typeface="Tahoma"/>
              </a:rPr>
              <a:t>Architettura</a:t>
            </a:r>
            <a:r>
              <a:rPr sz="1950" spc="-55" dirty="0">
                <a:latin typeface="Tahoma"/>
                <a:cs typeface="Tahoma"/>
              </a:rPr>
              <a:t> </a:t>
            </a:r>
            <a:r>
              <a:rPr sz="1950" spc="5" dirty="0">
                <a:latin typeface="Tahoma"/>
                <a:cs typeface="Tahoma"/>
              </a:rPr>
              <a:t>UE  </a:t>
            </a:r>
            <a:r>
              <a:rPr sz="1950" spc="-20" dirty="0">
                <a:latin typeface="Tahoma"/>
                <a:cs typeface="Tahoma"/>
              </a:rPr>
              <a:t>Laboratorio</a:t>
            </a:r>
            <a:r>
              <a:rPr sz="1950" spc="-55" dirty="0">
                <a:latin typeface="Tahoma"/>
                <a:cs typeface="Tahoma"/>
              </a:rPr>
              <a:t> </a:t>
            </a:r>
            <a:r>
              <a:rPr sz="1950" spc="-45" dirty="0">
                <a:latin typeface="Tahoma"/>
                <a:cs typeface="Tahoma"/>
              </a:rPr>
              <a:t>di</a:t>
            </a:r>
            <a:r>
              <a:rPr sz="1950" spc="-50" dirty="0">
                <a:latin typeface="Tahoma"/>
                <a:cs typeface="Tahoma"/>
              </a:rPr>
              <a:t> </a:t>
            </a:r>
            <a:r>
              <a:rPr sz="1950" spc="-55" dirty="0">
                <a:latin typeface="Tahoma"/>
                <a:cs typeface="Tahoma"/>
              </a:rPr>
              <a:t>Progettazione</a:t>
            </a:r>
            <a:r>
              <a:rPr sz="1950" spc="-254" dirty="0">
                <a:latin typeface="Tahoma"/>
                <a:cs typeface="Tahoma"/>
              </a:rPr>
              <a:t> </a:t>
            </a:r>
            <a:r>
              <a:rPr sz="1950" spc="-25" dirty="0">
                <a:latin typeface="Tahoma"/>
                <a:cs typeface="Tahoma"/>
              </a:rPr>
              <a:t>Architettonica</a:t>
            </a:r>
            <a:r>
              <a:rPr sz="1950" spc="-60" dirty="0">
                <a:latin typeface="Tahoma"/>
                <a:cs typeface="Tahoma"/>
              </a:rPr>
              <a:t> </a:t>
            </a:r>
            <a:r>
              <a:rPr sz="1950" spc="-105" dirty="0">
                <a:latin typeface="Tahoma"/>
                <a:cs typeface="Tahoma"/>
              </a:rPr>
              <a:t>IV</a:t>
            </a:r>
            <a:r>
              <a:rPr sz="1950" spc="-50" dirty="0">
                <a:latin typeface="Tahoma"/>
                <a:cs typeface="Tahoma"/>
              </a:rPr>
              <a:t> </a:t>
            </a:r>
            <a:r>
              <a:rPr sz="1950" spc="-70" dirty="0">
                <a:latin typeface="Tahoma"/>
                <a:cs typeface="Tahoma"/>
              </a:rPr>
              <a:t>-</a:t>
            </a:r>
            <a:r>
              <a:rPr sz="1950" spc="-55" dirty="0">
                <a:latin typeface="Tahoma"/>
                <a:cs typeface="Tahoma"/>
              </a:rPr>
              <a:t> </a:t>
            </a:r>
            <a:r>
              <a:rPr sz="1950" spc="-65" dirty="0">
                <a:latin typeface="Tahoma"/>
                <a:cs typeface="Tahoma"/>
              </a:rPr>
              <a:t>prof.</a:t>
            </a:r>
            <a:r>
              <a:rPr sz="1950" spc="-254" dirty="0">
                <a:latin typeface="Tahoma"/>
                <a:cs typeface="Tahoma"/>
              </a:rPr>
              <a:t> </a:t>
            </a:r>
            <a:r>
              <a:rPr sz="1950" spc="-90" dirty="0">
                <a:latin typeface="Tahoma"/>
                <a:cs typeface="Tahoma"/>
              </a:rPr>
              <a:t>R.</a:t>
            </a:r>
            <a:r>
              <a:rPr sz="1950" spc="-254" dirty="0">
                <a:latin typeface="Tahoma"/>
                <a:cs typeface="Tahoma"/>
              </a:rPr>
              <a:t> </a:t>
            </a:r>
            <a:r>
              <a:rPr sz="1950" spc="-20" dirty="0">
                <a:latin typeface="Tahoma"/>
                <a:cs typeface="Tahoma"/>
              </a:rPr>
              <a:t>Cherubini</a:t>
            </a:r>
            <a:r>
              <a:rPr sz="1950" spc="-50" dirty="0">
                <a:latin typeface="Tahoma"/>
                <a:cs typeface="Tahoma"/>
              </a:rPr>
              <a:t> </a:t>
            </a:r>
            <a:r>
              <a:rPr sz="1950" spc="-70" dirty="0">
                <a:latin typeface="Tahoma"/>
                <a:cs typeface="Tahoma"/>
              </a:rPr>
              <a:t>-</a:t>
            </a:r>
            <a:r>
              <a:rPr sz="1950" spc="-50" dirty="0">
                <a:latin typeface="Tahoma"/>
                <a:cs typeface="Tahoma"/>
              </a:rPr>
              <a:t> </a:t>
            </a:r>
            <a:r>
              <a:rPr sz="1950" spc="-80" dirty="0">
                <a:latin typeface="Tahoma"/>
                <a:cs typeface="Tahoma"/>
              </a:rPr>
              <a:t>studenti:</a:t>
            </a:r>
            <a:r>
              <a:rPr sz="1950" spc="300" dirty="0">
                <a:latin typeface="Tahoma"/>
                <a:cs typeface="Tahoma"/>
              </a:rPr>
              <a:t> </a:t>
            </a:r>
            <a:r>
              <a:rPr sz="1950" spc="-90" dirty="0">
                <a:latin typeface="Tahoma"/>
                <a:cs typeface="Tahoma"/>
              </a:rPr>
              <a:t>P.Amato,</a:t>
            </a:r>
            <a:r>
              <a:rPr sz="1950" spc="-254" dirty="0">
                <a:latin typeface="Tahoma"/>
                <a:cs typeface="Tahoma"/>
              </a:rPr>
              <a:t> </a:t>
            </a:r>
            <a:r>
              <a:rPr sz="1950" dirty="0">
                <a:latin typeface="Tahoma"/>
                <a:cs typeface="Tahoma"/>
              </a:rPr>
              <a:t>G.</a:t>
            </a:r>
            <a:r>
              <a:rPr sz="1950" spc="-254" dirty="0">
                <a:latin typeface="Tahoma"/>
                <a:cs typeface="Tahoma"/>
              </a:rPr>
              <a:t> </a:t>
            </a:r>
            <a:r>
              <a:rPr sz="1950" spc="-50" dirty="0">
                <a:latin typeface="Tahoma"/>
                <a:cs typeface="Tahoma"/>
              </a:rPr>
              <a:t>Cappello,</a:t>
            </a:r>
            <a:r>
              <a:rPr sz="1950" spc="-254" dirty="0">
                <a:latin typeface="Tahoma"/>
                <a:cs typeface="Tahoma"/>
              </a:rPr>
              <a:t> </a:t>
            </a:r>
            <a:r>
              <a:rPr sz="1950" spc="-195" dirty="0">
                <a:latin typeface="Tahoma"/>
                <a:cs typeface="Tahoma"/>
              </a:rPr>
              <a:t>I.</a:t>
            </a:r>
            <a:r>
              <a:rPr sz="1950" spc="-254" dirty="0">
                <a:latin typeface="Tahoma"/>
                <a:cs typeface="Tahoma"/>
              </a:rPr>
              <a:t> </a:t>
            </a:r>
            <a:r>
              <a:rPr sz="1950" spc="40" dirty="0">
                <a:latin typeface="Tahoma"/>
                <a:cs typeface="Tahoma"/>
              </a:rPr>
              <a:t>De</a:t>
            </a:r>
            <a:r>
              <a:rPr sz="1950" spc="-50" dirty="0">
                <a:latin typeface="Tahoma"/>
                <a:cs typeface="Tahoma"/>
              </a:rPr>
              <a:t> </a:t>
            </a:r>
            <a:r>
              <a:rPr sz="1950" spc="-55" dirty="0">
                <a:latin typeface="Tahoma"/>
                <a:cs typeface="Tahoma"/>
              </a:rPr>
              <a:t>Marco,</a:t>
            </a:r>
            <a:r>
              <a:rPr sz="1950" spc="-254" dirty="0">
                <a:latin typeface="Tahoma"/>
                <a:cs typeface="Tahoma"/>
              </a:rPr>
              <a:t> </a:t>
            </a:r>
            <a:r>
              <a:rPr sz="1950" spc="-114" dirty="0">
                <a:latin typeface="Tahoma"/>
                <a:cs typeface="Tahoma"/>
              </a:rPr>
              <a:t>N.P.</a:t>
            </a:r>
            <a:r>
              <a:rPr sz="1950" spc="-254" dirty="0">
                <a:latin typeface="Tahoma"/>
                <a:cs typeface="Tahoma"/>
              </a:rPr>
              <a:t> </a:t>
            </a:r>
            <a:r>
              <a:rPr sz="1950" spc="40" dirty="0">
                <a:latin typeface="Tahoma"/>
                <a:cs typeface="Tahoma"/>
              </a:rPr>
              <a:t>De</a:t>
            </a:r>
            <a:r>
              <a:rPr sz="1950" spc="-50" dirty="0">
                <a:latin typeface="Tahoma"/>
                <a:cs typeface="Tahoma"/>
              </a:rPr>
              <a:t> </a:t>
            </a:r>
            <a:r>
              <a:rPr sz="1950" spc="-25" dirty="0">
                <a:latin typeface="Tahoma"/>
                <a:cs typeface="Tahoma"/>
              </a:rPr>
              <a:t>Marco</a:t>
            </a:r>
            <a:endParaRPr sz="1950" dirty="0">
              <a:latin typeface="Tahoma"/>
              <a:cs typeface="Tahoma"/>
            </a:endParaRPr>
          </a:p>
        </p:txBody>
      </p:sp>
      <p:sp>
        <p:nvSpPr>
          <p:cNvPr id="7" name="CasellaDiTesto 6"/>
          <p:cNvSpPr txBox="1"/>
          <p:nvPr/>
        </p:nvSpPr>
        <p:spPr>
          <a:xfrm>
            <a:off x="11957050" y="10531475"/>
            <a:ext cx="7848600" cy="523220"/>
          </a:xfrm>
          <a:prstGeom prst="rect">
            <a:avLst/>
          </a:prstGeom>
          <a:noFill/>
        </p:spPr>
        <p:txBody>
          <a:bodyPr wrap="square" rtlCol="0">
            <a:spAutoFit/>
          </a:bodyPr>
          <a:lstStyle/>
          <a:p>
            <a:r>
              <a:rPr lang="it-IT" sz="2800" dirty="0" smtClean="0">
                <a:solidFill>
                  <a:schemeClr val="bg1"/>
                </a:solidFill>
              </a:rPr>
              <a:t>Riqualificazione del </a:t>
            </a:r>
            <a:r>
              <a:rPr lang="it-IT" sz="2800" dirty="0">
                <a:solidFill>
                  <a:schemeClr val="bg1"/>
                </a:solidFill>
              </a:rPr>
              <a:t>W</a:t>
            </a:r>
            <a:r>
              <a:rPr lang="it-IT" sz="2800" dirty="0" smtClean="0">
                <a:solidFill>
                  <a:schemeClr val="bg1"/>
                </a:solidFill>
              </a:rPr>
              <a:t>aterfront e del porto di Procida </a:t>
            </a:r>
            <a:endParaRPr lang="it-IT" sz="2800" dirty="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prima ptp.jpg"/>
          <p:cNvPicPr>
            <a:picLocks noChangeAspect="1"/>
          </p:cNvPicPr>
          <p:nvPr/>
        </p:nvPicPr>
        <p:blipFill>
          <a:blip r:embed="rId2" cstate="print"/>
          <a:srcRect l="4326"/>
          <a:stretch>
            <a:fillRect/>
          </a:stretch>
        </p:blipFill>
        <p:spPr>
          <a:xfrm>
            <a:off x="2396304" y="35153"/>
            <a:ext cx="15311493" cy="1123904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txBox="1">
            <a:spLocks/>
          </p:cNvSpPr>
          <p:nvPr/>
        </p:nvSpPr>
        <p:spPr>
          <a:xfrm>
            <a:off x="412750" y="3952286"/>
            <a:ext cx="19278600" cy="3404778"/>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lang="it-IT" sz="2400" kern="0" spc="5" dirty="0" smtClean="0">
                <a:solidFill>
                  <a:schemeClr val="bg1"/>
                </a:solidFill>
                <a:latin typeface="Lucida Sans Unicode"/>
                <a:ea typeface="+mj-ea"/>
                <a:cs typeface="Lucida Sans Unicode"/>
              </a:rPr>
              <a:t>L’idea di progetto nasce dalla volontà riconnettere i diversi ambiti strettamente circostanti l’area di progetto e metterli in relazione con i nuovi padiglioni. La spiaggia a ovest, il fronte storico del porto a sud, il mare a nord.</a:t>
            </a:r>
          </a:p>
          <a:p>
            <a:pPr marL="12700" lvl="0">
              <a:spcBef>
                <a:spcPts val="130"/>
              </a:spcBef>
              <a:defRPr/>
            </a:pPr>
            <a:endParaRPr lang="it-IT" sz="2400" kern="0" spc="5" dirty="0" smtClean="0">
              <a:solidFill>
                <a:schemeClr val="bg1"/>
              </a:solidFill>
              <a:latin typeface="Lucida Sans Unicode"/>
              <a:ea typeface="+mj-ea"/>
              <a:cs typeface="Lucida Sans Unicode"/>
            </a:endParaRPr>
          </a:p>
          <a:p>
            <a:pPr marL="12700" marR="0" lvl="0" indent="0" defTabSz="914400" eaLnBrk="1" fontAlgn="auto" latinLnBrk="0" hangingPunct="1">
              <a:lnSpc>
                <a:spcPct val="100000"/>
              </a:lnSpc>
              <a:spcBef>
                <a:spcPts val="130"/>
              </a:spcBef>
              <a:spcAft>
                <a:spcPts val="0"/>
              </a:spcAft>
              <a:buClrTx/>
              <a:buSzTx/>
              <a:buFontTx/>
              <a:buNone/>
              <a:tabLst/>
              <a:defRPr/>
            </a:pPr>
            <a:r>
              <a:rPr lang="it-IT" sz="2400" kern="0" spc="5" dirty="0" smtClean="0">
                <a:solidFill>
                  <a:schemeClr val="bg1"/>
                </a:solidFill>
                <a:latin typeface="Lucida Sans Unicode"/>
                <a:ea typeface="+mj-ea"/>
                <a:cs typeface="Lucida Sans Unicode"/>
              </a:rPr>
              <a:t>Gli schemi di genesi del </a:t>
            </a:r>
            <a:r>
              <a:rPr lang="it-IT" sz="2400" kern="0" spc="5" dirty="0" err="1" smtClean="0">
                <a:solidFill>
                  <a:schemeClr val="bg1"/>
                </a:solidFill>
                <a:latin typeface="Lucida Sans Unicode"/>
                <a:ea typeface="+mj-ea"/>
                <a:cs typeface="Lucida Sans Unicode"/>
              </a:rPr>
              <a:t>Masterplan</a:t>
            </a:r>
            <a:r>
              <a:rPr lang="it-IT" sz="2400" kern="0" spc="5" dirty="0" smtClean="0">
                <a:solidFill>
                  <a:schemeClr val="bg1"/>
                </a:solidFill>
                <a:latin typeface="Lucida Sans Unicode"/>
                <a:ea typeface="+mj-ea"/>
                <a:cs typeface="Lucida Sans Unicode"/>
              </a:rPr>
              <a:t> (a destra), sono accompagnati da obbiettivi che il progetto doveva raggiungere per adeguare il porto attuale alle nuove esigenze contemporanee.</a:t>
            </a:r>
          </a:p>
          <a:p>
            <a:pPr marL="12700" marR="0" lvl="0" indent="0" defTabSz="914400" eaLnBrk="1" fontAlgn="auto" latinLnBrk="0" hangingPunct="1">
              <a:lnSpc>
                <a:spcPct val="100000"/>
              </a:lnSpc>
              <a:spcBef>
                <a:spcPts val="130"/>
              </a:spcBef>
              <a:spcAft>
                <a:spcPts val="0"/>
              </a:spcAft>
              <a:buClrTx/>
              <a:buSzTx/>
              <a:buFontTx/>
              <a:buNone/>
              <a:tabLst/>
              <a:defRPr/>
            </a:pPr>
            <a:r>
              <a:rPr lang="it-IT" sz="2400" kern="0" spc="5" dirty="0" smtClean="0">
                <a:solidFill>
                  <a:schemeClr val="bg1"/>
                </a:solidFill>
                <a:latin typeface="Lucida Sans Unicode"/>
                <a:ea typeface="+mj-ea"/>
                <a:cs typeface="Lucida Sans Unicode"/>
              </a:rPr>
              <a:t>Di ogni obbiettivo è evidenziata una lettera che compone il nome REPROCIDA</a:t>
            </a:r>
          </a:p>
          <a:p>
            <a:pPr marL="12700" marR="0" lvl="0" indent="0" defTabSz="914400" eaLnBrk="1" fontAlgn="auto" latinLnBrk="0" hangingPunct="1">
              <a:lnSpc>
                <a:spcPct val="100000"/>
              </a:lnSpc>
              <a:spcBef>
                <a:spcPts val="130"/>
              </a:spcBef>
              <a:spcAft>
                <a:spcPts val="0"/>
              </a:spcAft>
              <a:buClrTx/>
              <a:buSzTx/>
              <a:buFontTx/>
              <a:buNone/>
              <a:tabLst/>
              <a:defRPr/>
            </a:pPr>
            <a:endParaRPr lang="it-IT" sz="2400" kern="0" spc="5" dirty="0">
              <a:solidFill>
                <a:schemeClr val="bg1"/>
              </a:solidFill>
              <a:latin typeface="Lucida Sans Unicode"/>
              <a:ea typeface="+mj-ea"/>
              <a:cs typeface="Lucida Sans Unicode"/>
            </a:endParaRPr>
          </a:p>
          <a:p>
            <a:pPr marL="12700" marR="0" lvl="0" indent="0" defTabSz="914400" eaLnBrk="1" fontAlgn="auto" latinLnBrk="0" hangingPunct="1">
              <a:lnSpc>
                <a:spcPct val="100000"/>
              </a:lnSpc>
              <a:spcBef>
                <a:spcPts val="130"/>
              </a:spcBef>
              <a:spcAft>
                <a:spcPts val="0"/>
              </a:spcAft>
              <a:buClrTx/>
              <a:buSzTx/>
              <a:buFontTx/>
              <a:buNone/>
              <a:tabLst/>
              <a:defRPr/>
            </a:pPr>
            <a:r>
              <a:rPr lang="it-IT" sz="2400" kern="0" spc="5" dirty="0" smtClean="0">
                <a:solidFill>
                  <a:schemeClr val="bg1"/>
                </a:solidFill>
                <a:latin typeface="Lucida Sans Unicode"/>
                <a:ea typeface="+mj-ea"/>
                <a:cs typeface="Lucida Sans Unicode"/>
              </a:rPr>
              <a:t>Gli studenti, fissando obbiettivi, hanno conformato i loro padiglioni come della corti aperte rivolte verso gli ambiti con i quali c’era la necessità di stabilire una relazione.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508250" y="-3175"/>
            <a:ext cx="15087600" cy="113157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txBox="1">
            <a:spLocks/>
          </p:cNvSpPr>
          <p:nvPr/>
        </p:nvSpPr>
        <p:spPr>
          <a:xfrm>
            <a:off x="222250" y="4710186"/>
            <a:ext cx="19659600" cy="1888979"/>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lang="it-IT" sz="2400" kern="0" spc="5" dirty="0" smtClean="0">
                <a:solidFill>
                  <a:schemeClr val="bg1"/>
                </a:solidFill>
                <a:latin typeface="Lucida Sans Unicode"/>
                <a:ea typeface="+mj-ea"/>
                <a:cs typeface="Lucida Sans Unicode"/>
              </a:rPr>
              <a:t>La forma dei padiglioni, a “C” quindi esprime il concetto di relazione con l’intorno che suggerisce sia l’orientamento (quindi l’apertura) sia la funzione specifica.</a:t>
            </a:r>
          </a:p>
          <a:p>
            <a:pPr marL="12700" marR="0" lvl="0" indent="0" defTabSz="914400" eaLnBrk="1" fontAlgn="auto" latinLnBrk="0" hangingPunct="1">
              <a:lnSpc>
                <a:spcPct val="100000"/>
              </a:lnSpc>
              <a:spcBef>
                <a:spcPts val="130"/>
              </a:spcBef>
              <a:spcAft>
                <a:spcPts val="0"/>
              </a:spcAft>
              <a:buClrTx/>
              <a:buSzTx/>
              <a:buFontTx/>
              <a:buNone/>
              <a:tabLst/>
              <a:defRPr/>
            </a:pPr>
            <a:endParaRPr lang="it-IT" sz="2400" kern="0" spc="5" dirty="0">
              <a:solidFill>
                <a:schemeClr val="bg1"/>
              </a:solidFill>
              <a:latin typeface="Lucida Sans Unicode"/>
              <a:ea typeface="+mj-ea"/>
              <a:cs typeface="Lucida Sans Unicode"/>
            </a:endParaRPr>
          </a:p>
          <a:p>
            <a:pPr marL="12700" marR="0" lvl="0" indent="0" defTabSz="914400" eaLnBrk="1" fontAlgn="auto" latinLnBrk="0" hangingPunct="1">
              <a:lnSpc>
                <a:spcPct val="100000"/>
              </a:lnSpc>
              <a:spcBef>
                <a:spcPts val="130"/>
              </a:spcBef>
              <a:spcAft>
                <a:spcPts val="0"/>
              </a:spcAft>
              <a:buClrTx/>
              <a:buSzTx/>
              <a:buFontTx/>
              <a:buNone/>
              <a:tabLst/>
              <a:defRPr/>
            </a:pPr>
            <a:r>
              <a:rPr lang="it-IT" sz="2400" kern="0" spc="5" dirty="0" smtClean="0">
                <a:solidFill>
                  <a:schemeClr val="bg1"/>
                </a:solidFill>
                <a:latin typeface="Lucida Sans Unicode"/>
                <a:ea typeface="+mj-ea"/>
                <a:cs typeface="Lucida Sans Unicode"/>
              </a:rPr>
              <a:t>La connessione tra i vari padiglioni è affidata alla composizione degli spazi interni che, attraverso dei setti, vede la formazione di un percorso ideale che percorre tutti gli edifici.</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508250" y="3"/>
            <a:ext cx="15087600" cy="113157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txBox="1">
            <a:spLocks/>
          </p:cNvSpPr>
          <p:nvPr/>
        </p:nvSpPr>
        <p:spPr>
          <a:xfrm>
            <a:off x="260350" y="4723010"/>
            <a:ext cx="19583400" cy="1863331"/>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lang="it-IT" sz="2400" kern="0" spc="5" dirty="0" smtClean="0">
                <a:solidFill>
                  <a:schemeClr val="bg1"/>
                </a:solidFill>
                <a:latin typeface="Lucida Sans Unicode"/>
                <a:ea typeface="+mj-ea"/>
                <a:cs typeface="Lucida Sans Unicode"/>
              </a:rPr>
              <a:t>Di fondamentale importanza è come l’idea del collegamento, materializzata da un percorso, abbia dato l’opportunità di distribuire l’interno stabilendo delle gerarchie sulle aperture e sugli affacci (rapporto pieni /vuoti) per esaltare le relazioni tra edificio ed il suo immediato intorno secondo corrette direzioni, tenendo conto anche dello spazio tra i padiglioni, troppo spesso considerato residuale e di scarsa qualità. In questo modo si è  risolto non solo il problema delle relazioni tra edificio e contesto, ma anche quelle tra edificio ed edificio.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22250" y="320675"/>
            <a:ext cx="7848600" cy="523220"/>
          </a:xfrm>
          <a:prstGeom prst="rect">
            <a:avLst/>
          </a:prstGeom>
          <a:noFill/>
        </p:spPr>
        <p:txBody>
          <a:bodyPr wrap="square" rtlCol="0">
            <a:spAutoFit/>
          </a:bodyPr>
          <a:lstStyle/>
          <a:p>
            <a:r>
              <a:rPr lang="it-IT" sz="2800" dirty="0" smtClean="0">
                <a:solidFill>
                  <a:schemeClr val="bg1"/>
                </a:solidFill>
              </a:rPr>
              <a:t>Riqualificazione del </a:t>
            </a:r>
            <a:r>
              <a:rPr lang="it-IT" sz="2800" dirty="0">
                <a:solidFill>
                  <a:schemeClr val="bg1"/>
                </a:solidFill>
              </a:rPr>
              <a:t>W</a:t>
            </a:r>
            <a:r>
              <a:rPr lang="it-IT" sz="2800" dirty="0" smtClean="0">
                <a:solidFill>
                  <a:schemeClr val="bg1"/>
                </a:solidFill>
              </a:rPr>
              <a:t>aterfront e del porto di Procida </a:t>
            </a:r>
            <a:endParaRPr lang="it-IT" sz="2800" dirty="0">
              <a:solidFill>
                <a:schemeClr val="bg1"/>
              </a:solidFill>
            </a:endParaRPr>
          </a:p>
        </p:txBody>
      </p:sp>
      <p:pic>
        <p:nvPicPr>
          <p:cNvPr id="1027" name="Picture 3" descr="D:\Università\Attività ddattiche\Laboratorio 2020\procida.png"/>
          <p:cNvPicPr>
            <a:picLocks noChangeAspect="1" noChangeArrowheads="1"/>
          </p:cNvPicPr>
          <p:nvPr/>
        </p:nvPicPr>
        <p:blipFill>
          <a:blip r:embed="rId2" cstate="print"/>
          <a:srcRect l="-174" t="41214" r="41602"/>
          <a:stretch>
            <a:fillRect/>
          </a:stretch>
        </p:blipFill>
        <p:spPr bwMode="auto">
          <a:xfrm>
            <a:off x="-82550" y="986855"/>
            <a:ext cx="20186650" cy="10322495"/>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507886" y="-3448"/>
            <a:ext cx="15088328" cy="11316246"/>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507886" y="3"/>
            <a:ext cx="15088328" cy="11316246"/>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txBox="1">
            <a:spLocks/>
          </p:cNvSpPr>
          <p:nvPr/>
        </p:nvSpPr>
        <p:spPr>
          <a:xfrm>
            <a:off x="222250" y="4519108"/>
            <a:ext cx="19735800" cy="2271135"/>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lang="it-IT" sz="2400" kern="0" spc="5" dirty="0" smtClean="0">
                <a:solidFill>
                  <a:schemeClr val="bg1"/>
                </a:solidFill>
                <a:latin typeface="Lucida Sans Unicode"/>
                <a:ea typeface="+mj-ea"/>
                <a:cs typeface="Lucida Sans Unicode"/>
              </a:rPr>
              <a:t>Anche la scelta dell’involucro (e la sua rappresentazione in dettaglio) rientra tra gli aspetti di coerenza del Concept. </a:t>
            </a:r>
          </a:p>
          <a:p>
            <a:pPr marL="12700" marR="0" lvl="0" indent="0" defTabSz="914400" eaLnBrk="1" fontAlgn="auto" latinLnBrk="0" hangingPunct="1">
              <a:lnSpc>
                <a:spcPct val="100000"/>
              </a:lnSpc>
              <a:spcBef>
                <a:spcPts val="130"/>
              </a:spcBef>
              <a:spcAft>
                <a:spcPts val="0"/>
              </a:spcAft>
              <a:buClrTx/>
              <a:buSzTx/>
              <a:buFontTx/>
              <a:buNone/>
              <a:tabLst/>
              <a:defRPr/>
            </a:pPr>
            <a:r>
              <a:rPr lang="it-IT" sz="2400" kern="0" spc="5" dirty="0" smtClean="0">
                <a:solidFill>
                  <a:schemeClr val="bg1"/>
                </a:solidFill>
                <a:latin typeface="Lucida Sans Unicode"/>
                <a:ea typeface="+mj-ea"/>
                <a:cs typeface="Lucida Sans Unicode"/>
              </a:rPr>
              <a:t>In questo caso si è deciso di realizzare un fronte vetrato completamente apribile a sud per esaltare la relazione con il l’edificato esistente e le attività esistenti per creare un ambiente che (stagionalmente) fosse un tutt’uno, una fusione, tra interno ed esterno.</a:t>
            </a:r>
          </a:p>
          <a:p>
            <a:pPr marL="12700" marR="0" lvl="0" indent="0" defTabSz="914400" eaLnBrk="1" fontAlgn="auto" latinLnBrk="0" hangingPunct="1">
              <a:lnSpc>
                <a:spcPct val="100000"/>
              </a:lnSpc>
              <a:spcBef>
                <a:spcPts val="130"/>
              </a:spcBef>
              <a:spcAft>
                <a:spcPts val="0"/>
              </a:spcAft>
              <a:buClrTx/>
              <a:buSzTx/>
              <a:buFontTx/>
              <a:buNone/>
              <a:tabLst/>
              <a:defRPr/>
            </a:pPr>
            <a:endParaRPr lang="it-IT" sz="2400" kern="0" spc="5" dirty="0">
              <a:solidFill>
                <a:schemeClr val="bg1"/>
              </a:solidFill>
              <a:latin typeface="Lucida Sans Unicode"/>
              <a:ea typeface="+mj-ea"/>
              <a:cs typeface="Lucida Sans Unicode"/>
            </a:endParaRPr>
          </a:p>
          <a:p>
            <a:pPr marL="12700" marR="0" lvl="0" indent="0" defTabSz="914400" eaLnBrk="1" fontAlgn="auto" latinLnBrk="0" hangingPunct="1">
              <a:lnSpc>
                <a:spcPct val="100000"/>
              </a:lnSpc>
              <a:spcBef>
                <a:spcPts val="130"/>
              </a:spcBef>
              <a:spcAft>
                <a:spcPts val="0"/>
              </a:spcAft>
              <a:buClrTx/>
              <a:buSzTx/>
              <a:buFontTx/>
              <a:buNone/>
              <a:tabLst/>
              <a:defRPr/>
            </a:pPr>
            <a:r>
              <a:rPr lang="it-IT" sz="2400" kern="0" spc="5" dirty="0" smtClean="0">
                <a:solidFill>
                  <a:schemeClr val="bg1"/>
                </a:solidFill>
                <a:latin typeface="Lucida Sans Unicode"/>
                <a:ea typeface="+mj-ea"/>
                <a:cs typeface="Lucida Sans Unicode"/>
              </a:rPr>
              <a:t>Quindi, anche la scelta del dettaglio e la sua rappresentazione grafica fanno parte dell’espressione di un Concept elaborato nel progetto a partire dalla composizione urbana fino al dettaglio tecnologico.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98450" y="2253744"/>
            <a:ext cx="19507200" cy="6801862"/>
          </a:xfrm>
          <a:prstGeom prst="rect">
            <a:avLst/>
          </a:prstGeom>
        </p:spPr>
        <p:txBody>
          <a:bodyPr wrap="square">
            <a:spAutoFit/>
          </a:bodyPr>
          <a:lstStyle/>
          <a:p>
            <a:r>
              <a:rPr lang="it-IT" sz="2400" dirty="0" smtClean="0">
                <a:solidFill>
                  <a:schemeClr val="bg1"/>
                </a:solidFill>
              </a:rPr>
              <a:t>In breve, </a:t>
            </a:r>
          </a:p>
          <a:p>
            <a:r>
              <a:rPr lang="it-IT" sz="2400" dirty="0" smtClean="0">
                <a:solidFill>
                  <a:schemeClr val="bg1"/>
                </a:solidFill>
              </a:rPr>
              <a:t>L’area di progetto è la parte del porto della città di Procida dedicato all’attracco dei traghetti e degli aliscafi provenienti da Napoli e non solo.</a:t>
            </a:r>
          </a:p>
          <a:p>
            <a:r>
              <a:rPr lang="it-IT" sz="2400" dirty="0" smtClean="0">
                <a:solidFill>
                  <a:schemeClr val="bg1"/>
                </a:solidFill>
              </a:rPr>
              <a:t>Oltre al grande spazio dedicato alla sosta e alla manovra dei veicoli da imbarcare e sbarcare, sull’area sono presenti dei cantieri navali, una importante cabina elettrica che distribuisce l’energia elettrica per tutta l’isola, oltre ad alcuni servizi per la navigazione.</a:t>
            </a:r>
          </a:p>
          <a:p>
            <a:endParaRPr lang="it-IT" sz="2400" dirty="0" smtClean="0">
              <a:solidFill>
                <a:schemeClr val="bg1"/>
              </a:solidFill>
            </a:endParaRPr>
          </a:p>
          <a:p>
            <a:pPr algn="ctr"/>
            <a:r>
              <a:rPr lang="it-IT" sz="2800" dirty="0" smtClean="0">
                <a:solidFill>
                  <a:schemeClr val="bg1"/>
                </a:solidFill>
              </a:rPr>
              <a:t>Il porto per Procida rappresenta la porta dell’isola e l’area di progetto ne è lo spazio di soglia.</a:t>
            </a:r>
          </a:p>
          <a:p>
            <a:endParaRPr lang="it-IT" sz="2400" dirty="0" smtClean="0">
              <a:solidFill>
                <a:schemeClr val="bg1"/>
              </a:solidFill>
            </a:endParaRPr>
          </a:p>
          <a:p>
            <a:r>
              <a:rPr lang="it-IT" sz="2400" dirty="0" smtClean="0">
                <a:solidFill>
                  <a:schemeClr val="bg1"/>
                </a:solidFill>
              </a:rPr>
              <a:t>Di fondamentale importanza quindi è il tema della riqualificazione del </a:t>
            </a:r>
            <a:r>
              <a:rPr lang="it-IT" sz="2400" dirty="0" err="1" smtClean="0">
                <a:solidFill>
                  <a:schemeClr val="bg1"/>
                </a:solidFill>
              </a:rPr>
              <a:t>Waterfront</a:t>
            </a:r>
            <a:r>
              <a:rPr lang="it-IT" sz="2400" dirty="0" smtClean="0">
                <a:solidFill>
                  <a:schemeClr val="bg1"/>
                </a:solidFill>
              </a:rPr>
              <a:t>, sia in termini architettonici che funzionali,  legati alle nuove necessità di qualità urbana.</a:t>
            </a:r>
          </a:p>
          <a:p>
            <a:endParaRPr lang="it-IT" sz="2400" dirty="0" smtClean="0">
              <a:solidFill>
                <a:schemeClr val="bg1"/>
              </a:solidFill>
            </a:endParaRPr>
          </a:p>
          <a:p>
            <a:r>
              <a:rPr lang="it-IT" sz="2400" dirty="0" smtClean="0">
                <a:solidFill>
                  <a:schemeClr val="bg1"/>
                </a:solidFill>
              </a:rPr>
              <a:t>Il programma progettuale prevedeva la realizzazione di 4 padiglioni da inserire tra il terminal degli aliscafi ad est ed il molo ad ovest: un  padiglione per la navigazione, uno del turismo, uno dedicato alla nautica e l’ultimo di servizio alle attività ludiche e di spiaggia.</a:t>
            </a:r>
          </a:p>
          <a:p>
            <a:r>
              <a:rPr lang="it-IT" sz="2400" dirty="0" smtClean="0">
                <a:solidFill>
                  <a:schemeClr val="bg1"/>
                </a:solidFill>
              </a:rPr>
              <a:t>L’area, stratta tra il mare ed un fronte edificato alto circa 15 metri, termina a destra con il terminal ed a sinistra con il braccio del porto prossimo alla spiaggia.</a:t>
            </a:r>
          </a:p>
          <a:p>
            <a:r>
              <a:rPr lang="it-IT" sz="2400" dirty="0" smtClean="0">
                <a:solidFill>
                  <a:schemeClr val="bg1"/>
                </a:solidFill>
              </a:rPr>
              <a:t>Le officine presenti sull’area sono recintate da una muro che lasca uno stretto accesso dall’area del porto alla spiaggia.</a:t>
            </a:r>
          </a:p>
          <a:p>
            <a:endParaRPr lang="it-IT" sz="2400" dirty="0" smtClean="0">
              <a:solidFill>
                <a:schemeClr val="bg1"/>
              </a:solidFill>
            </a:endParaRPr>
          </a:p>
          <a:p>
            <a:r>
              <a:rPr lang="it-IT" sz="2400" dirty="0" smtClean="0">
                <a:solidFill>
                  <a:schemeClr val="bg1"/>
                </a:solidFill>
              </a:rPr>
              <a:t>L’obbiettivo dei vari progetti era quello di restituire all’area una nuova qualità urbana e di migliorare le connessioni tra le diverse parti interessate, secondo logiche compositive giustificate da un </a:t>
            </a:r>
            <a:r>
              <a:rPr lang="it-IT" sz="2400" b="1" i="1" dirty="0" smtClean="0">
                <a:solidFill>
                  <a:schemeClr val="bg1"/>
                </a:solidFill>
              </a:rPr>
              <a:t>Concept</a:t>
            </a:r>
            <a:endParaRPr lang="it-IT" sz="2400" b="1" i="1"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17973" y="4667785"/>
            <a:ext cx="5856605" cy="1156335"/>
          </a:xfrm>
          <a:prstGeom prst="rect">
            <a:avLst/>
          </a:prstGeom>
        </p:spPr>
        <p:txBody>
          <a:bodyPr vert="horz" wrap="square" lIns="0" tIns="15240" rIns="0" bIns="0" rtlCol="0">
            <a:spAutoFit/>
          </a:bodyPr>
          <a:lstStyle/>
          <a:p>
            <a:pPr marL="12700">
              <a:lnSpc>
                <a:spcPct val="100000"/>
              </a:lnSpc>
              <a:spcBef>
                <a:spcPts val="120"/>
              </a:spcBef>
            </a:pPr>
            <a:r>
              <a:rPr sz="7400" spc="-35" dirty="0">
                <a:solidFill>
                  <a:srgbClr val="A0A3A5"/>
                </a:solidFill>
              </a:rPr>
              <a:t>R</a:t>
            </a:r>
            <a:r>
              <a:rPr sz="7400" spc="-35" dirty="0">
                <a:solidFill>
                  <a:srgbClr val="C37556"/>
                </a:solidFill>
              </a:rPr>
              <a:t>E</a:t>
            </a:r>
            <a:r>
              <a:rPr sz="7400" spc="-35" dirty="0">
                <a:solidFill>
                  <a:srgbClr val="82D1C0"/>
                </a:solidFill>
              </a:rPr>
              <a:t>F</a:t>
            </a:r>
            <a:r>
              <a:rPr sz="7400" spc="-35" dirty="0">
                <a:solidFill>
                  <a:srgbClr val="BAB637"/>
                </a:solidFill>
              </a:rPr>
              <a:t>L</a:t>
            </a:r>
            <a:r>
              <a:rPr sz="7400" spc="-35" dirty="0">
                <a:solidFill>
                  <a:srgbClr val="83465C"/>
                </a:solidFill>
              </a:rPr>
              <a:t>E</a:t>
            </a:r>
            <a:r>
              <a:rPr sz="7400" spc="-35" dirty="0">
                <a:solidFill>
                  <a:srgbClr val="CEC97C"/>
                </a:solidFill>
              </a:rPr>
              <a:t>C</a:t>
            </a:r>
            <a:r>
              <a:rPr sz="7400" spc="-35" dirty="0">
                <a:solidFill>
                  <a:srgbClr val="81827D"/>
                </a:solidFill>
              </a:rPr>
              <a:t>T</a:t>
            </a:r>
            <a:r>
              <a:rPr sz="7400" spc="-35" dirty="0">
                <a:solidFill>
                  <a:srgbClr val="CEB4C7"/>
                </a:solidFill>
              </a:rPr>
              <a:t>I</a:t>
            </a:r>
            <a:r>
              <a:rPr sz="7400" spc="-35" dirty="0">
                <a:solidFill>
                  <a:srgbClr val="458D89"/>
                </a:solidFill>
              </a:rPr>
              <a:t>O</a:t>
            </a:r>
            <a:r>
              <a:rPr sz="7400" spc="-35" dirty="0">
                <a:solidFill>
                  <a:srgbClr val="45A0C9"/>
                </a:solidFill>
              </a:rPr>
              <a:t>N</a:t>
            </a:r>
            <a:r>
              <a:rPr sz="7400" spc="-35" dirty="0">
                <a:solidFill>
                  <a:srgbClr val="86B182"/>
                </a:solidFill>
              </a:rPr>
              <a:t>S</a:t>
            </a:r>
            <a:endParaRPr sz="7400" dirty="0"/>
          </a:p>
        </p:txBody>
      </p:sp>
      <p:sp>
        <p:nvSpPr>
          <p:cNvPr id="3" name="object 3"/>
          <p:cNvSpPr/>
          <p:nvPr/>
        </p:nvSpPr>
        <p:spPr>
          <a:xfrm>
            <a:off x="7079406" y="5880547"/>
            <a:ext cx="5925212" cy="479566"/>
          </a:xfrm>
          <a:prstGeom prst="rect">
            <a:avLst/>
          </a:prstGeom>
          <a:blipFill>
            <a:blip r:embed="rId2" cstate="print"/>
            <a:stretch>
              <a:fillRect/>
            </a:stretch>
          </a:blipFill>
        </p:spPr>
        <p:txBody>
          <a:bodyPr wrap="square" lIns="0" tIns="0" rIns="0" bIns="0" rtlCol="0"/>
          <a:lstStyle/>
          <a:p>
            <a:endParaRPr dirty="0"/>
          </a:p>
        </p:txBody>
      </p:sp>
      <p:sp>
        <p:nvSpPr>
          <p:cNvPr id="4" name="object 4"/>
          <p:cNvSpPr txBox="1"/>
          <p:nvPr/>
        </p:nvSpPr>
        <p:spPr>
          <a:xfrm>
            <a:off x="6887613" y="10466561"/>
            <a:ext cx="12947650" cy="675005"/>
          </a:xfrm>
          <a:prstGeom prst="rect">
            <a:avLst/>
          </a:prstGeom>
        </p:spPr>
        <p:txBody>
          <a:bodyPr vert="horz" wrap="square" lIns="0" tIns="12065" rIns="0" bIns="0" rtlCol="0">
            <a:spAutoFit/>
          </a:bodyPr>
          <a:lstStyle/>
          <a:p>
            <a:pPr marL="12700" marR="5080" indent="2743200">
              <a:lnSpc>
                <a:spcPct val="109200"/>
              </a:lnSpc>
              <a:spcBef>
                <a:spcPts val="95"/>
              </a:spcBef>
            </a:pPr>
            <a:r>
              <a:rPr sz="1950" spc="-45" dirty="0">
                <a:latin typeface="Tahoma"/>
                <a:cs typeface="Tahoma"/>
              </a:rPr>
              <a:t>Università</a:t>
            </a:r>
            <a:r>
              <a:rPr sz="1950" spc="-60" dirty="0">
                <a:latin typeface="Tahoma"/>
                <a:cs typeface="Tahoma"/>
              </a:rPr>
              <a:t> </a:t>
            </a:r>
            <a:r>
              <a:rPr sz="1950" spc="-85" dirty="0">
                <a:latin typeface="Tahoma"/>
                <a:cs typeface="Tahoma"/>
              </a:rPr>
              <a:t>degli</a:t>
            </a:r>
            <a:r>
              <a:rPr sz="1950" spc="-50" dirty="0">
                <a:latin typeface="Tahoma"/>
                <a:cs typeface="Tahoma"/>
              </a:rPr>
              <a:t> </a:t>
            </a:r>
            <a:r>
              <a:rPr sz="1950" spc="-75" dirty="0">
                <a:latin typeface="Tahoma"/>
                <a:cs typeface="Tahoma"/>
              </a:rPr>
              <a:t>Studi</a:t>
            </a:r>
            <a:r>
              <a:rPr sz="1950" spc="-50" dirty="0">
                <a:latin typeface="Tahoma"/>
                <a:cs typeface="Tahoma"/>
              </a:rPr>
              <a:t> </a:t>
            </a:r>
            <a:r>
              <a:rPr sz="1950" spc="-45" dirty="0">
                <a:latin typeface="Tahoma"/>
                <a:cs typeface="Tahoma"/>
              </a:rPr>
              <a:t>di</a:t>
            </a:r>
            <a:r>
              <a:rPr sz="1950" spc="-50" dirty="0">
                <a:latin typeface="Tahoma"/>
                <a:cs typeface="Tahoma"/>
              </a:rPr>
              <a:t> </a:t>
            </a:r>
            <a:r>
              <a:rPr sz="1950" spc="-70" dirty="0">
                <a:latin typeface="Tahoma"/>
                <a:cs typeface="Tahoma"/>
              </a:rPr>
              <a:t>Roma</a:t>
            </a:r>
            <a:r>
              <a:rPr sz="1950" spc="-254" dirty="0">
                <a:latin typeface="Tahoma"/>
                <a:cs typeface="Tahoma"/>
              </a:rPr>
              <a:t> </a:t>
            </a:r>
            <a:r>
              <a:rPr sz="1950" spc="-80" dirty="0">
                <a:latin typeface="Tahoma"/>
                <a:cs typeface="Tahoma"/>
              </a:rPr>
              <a:t>“Sapienza”</a:t>
            </a:r>
            <a:r>
              <a:rPr sz="1950" spc="-50" dirty="0">
                <a:latin typeface="Tahoma"/>
                <a:cs typeface="Tahoma"/>
              </a:rPr>
              <a:t> </a:t>
            </a:r>
            <a:r>
              <a:rPr sz="1950" spc="-70" dirty="0">
                <a:latin typeface="Tahoma"/>
                <a:cs typeface="Tahoma"/>
              </a:rPr>
              <a:t>-</a:t>
            </a:r>
            <a:r>
              <a:rPr sz="1950" spc="-50" dirty="0">
                <a:latin typeface="Tahoma"/>
                <a:cs typeface="Tahoma"/>
              </a:rPr>
              <a:t> </a:t>
            </a:r>
            <a:r>
              <a:rPr sz="1950" spc="-70" dirty="0">
                <a:latin typeface="Tahoma"/>
                <a:cs typeface="Tahoma"/>
              </a:rPr>
              <a:t>Facoltà</a:t>
            </a:r>
            <a:r>
              <a:rPr sz="1950" spc="-55" dirty="0">
                <a:latin typeface="Tahoma"/>
                <a:cs typeface="Tahoma"/>
              </a:rPr>
              <a:t> </a:t>
            </a:r>
            <a:r>
              <a:rPr sz="1950" spc="-45" dirty="0">
                <a:latin typeface="Tahoma"/>
                <a:cs typeface="Tahoma"/>
              </a:rPr>
              <a:t>di</a:t>
            </a:r>
            <a:r>
              <a:rPr sz="1950" spc="-254" dirty="0">
                <a:latin typeface="Tahoma"/>
                <a:cs typeface="Tahoma"/>
              </a:rPr>
              <a:t> </a:t>
            </a:r>
            <a:r>
              <a:rPr sz="1950" spc="-20" dirty="0">
                <a:latin typeface="Tahoma"/>
                <a:cs typeface="Tahoma"/>
              </a:rPr>
              <a:t>Architettura</a:t>
            </a:r>
            <a:r>
              <a:rPr sz="1950" spc="-55" dirty="0">
                <a:latin typeface="Tahoma"/>
                <a:cs typeface="Tahoma"/>
              </a:rPr>
              <a:t> </a:t>
            </a:r>
            <a:r>
              <a:rPr sz="1950" spc="-70" dirty="0">
                <a:latin typeface="Tahoma"/>
                <a:cs typeface="Tahoma"/>
              </a:rPr>
              <a:t>-</a:t>
            </a:r>
            <a:r>
              <a:rPr sz="1950" spc="-55" dirty="0">
                <a:latin typeface="Tahoma"/>
                <a:cs typeface="Tahoma"/>
              </a:rPr>
              <a:t> </a:t>
            </a:r>
            <a:r>
              <a:rPr sz="1950" spc="50" dirty="0">
                <a:latin typeface="Tahoma"/>
                <a:cs typeface="Tahoma"/>
              </a:rPr>
              <a:t>Corso</a:t>
            </a:r>
            <a:r>
              <a:rPr sz="1950" spc="-50" dirty="0">
                <a:latin typeface="Tahoma"/>
                <a:cs typeface="Tahoma"/>
              </a:rPr>
              <a:t> </a:t>
            </a:r>
            <a:r>
              <a:rPr sz="1950" spc="-45" dirty="0">
                <a:latin typeface="Tahoma"/>
                <a:cs typeface="Tahoma"/>
              </a:rPr>
              <a:t>di</a:t>
            </a:r>
            <a:r>
              <a:rPr sz="1950" spc="-50" dirty="0">
                <a:latin typeface="Tahoma"/>
                <a:cs typeface="Tahoma"/>
              </a:rPr>
              <a:t> </a:t>
            </a:r>
            <a:r>
              <a:rPr sz="1950" spc="-90" dirty="0">
                <a:latin typeface="Tahoma"/>
                <a:cs typeface="Tahoma"/>
              </a:rPr>
              <a:t>laurea</a:t>
            </a:r>
            <a:r>
              <a:rPr sz="1950" spc="-254" dirty="0">
                <a:latin typeface="Tahoma"/>
                <a:cs typeface="Tahoma"/>
              </a:rPr>
              <a:t> </a:t>
            </a:r>
            <a:r>
              <a:rPr sz="1950" spc="-20" dirty="0">
                <a:latin typeface="Tahoma"/>
                <a:cs typeface="Tahoma"/>
              </a:rPr>
              <a:t>Architettura</a:t>
            </a:r>
            <a:r>
              <a:rPr sz="1950" spc="-55" dirty="0">
                <a:latin typeface="Tahoma"/>
                <a:cs typeface="Tahoma"/>
              </a:rPr>
              <a:t> </a:t>
            </a:r>
            <a:r>
              <a:rPr sz="1950" spc="5" dirty="0">
                <a:latin typeface="Tahoma"/>
                <a:cs typeface="Tahoma"/>
              </a:rPr>
              <a:t>UE  </a:t>
            </a:r>
            <a:r>
              <a:rPr sz="1950" spc="-20" dirty="0">
                <a:latin typeface="Tahoma"/>
                <a:cs typeface="Tahoma"/>
              </a:rPr>
              <a:t>Laboratorio</a:t>
            </a:r>
            <a:r>
              <a:rPr sz="1950" spc="-55" dirty="0">
                <a:latin typeface="Tahoma"/>
                <a:cs typeface="Tahoma"/>
              </a:rPr>
              <a:t> </a:t>
            </a:r>
            <a:r>
              <a:rPr sz="1950" spc="-45" dirty="0">
                <a:latin typeface="Tahoma"/>
                <a:cs typeface="Tahoma"/>
              </a:rPr>
              <a:t>di</a:t>
            </a:r>
            <a:r>
              <a:rPr sz="1950" spc="-50" dirty="0">
                <a:latin typeface="Tahoma"/>
                <a:cs typeface="Tahoma"/>
              </a:rPr>
              <a:t> </a:t>
            </a:r>
            <a:r>
              <a:rPr sz="1950" spc="-55" dirty="0">
                <a:latin typeface="Tahoma"/>
                <a:cs typeface="Tahoma"/>
              </a:rPr>
              <a:t>Progettazione</a:t>
            </a:r>
            <a:r>
              <a:rPr sz="1950" spc="-254" dirty="0">
                <a:latin typeface="Tahoma"/>
                <a:cs typeface="Tahoma"/>
              </a:rPr>
              <a:t> </a:t>
            </a:r>
            <a:r>
              <a:rPr sz="1950" spc="-25" dirty="0">
                <a:latin typeface="Tahoma"/>
                <a:cs typeface="Tahoma"/>
              </a:rPr>
              <a:t>Architettonica</a:t>
            </a:r>
            <a:r>
              <a:rPr sz="1950" spc="-60" dirty="0">
                <a:latin typeface="Tahoma"/>
                <a:cs typeface="Tahoma"/>
              </a:rPr>
              <a:t> </a:t>
            </a:r>
            <a:r>
              <a:rPr sz="1950" spc="-105" dirty="0">
                <a:latin typeface="Tahoma"/>
                <a:cs typeface="Tahoma"/>
              </a:rPr>
              <a:t>IV</a:t>
            </a:r>
            <a:r>
              <a:rPr sz="1950" spc="-50" dirty="0">
                <a:latin typeface="Tahoma"/>
                <a:cs typeface="Tahoma"/>
              </a:rPr>
              <a:t> </a:t>
            </a:r>
            <a:r>
              <a:rPr sz="1950" spc="-70" dirty="0">
                <a:latin typeface="Tahoma"/>
                <a:cs typeface="Tahoma"/>
              </a:rPr>
              <a:t>-</a:t>
            </a:r>
            <a:r>
              <a:rPr sz="1950" spc="-55" dirty="0">
                <a:latin typeface="Tahoma"/>
                <a:cs typeface="Tahoma"/>
              </a:rPr>
              <a:t> </a:t>
            </a:r>
            <a:r>
              <a:rPr sz="1950" spc="-65" dirty="0">
                <a:latin typeface="Tahoma"/>
                <a:cs typeface="Tahoma"/>
              </a:rPr>
              <a:t>prof.</a:t>
            </a:r>
            <a:r>
              <a:rPr sz="1950" spc="-254" dirty="0">
                <a:latin typeface="Tahoma"/>
                <a:cs typeface="Tahoma"/>
              </a:rPr>
              <a:t> </a:t>
            </a:r>
            <a:r>
              <a:rPr sz="1950" spc="-90" dirty="0">
                <a:latin typeface="Tahoma"/>
                <a:cs typeface="Tahoma"/>
              </a:rPr>
              <a:t>R.</a:t>
            </a:r>
            <a:r>
              <a:rPr sz="1950" spc="-254" dirty="0">
                <a:latin typeface="Tahoma"/>
                <a:cs typeface="Tahoma"/>
              </a:rPr>
              <a:t> </a:t>
            </a:r>
            <a:r>
              <a:rPr sz="1950" spc="-20" dirty="0">
                <a:latin typeface="Tahoma"/>
                <a:cs typeface="Tahoma"/>
              </a:rPr>
              <a:t>Cherubini</a:t>
            </a:r>
            <a:r>
              <a:rPr sz="1950" spc="-50" dirty="0">
                <a:latin typeface="Tahoma"/>
                <a:cs typeface="Tahoma"/>
              </a:rPr>
              <a:t> </a:t>
            </a:r>
            <a:r>
              <a:rPr sz="1950" spc="-70" dirty="0">
                <a:latin typeface="Tahoma"/>
                <a:cs typeface="Tahoma"/>
              </a:rPr>
              <a:t>-</a:t>
            </a:r>
            <a:r>
              <a:rPr sz="1950" spc="-50" dirty="0">
                <a:latin typeface="Tahoma"/>
                <a:cs typeface="Tahoma"/>
              </a:rPr>
              <a:t> </a:t>
            </a:r>
            <a:r>
              <a:rPr sz="1950" spc="-80" dirty="0">
                <a:latin typeface="Tahoma"/>
                <a:cs typeface="Tahoma"/>
              </a:rPr>
              <a:t>studenti:</a:t>
            </a:r>
            <a:r>
              <a:rPr sz="1950" spc="300" dirty="0">
                <a:latin typeface="Tahoma"/>
                <a:cs typeface="Tahoma"/>
              </a:rPr>
              <a:t> </a:t>
            </a:r>
            <a:r>
              <a:rPr sz="1950" spc="-90" dirty="0">
                <a:latin typeface="Tahoma"/>
                <a:cs typeface="Tahoma"/>
              </a:rPr>
              <a:t>P.Amato,</a:t>
            </a:r>
            <a:r>
              <a:rPr sz="1950" spc="-254" dirty="0">
                <a:latin typeface="Tahoma"/>
                <a:cs typeface="Tahoma"/>
              </a:rPr>
              <a:t> </a:t>
            </a:r>
            <a:r>
              <a:rPr sz="1950" dirty="0">
                <a:latin typeface="Tahoma"/>
                <a:cs typeface="Tahoma"/>
              </a:rPr>
              <a:t>G.</a:t>
            </a:r>
            <a:r>
              <a:rPr sz="1950" spc="-254" dirty="0">
                <a:latin typeface="Tahoma"/>
                <a:cs typeface="Tahoma"/>
              </a:rPr>
              <a:t> </a:t>
            </a:r>
            <a:r>
              <a:rPr sz="1950" spc="-50" dirty="0">
                <a:latin typeface="Tahoma"/>
                <a:cs typeface="Tahoma"/>
              </a:rPr>
              <a:t>Cappello,</a:t>
            </a:r>
            <a:r>
              <a:rPr sz="1950" spc="-254" dirty="0">
                <a:latin typeface="Tahoma"/>
                <a:cs typeface="Tahoma"/>
              </a:rPr>
              <a:t> </a:t>
            </a:r>
            <a:r>
              <a:rPr sz="1950" spc="-195" dirty="0">
                <a:latin typeface="Tahoma"/>
                <a:cs typeface="Tahoma"/>
              </a:rPr>
              <a:t>I.</a:t>
            </a:r>
            <a:r>
              <a:rPr sz="1950" spc="-254" dirty="0">
                <a:latin typeface="Tahoma"/>
                <a:cs typeface="Tahoma"/>
              </a:rPr>
              <a:t> </a:t>
            </a:r>
            <a:r>
              <a:rPr sz="1950" spc="40" dirty="0">
                <a:latin typeface="Tahoma"/>
                <a:cs typeface="Tahoma"/>
              </a:rPr>
              <a:t>De</a:t>
            </a:r>
            <a:r>
              <a:rPr sz="1950" spc="-50" dirty="0">
                <a:latin typeface="Tahoma"/>
                <a:cs typeface="Tahoma"/>
              </a:rPr>
              <a:t> </a:t>
            </a:r>
            <a:r>
              <a:rPr sz="1950" spc="-55" dirty="0">
                <a:latin typeface="Tahoma"/>
                <a:cs typeface="Tahoma"/>
              </a:rPr>
              <a:t>Marco,</a:t>
            </a:r>
            <a:r>
              <a:rPr sz="1950" spc="-254" dirty="0">
                <a:latin typeface="Tahoma"/>
                <a:cs typeface="Tahoma"/>
              </a:rPr>
              <a:t> </a:t>
            </a:r>
            <a:r>
              <a:rPr sz="1950" spc="-114" dirty="0">
                <a:latin typeface="Tahoma"/>
                <a:cs typeface="Tahoma"/>
              </a:rPr>
              <a:t>N.P.</a:t>
            </a:r>
            <a:r>
              <a:rPr sz="1950" spc="-254" dirty="0">
                <a:latin typeface="Tahoma"/>
                <a:cs typeface="Tahoma"/>
              </a:rPr>
              <a:t> </a:t>
            </a:r>
            <a:r>
              <a:rPr sz="1950" spc="40" dirty="0">
                <a:latin typeface="Tahoma"/>
                <a:cs typeface="Tahoma"/>
              </a:rPr>
              <a:t>De</a:t>
            </a:r>
            <a:r>
              <a:rPr sz="1950" spc="-50" dirty="0">
                <a:latin typeface="Tahoma"/>
                <a:cs typeface="Tahoma"/>
              </a:rPr>
              <a:t> </a:t>
            </a:r>
            <a:r>
              <a:rPr sz="1950" spc="-25" dirty="0">
                <a:latin typeface="Tahoma"/>
                <a:cs typeface="Tahoma"/>
              </a:rPr>
              <a:t>Marco</a:t>
            </a:r>
            <a:endParaRPr sz="1950" dirty="0">
              <a:latin typeface="Tahoma"/>
              <a:cs typeface="Tahom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695696" y="236665"/>
            <a:ext cx="7214440" cy="10832497"/>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p:nvPr/>
        </p:nvSpPr>
        <p:spPr>
          <a:xfrm>
            <a:off x="527050" y="8397875"/>
            <a:ext cx="8876030" cy="2171107"/>
          </a:xfrm>
          <a:prstGeom prst="rect">
            <a:avLst/>
          </a:prstGeom>
        </p:spPr>
        <p:txBody>
          <a:bodyPr vert="horz" wrap="square" lIns="0" tIns="16510" rIns="0" bIns="0" rtlCol="0">
            <a:spAutoFit/>
          </a:bodyPr>
          <a:lstStyle/>
          <a:p>
            <a:pPr marL="12700" marR="5080" indent="7620" algn="ctr">
              <a:lnSpc>
                <a:spcPct val="100000"/>
              </a:lnSpc>
              <a:spcBef>
                <a:spcPts val="130"/>
              </a:spcBef>
            </a:pPr>
            <a:r>
              <a:rPr sz="2800" spc="10" dirty="0">
                <a:solidFill>
                  <a:srgbClr val="CEB4C7"/>
                </a:solidFill>
                <a:latin typeface="Lucida Sans Unicode"/>
                <a:cs typeface="Lucida Sans Unicode"/>
              </a:rPr>
              <a:t>Os</a:t>
            </a:r>
            <a:r>
              <a:rPr sz="2800" spc="10" dirty="0">
                <a:solidFill>
                  <a:srgbClr val="458D89"/>
                </a:solidFill>
                <a:latin typeface="Lucida Sans Unicode"/>
                <a:cs typeface="Lucida Sans Unicode"/>
              </a:rPr>
              <a:t>se</a:t>
            </a:r>
            <a:r>
              <a:rPr sz="2800" spc="10" dirty="0">
                <a:solidFill>
                  <a:srgbClr val="45A0C9"/>
                </a:solidFill>
                <a:latin typeface="Lucida Sans Unicode"/>
                <a:cs typeface="Lucida Sans Unicode"/>
              </a:rPr>
              <a:t>rv</a:t>
            </a:r>
            <a:r>
              <a:rPr sz="2800" spc="10" dirty="0">
                <a:solidFill>
                  <a:srgbClr val="86B182"/>
                </a:solidFill>
                <a:latin typeface="Lucida Sans Unicode"/>
                <a:cs typeface="Lucida Sans Unicode"/>
              </a:rPr>
              <a:t>are </a:t>
            </a:r>
            <a:r>
              <a:rPr sz="2800" spc="10" dirty="0">
                <a:solidFill>
                  <a:srgbClr val="666868"/>
                </a:solidFill>
                <a:latin typeface="Lucida Sans Unicode"/>
                <a:cs typeface="Lucida Sans Unicode"/>
              </a:rPr>
              <a:t>tu</a:t>
            </a:r>
            <a:r>
              <a:rPr sz="2800" spc="10" dirty="0">
                <a:solidFill>
                  <a:srgbClr val="6E433D"/>
                </a:solidFill>
                <a:latin typeface="Lucida Sans Unicode"/>
                <a:cs typeface="Lucida Sans Unicode"/>
              </a:rPr>
              <a:t>tto </a:t>
            </a:r>
            <a:r>
              <a:rPr sz="2800" spc="15" dirty="0">
                <a:solidFill>
                  <a:srgbClr val="BAB637"/>
                </a:solidFill>
                <a:latin typeface="Lucida Sans Unicode"/>
                <a:cs typeface="Lucida Sans Unicode"/>
              </a:rPr>
              <a:t>con </a:t>
            </a:r>
            <a:r>
              <a:rPr sz="2800" spc="15" dirty="0">
                <a:solidFill>
                  <a:srgbClr val="A0A3A5"/>
                </a:solidFill>
                <a:latin typeface="Lucida Sans Unicode"/>
                <a:cs typeface="Lucida Sans Unicode"/>
              </a:rPr>
              <a:t>una </a:t>
            </a:r>
            <a:r>
              <a:rPr sz="2800" spc="15" dirty="0">
                <a:solidFill>
                  <a:srgbClr val="C37556"/>
                </a:solidFill>
                <a:latin typeface="Lucida Sans Unicode"/>
                <a:cs typeface="Lucida Sans Unicode"/>
              </a:rPr>
              <a:t>du</a:t>
            </a:r>
            <a:r>
              <a:rPr sz="2800" spc="15" dirty="0">
                <a:solidFill>
                  <a:srgbClr val="82D1C0"/>
                </a:solidFill>
                <a:latin typeface="Lucida Sans Unicode"/>
                <a:cs typeface="Lucida Sans Unicode"/>
              </a:rPr>
              <a:t>pl</a:t>
            </a:r>
            <a:r>
              <a:rPr sz="2800" spc="15" dirty="0">
                <a:solidFill>
                  <a:srgbClr val="BAB637"/>
                </a:solidFill>
                <a:latin typeface="Lucida Sans Unicode"/>
                <a:cs typeface="Lucida Sans Unicode"/>
              </a:rPr>
              <a:t>ice </a:t>
            </a:r>
            <a:r>
              <a:rPr sz="2800" spc="10" dirty="0">
                <a:solidFill>
                  <a:srgbClr val="83465C"/>
                </a:solidFill>
                <a:latin typeface="Lucida Sans Unicode"/>
                <a:cs typeface="Lucida Sans Unicode"/>
              </a:rPr>
              <a:t>pr</a:t>
            </a:r>
            <a:r>
              <a:rPr sz="2800" spc="10" dirty="0">
                <a:solidFill>
                  <a:srgbClr val="CEC97C"/>
                </a:solidFill>
                <a:latin typeface="Lucida Sans Unicode"/>
                <a:cs typeface="Lucida Sans Unicode"/>
              </a:rPr>
              <a:t>os</a:t>
            </a:r>
            <a:r>
              <a:rPr sz="2800" spc="10" dirty="0">
                <a:solidFill>
                  <a:srgbClr val="81827D"/>
                </a:solidFill>
                <a:latin typeface="Lucida Sans Unicode"/>
                <a:cs typeface="Lucida Sans Unicode"/>
              </a:rPr>
              <a:t>pe</a:t>
            </a:r>
            <a:r>
              <a:rPr sz="2800" spc="10" dirty="0">
                <a:solidFill>
                  <a:srgbClr val="CEB4C7"/>
                </a:solidFill>
                <a:latin typeface="Lucida Sans Unicode"/>
                <a:cs typeface="Lucida Sans Unicode"/>
              </a:rPr>
              <a:t>tt</a:t>
            </a:r>
            <a:r>
              <a:rPr sz="2800" spc="10" dirty="0">
                <a:solidFill>
                  <a:srgbClr val="458D89"/>
                </a:solidFill>
                <a:latin typeface="Lucida Sans Unicode"/>
                <a:cs typeface="Lucida Sans Unicode"/>
              </a:rPr>
              <a:t>iv</a:t>
            </a:r>
            <a:r>
              <a:rPr sz="2800" spc="10" dirty="0">
                <a:solidFill>
                  <a:srgbClr val="45A0C9"/>
                </a:solidFill>
                <a:latin typeface="Lucida Sans Unicode"/>
                <a:cs typeface="Lucida Sans Unicode"/>
              </a:rPr>
              <a:t>a,  </a:t>
            </a:r>
            <a:r>
              <a:rPr sz="2800" spc="20" dirty="0">
                <a:solidFill>
                  <a:srgbClr val="86B182"/>
                </a:solidFill>
                <a:latin typeface="Lucida Sans Unicode"/>
                <a:cs typeface="Lucida Sans Unicode"/>
              </a:rPr>
              <a:t>co</a:t>
            </a:r>
            <a:r>
              <a:rPr sz="2800" spc="20" dirty="0">
                <a:solidFill>
                  <a:srgbClr val="666868"/>
                </a:solidFill>
                <a:latin typeface="Lucida Sans Unicode"/>
                <a:cs typeface="Lucida Sans Unicode"/>
              </a:rPr>
              <a:t>me </a:t>
            </a:r>
            <a:r>
              <a:rPr sz="2800" spc="15" dirty="0">
                <a:solidFill>
                  <a:srgbClr val="6E433D"/>
                </a:solidFill>
                <a:latin typeface="Lucida Sans Unicode"/>
                <a:cs typeface="Lucida Sans Unicode"/>
              </a:rPr>
              <a:t>gu</a:t>
            </a:r>
            <a:r>
              <a:rPr sz="2800" spc="15" dirty="0">
                <a:solidFill>
                  <a:srgbClr val="BAB637"/>
                </a:solidFill>
                <a:latin typeface="Lucida Sans Unicode"/>
                <a:cs typeface="Lucida Sans Unicode"/>
              </a:rPr>
              <a:t>ar</a:t>
            </a:r>
            <a:r>
              <a:rPr sz="2800" spc="15" dirty="0">
                <a:solidFill>
                  <a:srgbClr val="A0A3A5"/>
                </a:solidFill>
                <a:latin typeface="Lucida Sans Unicode"/>
                <a:cs typeface="Lucida Sans Unicode"/>
              </a:rPr>
              <a:t>da</a:t>
            </a:r>
            <a:r>
              <a:rPr sz="2800" spc="15" dirty="0">
                <a:solidFill>
                  <a:srgbClr val="C37556"/>
                </a:solidFill>
                <a:latin typeface="Lucida Sans Unicode"/>
                <a:cs typeface="Lucida Sans Unicode"/>
              </a:rPr>
              <a:t>re </a:t>
            </a:r>
            <a:r>
              <a:rPr sz="2800" spc="10" dirty="0">
                <a:solidFill>
                  <a:srgbClr val="A0A3A5"/>
                </a:solidFill>
                <a:latin typeface="Lucida Sans Unicode"/>
                <a:cs typeface="Lucida Sans Unicode"/>
              </a:rPr>
              <a:t>al</a:t>
            </a:r>
            <a:r>
              <a:rPr sz="2800" spc="10" dirty="0">
                <a:solidFill>
                  <a:srgbClr val="C37556"/>
                </a:solidFill>
                <a:latin typeface="Lucida Sans Unicode"/>
                <a:cs typeface="Lucida Sans Unicode"/>
              </a:rPr>
              <a:t>la </a:t>
            </a:r>
            <a:r>
              <a:rPr sz="2800" spc="10" dirty="0">
                <a:solidFill>
                  <a:srgbClr val="82D1C0"/>
                </a:solidFill>
                <a:latin typeface="Lucida Sans Unicode"/>
                <a:cs typeface="Lucida Sans Unicode"/>
              </a:rPr>
              <a:t>re</a:t>
            </a:r>
            <a:r>
              <a:rPr sz="2800" spc="10" dirty="0">
                <a:solidFill>
                  <a:srgbClr val="BAB637"/>
                </a:solidFill>
                <a:latin typeface="Lucida Sans Unicode"/>
                <a:cs typeface="Lucida Sans Unicode"/>
              </a:rPr>
              <a:t>al</a:t>
            </a:r>
            <a:r>
              <a:rPr sz="2800" spc="10" dirty="0">
                <a:solidFill>
                  <a:srgbClr val="83465C"/>
                </a:solidFill>
                <a:latin typeface="Lucida Sans Unicode"/>
                <a:cs typeface="Lucida Sans Unicode"/>
              </a:rPr>
              <a:t>tà </a:t>
            </a:r>
            <a:r>
              <a:rPr sz="2800" spc="15" dirty="0">
                <a:solidFill>
                  <a:srgbClr val="CEC97C"/>
                </a:solidFill>
                <a:latin typeface="Lucida Sans Unicode"/>
                <a:cs typeface="Lucida Sans Unicode"/>
              </a:rPr>
              <a:t>e </a:t>
            </a:r>
            <a:r>
              <a:rPr sz="2800" spc="10" dirty="0">
                <a:solidFill>
                  <a:srgbClr val="CEC97C"/>
                </a:solidFill>
                <a:latin typeface="Lucida Sans Unicode"/>
                <a:cs typeface="Lucida Sans Unicode"/>
              </a:rPr>
              <a:t>a</a:t>
            </a:r>
            <a:r>
              <a:rPr sz="2800" spc="10" dirty="0">
                <a:solidFill>
                  <a:srgbClr val="81827D"/>
                </a:solidFill>
                <a:latin typeface="Lucida Sans Unicode"/>
                <a:cs typeface="Lucida Sans Unicode"/>
              </a:rPr>
              <a:t>lle </a:t>
            </a:r>
            <a:r>
              <a:rPr sz="2800" spc="15" dirty="0">
                <a:solidFill>
                  <a:srgbClr val="CEB4C7"/>
                </a:solidFill>
                <a:latin typeface="Lucida Sans Unicode"/>
                <a:cs typeface="Lucida Sans Unicode"/>
              </a:rPr>
              <a:t>co</a:t>
            </a:r>
            <a:r>
              <a:rPr sz="2800" spc="15" dirty="0">
                <a:solidFill>
                  <a:srgbClr val="458D89"/>
                </a:solidFill>
                <a:latin typeface="Lucida Sans Unicode"/>
                <a:cs typeface="Lucida Sans Unicode"/>
              </a:rPr>
              <a:t>se </a:t>
            </a:r>
            <a:r>
              <a:rPr sz="2800" spc="15" dirty="0">
                <a:solidFill>
                  <a:srgbClr val="45A0C9"/>
                </a:solidFill>
                <a:latin typeface="Lucida Sans Unicode"/>
                <a:cs typeface="Lucida Sans Unicode"/>
              </a:rPr>
              <a:t>an</a:t>
            </a:r>
            <a:r>
              <a:rPr sz="2800" spc="15" dirty="0">
                <a:solidFill>
                  <a:srgbClr val="86B182"/>
                </a:solidFill>
                <a:latin typeface="Lucida Sans Unicode"/>
                <a:cs typeface="Lucida Sans Unicode"/>
              </a:rPr>
              <a:t>che  </a:t>
            </a:r>
            <a:r>
              <a:rPr sz="2800" spc="10" dirty="0">
                <a:solidFill>
                  <a:srgbClr val="666868"/>
                </a:solidFill>
                <a:latin typeface="Lucida Sans Unicode"/>
                <a:cs typeface="Lucida Sans Unicode"/>
              </a:rPr>
              <a:t>at</a:t>
            </a:r>
            <a:r>
              <a:rPr sz="2800" spc="10" dirty="0">
                <a:solidFill>
                  <a:srgbClr val="6E433D"/>
                </a:solidFill>
                <a:latin typeface="Lucida Sans Unicode"/>
                <a:cs typeface="Lucida Sans Unicode"/>
              </a:rPr>
              <a:t>tr</a:t>
            </a:r>
            <a:r>
              <a:rPr sz="2800" spc="10" dirty="0">
                <a:solidFill>
                  <a:srgbClr val="BAB637"/>
                </a:solidFill>
                <a:latin typeface="Lucida Sans Unicode"/>
                <a:cs typeface="Lucida Sans Unicode"/>
              </a:rPr>
              <a:t>av</a:t>
            </a:r>
            <a:r>
              <a:rPr sz="2800" spc="10" dirty="0">
                <a:solidFill>
                  <a:srgbClr val="A0A3A5"/>
                </a:solidFill>
                <a:latin typeface="Lucida Sans Unicode"/>
                <a:cs typeface="Lucida Sans Unicode"/>
              </a:rPr>
              <a:t>er</a:t>
            </a:r>
            <a:r>
              <a:rPr sz="2800" spc="10" dirty="0">
                <a:solidFill>
                  <a:srgbClr val="C37556"/>
                </a:solidFill>
                <a:latin typeface="Lucida Sans Unicode"/>
                <a:cs typeface="Lucida Sans Unicode"/>
              </a:rPr>
              <a:t>so </a:t>
            </a:r>
            <a:r>
              <a:rPr sz="2800" spc="5" dirty="0">
                <a:solidFill>
                  <a:srgbClr val="82D1C0"/>
                </a:solidFill>
                <a:latin typeface="Lucida Sans Unicode"/>
                <a:cs typeface="Lucida Sans Unicode"/>
              </a:rPr>
              <a:t>il </a:t>
            </a:r>
            <a:r>
              <a:rPr sz="2800" spc="10" dirty="0">
                <a:solidFill>
                  <a:srgbClr val="BAB637"/>
                </a:solidFill>
                <a:latin typeface="Lucida Sans Unicode"/>
                <a:cs typeface="Lucida Sans Unicode"/>
              </a:rPr>
              <a:t>tr</a:t>
            </a:r>
            <a:r>
              <a:rPr sz="2800" spc="10" dirty="0">
                <a:solidFill>
                  <a:srgbClr val="83465C"/>
                </a:solidFill>
                <a:latin typeface="Lucida Sans Unicode"/>
                <a:cs typeface="Lucida Sans Unicode"/>
              </a:rPr>
              <a:t>em</a:t>
            </a:r>
            <a:r>
              <a:rPr sz="2800" spc="10" dirty="0">
                <a:solidFill>
                  <a:srgbClr val="CEC97C"/>
                </a:solidFill>
                <a:latin typeface="Lucida Sans Unicode"/>
                <a:cs typeface="Lucida Sans Unicode"/>
              </a:rPr>
              <a:t>ol</a:t>
            </a:r>
            <a:r>
              <a:rPr sz="2800" spc="10" dirty="0">
                <a:solidFill>
                  <a:srgbClr val="81827D"/>
                </a:solidFill>
                <a:latin typeface="Lucida Sans Unicode"/>
                <a:cs typeface="Lucida Sans Unicode"/>
              </a:rPr>
              <a:t>an</a:t>
            </a:r>
            <a:r>
              <a:rPr sz="2800" spc="10" dirty="0">
                <a:solidFill>
                  <a:srgbClr val="CEB4C7"/>
                </a:solidFill>
                <a:latin typeface="Lucida Sans Unicode"/>
                <a:cs typeface="Lucida Sans Unicode"/>
              </a:rPr>
              <a:t>te </a:t>
            </a:r>
            <a:r>
              <a:rPr sz="2800" spc="15" dirty="0">
                <a:solidFill>
                  <a:srgbClr val="458D89"/>
                </a:solidFill>
                <a:latin typeface="Lucida Sans Unicode"/>
                <a:cs typeface="Lucida Sans Unicode"/>
              </a:rPr>
              <a:t>e </a:t>
            </a:r>
            <a:r>
              <a:rPr sz="2800" spc="15" dirty="0">
                <a:solidFill>
                  <a:srgbClr val="45A0C9"/>
                </a:solidFill>
                <a:latin typeface="Lucida Sans Unicode"/>
                <a:cs typeface="Lucida Sans Unicode"/>
              </a:rPr>
              <a:t>mo</a:t>
            </a:r>
            <a:r>
              <a:rPr sz="2800" spc="15" dirty="0">
                <a:solidFill>
                  <a:srgbClr val="86B182"/>
                </a:solidFill>
                <a:latin typeface="Lucida Sans Unicode"/>
                <a:cs typeface="Lucida Sans Unicode"/>
              </a:rPr>
              <a:t>bi</a:t>
            </a:r>
            <a:r>
              <a:rPr sz="2800" spc="15" dirty="0">
                <a:solidFill>
                  <a:srgbClr val="666868"/>
                </a:solidFill>
                <a:latin typeface="Lucida Sans Unicode"/>
                <a:cs typeface="Lucida Sans Unicode"/>
              </a:rPr>
              <a:t>le </a:t>
            </a:r>
            <a:r>
              <a:rPr sz="2800" spc="5" dirty="0">
                <a:solidFill>
                  <a:srgbClr val="6E433D"/>
                </a:solidFill>
                <a:latin typeface="Lucida Sans Unicode"/>
                <a:cs typeface="Lucida Sans Unicode"/>
              </a:rPr>
              <a:t>ri</a:t>
            </a:r>
            <a:r>
              <a:rPr sz="2800" spc="5" dirty="0">
                <a:solidFill>
                  <a:srgbClr val="BAB637"/>
                </a:solidFill>
                <a:latin typeface="Lucida Sans Unicode"/>
                <a:cs typeface="Lucida Sans Unicode"/>
              </a:rPr>
              <a:t>fl</a:t>
            </a:r>
            <a:r>
              <a:rPr sz="2800" spc="5" dirty="0">
                <a:solidFill>
                  <a:srgbClr val="A0A3A5"/>
                </a:solidFill>
                <a:latin typeface="Lucida Sans Unicode"/>
                <a:cs typeface="Lucida Sans Unicode"/>
              </a:rPr>
              <a:t>es</a:t>
            </a:r>
            <a:r>
              <a:rPr sz="2800" spc="5" dirty="0">
                <a:solidFill>
                  <a:srgbClr val="C37556"/>
                </a:solidFill>
                <a:latin typeface="Lucida Sans Unicode"/>
                <a:cs typeface="Lucida Sans Unicode"/>
              </a:rPr>
              <a:t>so  </a:t>
            </a:r>
            <a:r>
              <a:rPr sz="2800" spc="10" dirty="0">
                <a:solidFill>
                  <a:srgbClr val="82D1C0"/>
                </a:solidFill>
                <a:latin typeface="Lucida Sans Unicode"/>
                <a:cs typeface="Lucida Sans Unicode"/>
              </a:rPr>
              <a:t>ne</a:t>
            </a:r>
            <a:r>
              <a:rPr sz="2800" spc="10" dirty="0">
                <a:solidFill>
                  <a:srgbClr val="BAB637"/>
                </a:solidFill>
                <a:latin typeface="Lucida Sans Unicode"/>
                <a:cs typeface="Lucida Sans Unicode"/>
              </a:rPr>
              <a:t>ll'</a:t>
            </a:r>
            <a:r>
              <a:rPr sz="2800" spc="10" dirty="0">
                <a:solidFill>
                  <a:srgbClr val="83465C"/>
                </a:solidFill>
                <a:latin typeface="Lucida Sans Unicode"/>
                <a:cs typeface="Lucida Sans Unicode"/>
              </a:rPr>
              <a:t>ac</a:t>
            </a:r>
            <a:r>
              <a:rPr sz="2800" spc="10" dirty="0">
                <a:solidFill>
                  <a:srgbClr val="CEC97C"/>
                </a:solidFill>
                <a:latin typeface="Lucida Sans Unicode"/>
                <a:cs typeface="Lucida Sans Unicode"/>
              </a:rPr>
              <a:t>qua </a:t>
            </a:r>
            <a:r>
              <a:rPr sz="2800" spc="15" dirty="0">
                <a:solidFill>
                  <a:srgbClr val="81827D"/>
                </a:solidFill>
                <a:latin typeface="Lucida Sans Unicode"/>
                <a:cs typeface="Lucida Sans Unicode"/>
              </a:rPr>
              <a:t>e </a:t>
            </a:r>
            <a:r>
              <a:rPr sz="2800" spc="15" dirty="0">
                <a:solidFill>
                  <a:srgbClr val="CEB4C7"/>
                </a:solidFill>
                <a:latin typeface="Lucida Sans Unicode"/>
                <a:cs typeface="Lucida Sans Unicode"/>
              </a:rPr>
              <a:t>ch</a:t>
            </a:r>
            <a:r>
              <a:rPr sz="2800" spc="15" dirty="0">
                <a:solidFill>
                  <a:srgbClr val="458D89"/>
                </a:solidFill>
                <a:latin typeface="Lucida Sans Unicode"/>
                <a:cs typeface="Lucida Sans Unicode"/>
              </a:rPr>
              <a:t>ie</a:t>
            </a:r>
            <a:r>
              <a:rPr sz="2800" spc="15" dirty="0">
                <a:solidFill>
                  <a:srgbClr val="45A0C9"/>
                </a:solidFill>
                <a:latin typeface="Lucida Sans Unicode"/>
                <a:cs typeface="Lucida Sans Unicode"/>
              </a:rPr>
              <a:t>de</a:t>
            </a:r>
            <a:r>
              <a:rPr sz="2800" spc="15" dirty="0">
                <a:solidFill>
                  <a:srgbClr val="86B182"/>
                </a:solidFill>
                <a:latin typeface="Lucida Sans Unicode"/>
                <a:cs typeface="Lucida Sans Unicode"/>
              </a:rPr>
              <a:t>rsi </a:t>
            </a:r>
            <a:r>
              <a:rPr sz="2800" spc="15" dirty="0">
                <a:solidFill>
                  <a:srgbClr val="666868"/>
                </a:solidFill>
                <a:latin typeface="Lucida Sans Unicode"/>
                <a:cs typeface="Lucida Sans Unicode"/>
              </a:rPr>
              <a:t>se </a:t>
            </a:r>
            <a:r>
              <a:rPr sz="2800" spc="10" dirty="0">
                <a:solidFill>
                  <a:srgbClr val="6E433D"/>
                </a:solidFill>
                <a:latin typeface="Lucida Sans Unicode"/>
                <a:cs typeface="Lucida Sans Unicode"/>
              </a:rPr>
              <a:t>sia </a:t>
            </a:r>
            <a:r>
              <a:rPr sz="2800" spc="15" dirty="0">
                <a:solidFill>
                  <a:srgbClr val="BAB637"/>
                </a:solidFill>
                <a:latin typeface="Lucida Sans Unicode"/>
                <a:cs typeface="Lucida Sans Unicode"/>
              </a:rPr>
              <a:t>più </a:t>
            </a:r>
            <a:r>
              <a:rPr sz="2800" spc="15" dirty="0">
                <a:solidFill>
                  <a:srgbClr val="A0A3A5"/>
                </a:solidFill>
                <a:latin typeface="Lucida Sans Unicode"/>
                <a:cs typeface="Lucida Sans Unicode"/>
              </a:rPr>
              <a:t>ve</a:t>
            </a:r>
            <a:r>
              <a:rPr sz="2800" spc="15" dirty="0">
                <a:solidFill>
                  <a:srgbClr val="C37556"/>
                </a:solidFill>
                <a:latin typeface="Lucida Sans Unicode"/>
                <a:cs typeface="Lucida Sans Unicode"/>
              </a:rPr>
              <a:t>ro </a:t>
            </a:r>
            <a:r>
              <a:rPr sz="2800" spc="5" dirty="0">
                <a:solidFill>
                  <a:srgbClr val="82D1C0"/>
                </a:solidFill>
                <a:latin typeface="Lucida Sans Unicode"/>
                <a:cs typeface="Lucida Sans Unicode"/>
              </a:rPr>
              <a:t>il </a:t>
            </a:r>
            <a:r>
              <a:rPr sz="2800" spc="10" dirty="0">
                <a:solidFill>
                  <a:srgbClr val="BAB637"/>
                </a:solidFill>
                <a:latin typeface="Lucida Sans Unicode"/>
                <a:cs typeface="Lucida Sans Unicode"/>
              </a:rPr>
              <a:t>re</a:t>
            </a:r>
            <a:r>
              <a:rPr sz="2800" spc="10" dirty="0">
                <a:solidFill>
                  <a:srgbClr val="83465C"/>
                </a:solidFill>
                <a:latin typeface="Lucida Sans Unicode"/>
                <a:cs typeface="Lucida Sans Unicode"/>
              </a:rPr>
              <a:t>ale </a:t>
            </a:r>
            <a:r>
              <a:rPr sz="2800" spc="20" dirty="0">
                <a:solidFill>
                  <a:srgbClr val="CEC97C"/>
                </a:solidFill>
                <a:latin typeface="Lucida Sans Unicode"/>
                <a:cs typeface="Lucida Sans Unicode"/>
              </a:rPr>
              <a:t>o  </a:t>
            </a:r>
            <a:r>
              <a:rPr sz="2800" spc="15" dirty="0">
                <a:solidFill>
                  <a:srgbClr val="81827D"/>
                </a:solidFill>
                <a:latin typeface="Lucida Sans Unicode"/>
                <a:cs typeface="Lucida Sans Unicode"/>
              </a:rPr>
              <a:t>l'</a:t>
            </a:r>
            <a:r>
              <a:rPr sz="2800" spc="15" dirty="0">
                <a:solidFill>
                  <a:srgbClr val="CEB4C7"/>
                </a:solidFill>
                <a:latin typeface="Lucida Sans Unicode"/>
                <a:cs typeface="Lucida Sans Unicode"/>
              </a:rPr>
              <a:t>im</a:t>
            </a:r>
            <a:r>
              <a:rPr sz="2800" spc="15" dirty="0">
                <a:solidFill>
                  <a:srgbClr val="458D89"/>
                </a:solidFill>
                <a:latin typeface="Lucida Sans Unicode"/>
                <a:cs typeface="Lucida Sans Unicode"/>
              </a:rPr>
              <a:t>ma</a:t>
            </a:r>
            <a:r>
              <a:rPr sz="2800" spc="15" dirty="0">
                <a:solidFill>
                  <a:srgbClr val="45A0C9"/>
                </a:solidFill>
                <a:latin typeface="Lucida Sans Unicode"/>
                <a:cs typeface="Lucida Sans Unicode"/>
              </a:rPr>
              <a:t>gi</a:t>
            </a:r>
            <a:r>
              <a:rPr sz="2800" spc="15" dirty="0">
                <a:solidFill>
                  <a:srgbClr val="86B182"/>
                </a:solidFill>
                <a:latin typeface="Lucida Sans Unicode"/>
                <a:cs typeface="Lucida Sans Unicode"/>
              </a:rPr>
              <a:t>ne</a:t>
            </a:r>
            <a:r>
              <a:rPr sz="2800" spc="5" dirty="0">
                <a:solidFill>
                  <a:srgbClr val="86B182"/>
                </a:solidFill>
                <a:latin typeface="Lucida Sans Unicode"/>
                <a:cs typeface="Lucida Sans Unicode"/>
              </a:rPr>
              <a:t> </a:t>
            </a:r>
            <a:r>
              <a:rPr sz="2800" spc="5" dirty="0">
                <a:solidFill>
                  <a:srgbClr val="666868"/>
                </a:solidFill>
                <a:latin typeface="Lucida Sans Unicode"/>
                <a:cs typeface="Lucida Sans Unicode"/>
              </a:rPr>
              <a:t>ri</a:t>
            </a:r>
            <a:r>
              <a:rPr sz="2800" spc="5" dirty="0">
                <a:solidFill>
                  <a:srgbClr val="6E433D"/>
                </a:solidFill>
                <a:latin typeface="Lucida Sans Unicode"/>
                <a:cs typeface="Lucida Sans Unicode"/>
              </a:rPr>
              <a:t>fl</a:t>
            </a:r>
            <a:r>
              <a:rPr sz="2800" spc="5" dirty="0">
                <a:solidFill>
                  <a:srgbClr val="BAB637"/>
                </a:solidFill>
                <a:latin typeface="Lucida Sans Unicode"/>
                <a:cs typeface="Lucida Sans Unicode"/>
              </a:rPr>
              <a:t>es</a:t>
            </a:r>
            <a:r>
              <a:rPr sz="2800" spc="5" dirty="0">
                <a:solidFill>
                  <a:srgbClr val="A0A3A5"/>
                </a:solidFill>
                <a:latin typeface="Lucida Sans Unicode"/>
                <a:cs typeface="Lucida Sans Unicode"/>
              </a:rPr>
              <a:t>sa</a:t>
            </a:r>
            <a:endParaRPr sz="2800" dirty="0">
              <a:latin typeface="Lucida Sans Unicode"/>
              <a:cs typeface="Lucida Sans Unicode"/>
            </a:endParaRPr>
          </a:p>
        </p:txBody>
      </p:sp>
      <p:sp>
        <p:nvSpPr>
          <p:cNvPr id="5" name="object 5"/>
          <p:cNvSpPr txBox="1">
            <a:spLocks noGrp="1"/>
          </p:cNvSpPr>
          <p:nvPr>
            <p:ph type="title"/>
          </p:nvPr>
        </p:nvSpPr>
        <p:spPr>
          <a:xfrm>
            <a:off x="755650" y="7635875"/>
            <a:ext cx="1392555" cy="447558"/>
          </a:xfrm>
          <a:prstGeom prst="rect">
            <a:avLst/>
          </a:prstGeom>
        </p:spPr>
        <p:txBody>
          <a:bodyPr vert="horz" wrap="square" lIns="0" tIns="16510" rIns="0" bIns="0" rtlCol="0">
            <a:spAutoFit/>
          </a:bodyPr>
          <a:lstStyle/>
          <a:p>
            <a:pPr marL="12700">
              <a:lnSpc>
                <a:spcPct val="100000"/>
              </a:lnSpc>
              <a:spcBef>
                <a:spcPts val="130"/>
              </a:spcBef>
            </a:pPr>
            <a:r>
              <a:rPr sz="2800" spc="5" dirty="0">
                <a:solidFill>
                  <a:srgbClr val="A0A3A5"/>
                </a:solidFill>
                <a:latin typeface="Lucida Sans Unicode"/>
                <a:cs typeface="Lucida Sans Unicode"/>
              </a:rPr>
              <a:t>Ri</a:t>
            </a:r>
            <a:r>
              <a:rPr sz="2800" spc="5" dirty="0">
                <a:solidFill>
                  <a:srgbClr val="C37556"/>
                </a:solidFill>
                <a:latin typeface="Lucida Sans Unicode"/>
                <a:cs typeface="Lucida Sans Unicode"/>
              </a:rPr>
              <a:t>fl</a:t>
            </a:r>
            <a:r>
              <a:rPr sz="2800" spc="5" dirty="0">
                <a:solidFill>
                  <a:srgbClr val="82D1C0"/>
                </a:solidFill>
                <a:latin typeface="Lucida Sans Unicode"/>
                <a:cs typeface="Lucida Sans Unicode"/>
              </a:rPr>
              <a:t>es</a:t>
            </a:r>
            <a:r>
              <a:rPr sz="2800" spc="5" dirty="0">
                <a:solidFill>
                  <a:srgbClr val="BAB637"/>
                </a:solidFill>
                <a:latin typeface="Lucida Sans Unicode"/>
                <a:cs typeface="Lucida Sans Unicode"/>
              </a:rPr>
              <a:t>si</a:t>
            </a:r>
            <a:endParaRPr spc="5" dirty="0">
              <a:solidFill>
                <a:srgbClr val="BAB637"/>
              </a:solidFill>
              <a:latin typeface="Lucida Sans Unicode"/>
              <a:cs typeface="Lucida Sans Unicod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txBox="1">
            <a:spLocks/>
          </p:cNvSpPr>
          <p:nvPr/>
        </p:nvSpPr>
        <p:spPr>
          <a:xfrm>
            <a:off x="222250" y="4519108"/>
            <a:ext cx="19659600" cy="2271135"/>
          </a:xfrm>
          <a:prstGeom prst="rect">
            <a:avLst/>
          </a:prstGeom>
        </p:spPr>
        <p:txBody>
          <a:bodyPr vert="horz" wrap="square" lIns="0" tIns="16510" rIns="0" bIns="0" rtlCol="0">
            <a:spAutoFit/>
          </a:bodyPr>
          <a:lstStyle/>
          <a:p>
            <a:pPr marL="12700" marR="0" lvl="0" indent="0" defTabSz="914400" eaLnBrk="1" fontAlgn="auto" latinLnBrk="0" hangingPunct="1">
              <a:lnSpc>
                <a:spcPct val="100000"/>
              </a:lnSpc>
              <a:spcBef>
                <a:spcPts val="130"/>
              </a:spcBef>
              <a:spcAft>
                <a:spcPts val="0"/>
              </a:spcAft>
              <a:buClrTx/>
              <a:buSzTx/>
              <a:buFontTx/>
              <a:buNone/>
              <a:tabLst/>
              <a:defRPr/>
            </a:pPr>
            <a:r>
              <a:rPr lang="it-IT" sz="2400" kern="0" spc="5" dirty="0" smtClean="0">
                <a:solidFill>
                  <a:schemeClr val="bg1"/>
                </a:solidFill>
                <a:latin typeface="Lucida Sans Unicode"/>
                <a:ea typeface="+mj-ea"/>
                <a:cs typeface="Lucida Sans Unicode"/>
              </a:rPr>
              <a:t>Dall’analisi del luogo, gli studenti hanno identificato nel colore un elemento caratteristico della città di </a:t>
            </a:r>
            <a:r>
              <a:rPr lang="it-IT" sz="2400" kern="0" spc="5" dirty="0">
                <a:solidFill>
                  <a:schemeClr val="bg1"/>
                </a:solidFill>
                <a:latin typeface="Lucida Sans Unicode"/>
                <a:ea typeface="+mj-ea"/>
                <a:cs typeface="Lucida Sans Unicode"/>
              </a:rPr>
              <a:t>P</a:t>
            </a:r>
            <a:r>
              <a:rPr lang="it-IT" sz="2400" kern="0" spc="5" dirty="0" smtClean="0">
                <a:solidFill>
                  <a:schemeClr val="bg1"/>
                </a:solidFill>
                <a:latin typeface="Lucida Sans Unicode"/>
                <a:ea typeface="+mj-ea"/>
                <a:cs typeface="Lucida Sans Unicode"/>
              </a:rPr>
              <a:t>rocida. </a:t>
            </a:r>
          </a:p>
          <a:p>
            <a:pPr marL="12700" marR="0" lvl="0" indent="0" defTabSz="914400" eaLnBrk="1" fontAlgn="auto" latinLnBrk="0" hangingPunct="1">
              <a:lnSpc>
                <a:spcPct val="100000"/>
              </a:lnSpc>
              <a:spcBef>
                <a:spcPts val="130"/>
              </a:spcBef>
              <a:spcAft>
                <a:spcPts val="0"/>
              </a:spcAft>
              <a:buClrTx/>
              <a:buSzTx/>
              <a:buFontTx/>
              <a:buNone/>
              <a:tabLst/>
              <a:defRPr/>
            </a:pPr>
            <a:r>
              <a:rPr lang="it-IT" sz="2400" kern="0" spc="5" dirty="0" smtClean="0">
                <a:solidFill>
                  <a:schemeClr val="bg1"/>
                </a:solidFill>
                <a:latin typeface="Lucida Sans Unicode"/>
                <a:ea typeface="+mj-ea"/>
                <a:cs typeface="Lucida Sans Unicode"/>
              </a:rPr>
              <a:t>Questo, combinato al mare, ha fatto nascere in loro la suggestione del riflesso, che è diventato il CONCEPT del progetto.</a:t>
            </a:r>
          </a:p>
          <a:p>
            <a:pPr marL="12700" marR="0" lvl="0" indent="0" defTabSz="914400" eaLnBrk="1" fontAlgn="auto" latinLnBrk="0" hangingPunct="1">
              <a:lnSpc>
                <a:spcPct val="100000"/>
              </a:lnSpc>
              <a:spcBef>
                <a:spcPts val="130"/>
              </a:spcBef>
              <a:spcAft>
                <a:spcPts val="0"/>
              </a:spcAft>
              <a:buClrTx/>
              <a:buSzTx/>
              <a:buFontTx/>
              <a:buNone/>
              <a:tabLst/>
              <a:defRPr/>
            </a:pPr>
            <a:endParaRPr kumimoji="0" lang="it-IT" sz="2400" b="0" i="0" u="none" strike="noStrike" kern="0" cap="none" spc="5" normalizeH="0" baseline="0" noProof="0" dirty="0">
              <a:ln>
                <a:noFill/>
              </a:ln>
              <a:solidFill>
                <a:schemeClr val="bg1"/>
              </a:solidFill>
              <a:effectLst/>
              <a:uLnTx/>
              <a:uFillTx/>
              <a:latin typeface="Lucida Sans Unicode"/>
              <a:ea typeface="+mj-ea"/>
              <a:cs typeface="Lucida Sans Unicode"/>
            </a:endParaRPr>
          </a:p>
          <a:p>
            <a:pPr marL="12700" marR="0" lvl="0" indent="0" defTabSz="914400" eaLnBrk="1" fontAlgn="auto" latinLnBrk="0" hangingPunct="1">
              <a:lnSpc>
                <a:spcPct val="100000"/>
              </a:lnSpc>
              <a:spcBef>
                <a:spcPts val="130"/>
              </a:spcBef>
              <a:spcAft>
                <a:spcPts val="0"/>
              </a:spcAft>
              <a:buClrTx/>
              <a:buSzTx/>
              <a:buFontTx/>
              <a:buNone/>
              <a:tabLst/>
              <a:defRPr/>
            </a:pPr>
            <a:r>
              <a:rPr lang="it-IT" sz="2400" kern="0" spc="5" dirty="0" smtClean="0">
                <a:solidFill>
                  <a:schemeClr val="bg1"/>
                </a:solidFill>
                <a:latin typeface="Lucida Sans Unicode"/>
                <a:ea typeface="+mj-ea"/>
                <a:cs typeface="Lucida Sans Unicode"/>
              </a:rPr>
              <a:t>Colori e Riflessioni sull’acqua come mezzi per descrivere una nuova realtà contemporanea in un luogo storicizzato, capace di reinterpretare i caratteri del luogo stesso. Linee guida nella genesi di una forma architettonica, contenitore di ambiti funzionali necessari alle nuove esigenze del porto ed in grado di ridefinire il fronte sull’acqua di quella che è l’unica porta della città.</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926377" y="115577"/>
            <a:ext cx="14251346" cy="11078196"/>
          </a:xfrm>
          <a:prstGeom prst="rect">
            <a:avLst/>
          </a:prstGeom>
          <a:blipFill>
            <a:blip r:embed="rId2" cstate="print"/>
            <a:stretch>
              <a:fillRect/>
            </a:stretch>
          </a:blipFill>
        </p:spPr>
        <p:txBody>
          <a:bodyPr wrap="square" lIns="0" tIns="0" rIns="0" bIns="0" rtlCol="0"/>
          <a:lstStyle/>
          <a:p>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2272580"/>
            <a:ext cx="20104099" cy="6764191"/>
          </a:xfrm>
          <a:prstGeom prst="rect">
            <a:avLst/>
          </a:prstGeom>
          <a:blipFill>
            <a:blip r:embed="rId2" cstate="print"/>
            <a:stretch>
              <a:fillRect/>
            </a:stretch>
          </a:blipFill>
        </p:spPr>
        <p:txBody>
          <a:bodyPr wrap="square" lIns="0" tIns="0" rIns="0" bIns="0" rtlCol="0"/>
          <a:lstStyle/>
          <a:p>
            <a:endParaRPr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284</TotalTime>
  <Words>1176</Words>
  <Application>Microsoft Office PowerPoint</Application>
  <PresentationFormat>Personalizzato</PresentationFormat>
  <Paragraphs>59</Paragraphs>
  <Slides>32</Slides>
  <Notes>0</Notes>
  <HiddenSlides>0</HiddenSlides>
  <MMClips>0</MMClips>
  <ScaleCrop>false</ScaleCrop>
  <HeadingPairs>
    <vt:vector size="4" baseType="variant">
      <vt:variant>
        <vt:lpstr>Tema</vt:lpstr>
      </vt:variant>
      <vt:variant>
        <vt:i4>1</vt:i4>
      </vt:variant>
      <vt:variant>
        <vt:lpstr>Titoli diapositive</vt:lpstr>
      </vt:variant>
      <vt:variant>
        <vt:i4>32</vt:i4>
      </vt:variant>
    </vt:vector>
  </HeadingPairs>
  <TitlesOfParts>
    <vt:vector size="33" baseType="lpstr">
      <vt:lpstr>Office Theme</vt:lpstr>
      <vt:lpstr>LABORATORIO DI PROGETTAZIONE 4/A  PROF. ARCH. ROBERTO A. CHERUBINI  con  ARCH. ALESSIA GALLO (PhD student ARCHITETTURA TEORIE E PROGETTO DIAP SAPIENZA)  ARCH. MARCO GIORDANO (CONSULENTE ESTERNO)  ARCH. ANDREA LANNA (CONSULENTE ESTERNO)     </vt:lpstr>
      <vt:lpstr>Diapositiva 2</vt:lpstr>
      <vt:lpstr>Diapositiva 3</vt:lpstr>
      <vt:lpstr>Diapositiva 4</vt:lpstr>
      <vt:lpstr>REFLECTIONS</vt:lpstr>
      <vt:lpstr>Riflessi</vt:lpstr>
      <vt:lpstr>Diapositiva 7</vt:lpstr>
      <vt:lpstr>Diapositiva 8</vt:lpstr>
      <vt:lpstr>Diapositiva 9</vt:lpstr>
      <vt:lpstr>Diapositiva 10</vt:lpstr>
      <vt:lpstr>Diapositiva 11</vt:lpstr>
      <vt:lpstr>Diapositiva 12</vt:lpstr>
      <vt:lpstr>Padiglione del turismo</vt:lpstr>
      <vt:lpstr>Diapositiva 14</vt:lpstr>
      <vt:lpstr>Diapositiva 15</vt:lpstr>
      <vt:lpstr>Diapositiva 16</vt:lpstr>
      <vt:lpstr>Diapositiva 17</vt:lpstr>
      <vt:lpstr>Diapositiva 18</vt:lpstr>
      <vt:lpstr>Diapositiva 19</vt:lpstr>
      <vt:lpstr>Diapositiva 20</vt:lpstr>
      <vt:lpstr>Diapositiva 21</vt:lpstr>
      <vt:lpstr>Diapositiva 22</vt:lpstr>
      <vt:lpstr>RE-PROCIDA</vt:lpstr>
      <vt:lpstr>Diapositiva 24</vt:lpstr>
      <vt:lpstr>Diapositiva 25</vt:lpstr>
      <vt:lpstr>Diapositiva 26</vt:lpstr>
      <vt:lpstr>Diapositiva 27</vt:lpstr>
      <vt:lpstr>Diapositiva 28</vt:lpstr>
      <vt:lpstr>Diapositiva 29</vt:lpstr>
      <vt:lpstr>Diapositiva 30</vt:lpstr>
      <vt:lpstr>Diapositiva 31</vt:lpstr>
      <vt:lpstr>Diapositiva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CONCEPT_Reflection</dc:title>
  <cp:lastModifiedBy>Andrea</cp:lastModifiedBy>
  <cp:revision>36</cp:revision>
  <dcterms:created xsi:type="dcterms:W3CDTF">2020-03-23T14:23:50Z</dcterms:created>
  <dcterms:modified xsi:type="dcterms:W3CDTF">2020-03-24T10:32:28Z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2020-03-22T00:00:00Z</vt:filetime>
  </property>
  <property fmtid="{D5CDD505-2E9C-101B-9397-08002B2CF9AE}" pid="3" name="Creator">
    <vt:lpwstr>Keynote</vt:lpwstr>
  </property>
  <property fmtid="{D5CDD505-2E9C-101B-9397-08002B2CF9AE}" pid="4" name="LastSaved">
    <vt:filetime>2020-03-23T00:00:00Z</vt:filetime>
  </property>
</Properties>
</file>