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3" r:id="rId3"/>
    <p:sldId id="274" r:id="rId4"/>
    <p:sldId id="275" r:id="rId5"/>
    <p:sldId id="276" r:id="rId6"/>
    <p:sldId id="282" r:id="rId7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25/03/2020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9 TUMORI CEREBRALI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1366578A-C8C6-4144-8485-B79C7203D56C}"/>
              </a:ext>
            </a:extLst>
          </p:cNvPr>
          <p:cNvSpPr/>
          <p:nvPr/>
        </p:nvSpPr>
        <p:spPr>
          <a:xfrm>
            <a:off x="4572000" y="5339238"/>
            <a:ext cx="393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Zenobi</a:t>
            </a:r>
          </a:p>
          <a:p>
            <a:endParaRPr lang="it-IT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096442-23B0-4B2A-9BD3-5A829A470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2"/>
    </mc:Choice>
    <mc:Fallback>
      <p:transition spd="slow" advTm="4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3E2F335-817F-4C12-B1D3-049E0F4E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764704"/>
            <a:ext cx="7559675" cy="5102696"/>
          </a:xfrm>
        </p:spPr>
        <p:txBody>
          <a:bodyPr/>
          <a:lstStyle/>
          <a:p>
            <a:pPr>
              <a:buNone/>
            </a:pPr>
            <a:r>
              <a:rPr lang="it-IT" sz="2000" dirty="0"/>
              <a:t>Insorgono in tutte le fasce di età, con prevalenza in età giovanile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Si distinguono in relazione al grado di malignità e al tessuto interessato.</a:t>
            </a:r>
          </a:p>
          <a:p>
            <a:pPr>
              <a:buNone/>
            </a:pPr>
            <a:r>
              <a:rPr lang="it-IT" sz="2000" dirty="0"/>
              <a:t>I più frequenti sono:</a:t>
            </a:r>
          </a:p>
          <a:p>
            <a:r>
              <a:rPr lang="it-IT" sz="2000" dirty="0"/>
              <a:t>Gliomi (</a:t>
            </a:r>
            <a:r>
              <a:rPr lang="it-IT" sz="2000" dirty="0" err="1"/>
              <a:t>astrocitomi</a:t>
            </a:r>
            <a:r>
              <a:rPr lang="it-IT" sz="2000" dirty="0"/>
              <a:t>, </a:t>
            </a:r>
            <a:r>
              <a:rPr lang="it-IT" sz="2000" dirty="0" err="1"/>
              <a:t>oligodendrogliomi</a:t>
            </a:r>
            <a:r>
              <a:rPr lang="it-IT" sz="2000" dirty="0"/>
              <a:t>, glioblastomi, </a:t>
            </a:r>
            <a:r>
              <a:rPr lang="it-IT" sz="2000" dirty="0" err="1"/>
              <a:t>ependimomi</a:t>
            </a:r>
            <a:r>
              <a:rPr lang="it-IT" sz="2000" dirty="0"/>
              <a:t>)</a:t>
            </a:r>
          </a:p>
          <a:p>
            <a:r>
              <a:rPr lang="it-IT" sz="2000" dirty="0"/>
              <a:t>Meningiomi</a:t>
            </a:r>
          </a:p>
          <a:p>
            <a:r>
              <a:rPr lang="it-IT" sz="2000" dirty="0"/>
              <a:t>Tumori metastatici</a:t>
            </a:r>
          </a:p>
          <a:p>
            <a:endParaRPr lang="it-IT" sz="2000" dirty="0"/>
          </a:p>
          <a:p>
            <a:pPr>
              <a:buNone/>
            </a:pPr>
            <a:r>
              <a:rPr lang="it-IT" sz="2000" dirty="0"/>
              <a:t>I tumori che derivano dal tessuto cerebrale (gliomi) o dai vasi cerebrali (angiomi) si espandono nel cranio e invadono il tessuto cerebrale; i tumori </a:t>
            </a:r>
            <a:r>
              <a:rPr lang="it-IT" sz="2000" dirty="0" err="1"/>
              <a:t>extracerebrali</a:t>
            </a:r>
            <a:r>
              <a:rPr lang="it-IT" sz="2000" dirty="0"/>
              <a:t> (meningiomi) premono sul tessuto cerebrale dall’esterno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TUMORI CEREBRALI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5DEC02-17D5-49D6-9B95-212DE13FA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14"/>
    </mc:Choice>
    <mc:Fallback>
      <p:transition spd="slow" advTm="66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7BE51-2265-4222-B8AF-852B31D8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74" y="76470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b="1" dirty="0"/>
              <a:t>Sintomatologia</a:t>
            </a:r>
          </a:p>
          <a:p>
            <a:pPr>
              <a:buNone/>
            </a:pPr>
            <a:r>
              <a:rPr lang="it-IT" dirty="0"/>
              <a:t>Sindrome di ipertensione endocranica: cefalea, vomito, edema papillare. Questa sintomatologia peggiora in relazione all’aumento della PIC, fino a determinare compromissione dei centri vitali del respiro e della funzione cardiaca</a:t>
            </a:r>
          </a:p>
          <a:p>
            <a:pPr>
              <a:buNone/>
            </a:pPr>
            <a:r>
              <a:rPr lang="it-IT" dirty="0"/>
              <a:t>Epilessia</a:t>
            </a:r>
          </a:p>
          <a:p>
            <a:pPr>
              <a:buNone/>
            </a:pPr>
            <a:r>
              <a:rPr lang="it-IT" dirty="0"/>
              <a:t>In relazione alla localizzazione del tumore si può avere riduzione del campo visivo, diplopia, disfasia, paralisi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B293E-842A-4895-AD2A-B042DEF6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25/03/2020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C0C6B-F6BC-490B-92FB-BAF7DFE6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TUMORI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AB589-6264-4787-B574-B965F418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6156D2-0BFA-41AC-81E2-BCD864AE4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76"/>
    </mc:Choice>
    <mc:Fallback>
      <p:transition spd="slow" advTm="62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BBDBA-9D06-43A3-892F-F36E6967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47" y="54868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Diagnosi</a:t>
            </a:r>
          </a:p>
          <a:p>
            <a:r>
              <a:rPr lang="it-IT" sz="1800" dirty="0"/>
              <a:t>TAC con mdc</a:t>
            </a:r>
          </a:p>
          <a:p>
            <a:r>
              <a:rPr lang="it-IT" sz="1800" dirty="0"/>
              <a:t>RMN, </a:t>
            </a:r>
            <a:r>
              <a:rPr lang="it-IT" sz="1800" dirty="0" err="1"/>
              <a:t>angio</a:t>
            </a:r>
            <a:r>
              <a:rPr lang="it-IT" sz="1800" dirty="0"/>
              <a:t> RMN</a:t>
            </a:r>
          </a:p>
          <a:p>
            <a:r>
              <a:rPr lang="it-IT" sz="1800" dirty="0"/>
              <a:t>Angiografia</a:t>
            </a:r>
          </a:p>
          <a:p>
            <a:r>
              <a:rPr lang="it-IT" sz="1800" dirty="0" err="1"/>
              <a:t>Neuronavigazione</a:t>
            </a:r>
            <a:r>
              <a:rPr lang="it-IT" sz="1800" dirty="0"/>
              <a:t>, per definire il campo chirurgico 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dirty="0"/>
              <a:t>Trattamento</a:t>
            </a:r>
          </a:p>
          <a:p>
            <a:r>
              <a:rPr lang="it-IT" sz="1800" dirty="0"/>
              <a:t>Medico, per la gestione dell’ipertensione intracranica</a:t>
            </a:r>
          </a:p>
          <a:p>
            <a:r>
              <a:rPr lang="it-IT" sz="1800" dirty="0"/>
              <a:t>Chirurgico, per l’asportazione della lesione, se situata in regione aggredibile chirurgicamente</a:t>
            </a:r>
          </a:p>
          <a:p>
            <a:r>
              <a:rPr lang="it-IT" sz="1800" dirty="0"/>
              <a:t>Radiochirurgia, come complemento della chirurgia tradizionale o per il trattamento dei tumori non aggredibili chirurgicamente</a:t>
            </a:r>
          </a:p>
          <a:p>
            <a:pPr>
              <a:buNone/>
            </a:pP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82A57-F390-4616-A7FC-B06358A9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25/03/2020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9CFB39-7006-4084-BAF8-D6A03C08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TUMORI CEREBRALI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CF819A-78CB-4EA8-BEA1-D8C887C4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566241-50FD-4766-86F6-F5D298C2D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54"/>
    </mc:Choice>
    <mc:Fallback>
      <p:transition spd="slow" advTm="1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2C0ED-3905-4957-BEA6-7D444D63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5" y="764704"/>
            <a:ext cx="7559675" cy="4618856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Assistenza Infermieristica</a:t>
            </a:r>
          </a:p>
          <a:p>
            <a:pPr algn="just">
              <a:buNone/>
            </a:pPr>
            <a:r>
              <a:rPr lang="it-IT" sz="1600" dirty="0"/>
              <a:t>In relazione ai segni e sintomi manifestati, alla localizzazione del tumore e al programma terapeutico</a:t>
            </a:r>
          </a:p>
          <a:p>
            <a:pPr algn="just">
              <a:buNone/>
            </a:pPr>
            <a:endParaRPr lang="it-IT" sz="1600" dirty="0"/>
          </a:p>
          <a:p>
            <a:pPr algn="just">
              <a:buNone/>
            </a:pPr>
            <a:r>
              <a:rPr lang="it-IT" sz="1600" dirty="0"/>
              <a:t>L’Infermiere raccoglie i dati anamnestici e rileva i parametri vitali e neurologici, lo stato di coscienza, la presenza dei sintomi dell’ipertensione endocranica, e li rivaluterà frequentemente per rilevare l’eventuale peggioramento del quadro clinico.</a:t>
            </a:r>
          </a:p>
          <a:p>
            <a:pPr algn="just">
              <a:buNone/>
            </a:pPr>
            <a:endParaRPr lang="it-IT" sz="1600" dirty="0"/>
          </a:p>
          <a:p>
            <a:pPr algn="just">
              <a:buNone/>
            </a:pPr>
            <a:r>
              <a:rPr lang="it-IT" sz="1600" dirty="0"/>
              <a:t>Al paziente candidato all’intervento chirurgico verrà effettuata la preparazione </a:t>
            </a:r>
            <a:r>
              <a:rPr lang="it-IT" sz="1600" dirty="0" err="1"/>
              <a:t>pre</a:t>
            </a:r>
            <a:r>
              <a:rPr lang="it-IT" sz="1600" dirty="0"/>
              <a:t>-operatoria (tricotomia, svuotamento intestinale, doccia antisettica); nel post-operatorio andranno valutati frequentemente </a:t>
            </a:r>
            <a:r>
              <a:rPr lang="it-IT" sz="1600" dirty="0" err="1"/>
              <a:t>p.v</a:t>
            </a:r>
            <a:r>
              <a:rPr lang="it-IT" sz="1600" dirty="0"/>
              <a:t> e neurologici, lo stato di coscienza, la ferita e la funzionalità di eventuali drenaggi (del cavo o ventricolare), il BI</a:t>
            </a:r>
          </a:p>
          <a:p>
            <a:pPr algn="just">
              <a:buNone/>
            </a:pPr>
            <a:endParaRPr lang="it-IT" sz="1600" dirty="0"/>
          </a:p>
          <a:p>
            <a:pPr algn="just">
              <a:buNone/>
            </a:pPr>
            <a:r>
              <a:rPr lang="it-IT" sz="1600" dirty="0"/>
              <a:t>Il paziente candidato alla radioterapia e alla chemioterapia deve essere supportato per far fronte agli effetti avversi di questi trattamenti.</a:t>
            </a:r>
          </a:p>
          <a:p>
            <a:pPr algn="just">
              <a:buNone/>
            </a:pPr>
            <a:r>
              <a:rPr lang="it-IT" sz="1600" dirty="0"/>
              <a:t>Prima della dimissione l’infermiere valuta i bisogni della persona per garantire la continuità delle cure.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FFCDB9-6F99-4DAE-80DB-00A88626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25/03/2020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B55DE9-C6CA-4546-B835-C50070AC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TUMORI CEREBRALI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90C4E6-FA3D-4C87-84DC-3ED2A7A7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306E86-004A-455E-BE63-D1A81A929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151"/>
    </mc:Choice>
    <mc:Fallback>
      <p:transition spd="slow" advTm="12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F46E1-7CCE-450B-BC79-E22B6196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CASO CLINICO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2F0526-08DE-4525-B5BD-CB3D0542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268760"/>
            <a:ext cx="7559675" cy="4598640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Giulia ha 50 anni e da tre settimane ha cefalea ingravescente con vomito a getto mattutino. Recentemente ha riscontrato limitazione del suo campo visivo. In seguito ad una RMN le è stato diagnosticato un meningioma del </a:t>
            </a:r>
            <a:r>
              <a:rPr lang="it-IT" sz="1800" dirty="0" err="1"/>
              <a:t>clivus</a:t>
            </a:r>
            <a:r>
              <a:rPr lang="it-IT" sz="1800" dirty="0"/>
              <a:t>.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dirty="0"/>
              <a:t>Deve essere sottoposta ad un delicato intervento neurochirurgico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dirty="0"/>
              <a:t>Formula una diagnosi infermieristica con il relativo piano di assistenza per i seguenti modelli:</a:t>
            </a:r>
          </a:p>
          <a:p>
            <a:pPr>
              <a:buNone/>
            </a:pPr>
            <a:endParaRPr lang="it-IT" sz="1800" dirty="0"/>
          </a:p>
          <a:p>
            <a:r>
              <a:rPr lang="it-IT" sz="1800" dirty="0"/>
              <a:t>Nutrizionale e metabolico</a:t>
            </a:r>
          </a:p>
          <a:p>
            <a:r>
              <a:rPr lang="it-IT" sz="1800" dirty="0"/>
              <a:t>Cognitivo e percettivo</a:t>
            </a:r>
          </a:p>
          <a:p>
            <a:r>
              <a:rPr lang="it-IT" sz="1800" dirty="0"/>
              <a:t>Ruoli e relazioni 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A2A4F3-73B4-43C2-BBC1-6A313F98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25/03/2020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DA3A7F-351D-473B-AEB7-424FE49A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TUMORI CEREBRALI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457C8-8A49-4729-82E3-0AA1927B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30E587C-E7E1-4C1F-8B42-7BD3718E8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8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0"/>
    </mc:Choice>
    <mc:Fallback>
      <p:transition spd="slow" advTm="19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625</TotalTime>
  <Words>448</Words>
  <Application>Microsoft Office PowerPoint</Application>
  <PresentationFormat>Presentazione su schermo (4:3)</PresentationFormat>
  <Paragraphs>61</Paragraphs>
  <Slides>6</Slides>
  <Notes>1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Arial</vt:lpstr>
      <vt:lpstr>la sapienza</vt:lpstr>
      <vt:lpstr>LEZIONE 9 TUMORI CEREBRALI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CASO CLINICO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62</cp:revision>
  <cp:lastPrinted>2017-03-24T11:12:08Z</cp:lastPrinted>
  <dcterms:created xsi:type="dcterms:W3CDTF">2006-11-20T16:13:10Z</dcterms:created>
  <dcterms:modified xsi:type="dcterms:W3CDTF">2020-03-25T10:48:16Z</dcterms:modified>
</cp:coreProperties>
</file>