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63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</p:sldIdLst>
  <p:sldSz cx="9144000" cy="6858000" type="screen4x3"/>
  <p:notesSz cx="7099300" cy="10234613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bone Giancarlo" initials="CG" lastIdx="1" clrIdx="0">
    <p:extLst>
      <p:ext uri="{19B8F6BF-5375-455C-9EA6-DF929625EA0E}">
        <p15:presenceInfo xmlns:p15="http://schemas.microsoft.com/office/powerpoint/2012/main" userId="S-1-5-21-3949442653-2984683991-2681223523-162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822433"/>
    <a:srgbClr val="006778"/>
    <a:srgbClr val="AAC9B6"/>
    <a:srgbClr val="830022"/>
    <a:srgbClr val="790022"/>
    <a:srgbClr val="7836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50" autoAdjust="0"/>
    <p:restoredTop sz="78333" autoAdjust="0"/>
  </p:normalViewPr>
  <p:slideViewPr>
    <p:cSldViewPr>
      <p:cViewPr varScale="1">
        <p:scale>
          <a:sx n="72" d="100"/>
          <a:sy n="72" d="100"/>
        </p:scale>
        <p:origin x="1668" y="66"/>
      </p:cViewPr>
      <p:guideLst>
        <p:guide orient="horz" pos="2160"/>
        <p:guide pos="2880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10" d="100"/>
          <a:sy n="110" d="100"/>
        </p:scale>
        <p:origin x="-1688" y="-11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937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fld id="{692D8DDD-7588-4F08-8D47-19B73F957B2F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42045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937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fld id="{EED1EDF8-07E8-4A5D-8102-8CB7729C55AE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57291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6B1DA2-EF7D-4018-AC11-4938B3A63E99}" type="slidenum">
              <a:rPr lang="it-IT"/>
              <a:pPr/>
              <a:t>1</a:t>
            </a:fld>
            <a:endParaRPr lang="it-IT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9570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B25FCF-D642-4245-AA47-E3E47FC27869}" type="datetime1">
              <a:rPr lang="it-IT"/>
              <a:pPr/>
              <a:t>25/03/2020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61E2C157-C982-4648-A98B-9DD935BD8603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3A6FCE-21CD-4BE0-BB12-7E069C82433C}" type="datetime1">
              <a:rPr lang="it-IT"/>
              <a:pPr/>
              <a:t>25/03/2020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39C757B5-5EBF-4A06-A360-7CE3E522779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6563" y="409575"/>
            <a:ext cx="1889125" cy="54578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116013" y="409575"/>
            <a:ext cx="5518150" cy="54578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CD796C-D86F-45D9-8278-920514787C11}" type="datetime1">
              <a:rPr lang="it-IT"/>
              <a:pPr/>
              <a:t>25/03/2020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3B05C4EB-6012-4957-9BB6-E9670C5A04C4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116013" y="1752600"/>
            <a:ext cx="3703637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72050" y="1752600"/>
            <a:ext cx="3703638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3434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C2B6EAC-138F-4CE9-81C3-BB38AA2A2E25}" type="datetime1">
              <a:rPr lang="it-IT"/>
              <a:pPr/>
              <a:t>25/03/2020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2D38877B-013C-49EB-9FB4-1D73507C5D3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1116013" y="1752600"/>
            <a:ext cx="7559675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3434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360953A-8747-4D1B-89DD-49B98147F2FC}" type="datetime1">
              <a:rPr lang="it-IT"/>
              <a:pPr/>
              <a:t>25/03/2020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D8346490-E248-4C92-9EC1-5D91A253E8D8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1116013" y="1752600"/>
            <a:ext cx="7559675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3434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CD8EFED-0418-4A95-BD7F-20BCA71432C6}" type="datetime1">
              <a:rPr lang="it-IT"/>
              <a:pPr/>
              <a:t>25/03/2020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A8B782BD-1405-4873-B9F0-29DFD2C9840F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44BB9A-CE97-4AED-B3B4-C9C958F31445}" type="datetime1">
              <a:rPr lang="it-IT"/>
              <a:pPr/>
              <a:t>25/03/2020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8EB204B8-FFE9-433F-9D3F-5A2C0C96916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87B33B-407B-4659-9F6A-8CDF07A99F37}" type="datetime1">
              <a:rPr lang="it-IT"/>
              <a:pPr/>
              <a:t>25/03/2020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4AB77CC9-6EFD-4563-BDC6-8962F132BE0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116013" y="1752600"/>
            <a:ext cx="370363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72050" y="1752600"/>
            <a:ext cx="370363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78FCBF-4C63-41BB-86B4-0A3A965DC61A}" type="datetime1">
              <a:rPr lang="it-IT"/>
              <a:pPr/>
              <a:t>25/03/2020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E4B83EAF-9E88-4296-BA9F-80B006B0ECB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C980F8-4425-4348-83A7-F00661D4190F}" type="datetime1">
              <a:rPr lang="it-IT"/>
              <a:pPr/>
              <a:t>25/03/2020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FFCA4440-CF8F-4585-BC0E-EEE13227DFB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7B722C-A3AD-4DDB-91DD-6BF72F5FCE9C}" type="datetime1">
              <a:rPr lang="it-IT"/>
              <a:pPr/>
              <a:t>25/03/2020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5F5F9EF0-653F-4FE8-AA53-74EC28D06E9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84874A-C4D7-41D8-9C23-5974FB0D8995}" type="datetime1">
              <a:rPr lang="it-IT"/>
              <a:pPr/>
              <a:t>25/03/2020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ECD8CD0D-3855-4CAF-B947-2F36F130F9D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661C8B-74BD-46B6-AEE3-FAEA05836FA3}" type="datetime1">
              <a:rPr lang="it-IT"/>
              <a:pPr/>
              <a:t>25/03/2020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27C6A192-7452-4FA1-BFB1-9624EA969B1A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4ED340-BDF0-472E-932D-5A83ACA45884}" type="datetime1">
              <a:rPr lang="it-IT"/>
              <a:pPr/>
              <a:t>25/03/2020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F90636E6-7F05-496B-AB41-B9228C90CA41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9" name="Group 15"/>
          <p:cNvGrpSpPr>
            <a:grpSpLocks/>
          </p:cNvGrpSpPr>
          <p:nvPr/>
        </p:nvGrpSpPr>
        <p:grpSpPr bwMode="auto">
          <a:xfrm>
            <a:off x="0" y="6096000"/>
            <a:ext cx="9144000" cy="762000"/>
            <a:chOff x="0" y="3840"/>
            <a:chExt cx="5760" cy="480"/>
          </a:xfrm>
        </p:grpSpPr>
        <p:sp>
          <p:nvSpPr>
            <p:cNvPr id="1037" name="Rectangle 13"/>
            <p:cNvSpPr>
              <a:spLocks noChangeArrowheads="1"/>
            </p:cNvSpPr>
            <p:nvPr userDrawn="1"/>
          </p:nvSpPr>
          <p:spPr bwMode="auto">
            <a:xfrm>
              <a:off x="0" y="3984"/>
              <a:ext cx="5760" cy="336"/>
            </a:xfrm>
            <a:prstGeom prst="rect">
              <a:avLst/>
            </a:prstGeom>
            <a:solidFill>
              <a:srgbClr val="8224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8" name="Rectangle 14"/>
            <p:cNvSpPr>
              <a:spLocks noChangeArrowheads="1"/>
            </p:cNvSpPr>
            <p:nvPr userDrawn="1"/>
          </p:nvSpPr>
          <p:spPr bwMode="auto">
            <a:xfrm>
              <a:off x="768" y="3840"/>
              <a:ext cx="4992" cy="480"/>
            </a:xfrm>
            <a:prstGeom prst="rect">
              <a:avLst/>
            </a:prstGeom>
            <a:solidFill>
              <a:srgbClr val="8224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409575"/>
            <a:ext cx="75596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6013" y="1752600"/>
            <a:ext cx="75596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146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/>
            </a:lvl1pPr>
          </a:lstStyle>
          <a:p>
            <a:fld id="{5C433559-3183-41D0-A1B6-F6D72D66CE77}" type="datetime1">
              <a:rPr lang="it-IT"/>
              <a:pPr/>
              <a:t>25/03/2020</a:t>
            </a:fld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19200" y="6146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46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r>
              <a:rPr lang="it-IT"/>
              <a:t>Pagina </a:t>
            </a:r>
            <a:fld id="{69D1293D-D15B-40F2-8D75-562ECBDA25D8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822433"/>
        </a:buClr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rgbClr val="000000"/>
          </a:solidFill>
          <a:latin typeface="+mn-lt"/>
          <a:ea typeface="+mn-ea"/>
        </a:defRPr>
      </a:lvl3pPr>
      <a:lvl4pPr marL="1562100" indent="-228600" algn="l" rtl="0" fontAlgn="base">
        <a:spcBef>
          <a:spcPct val="20000"/>
        </a:spcBef>
        <a:spcAft>
          <a:spcPct val="0"/>
        </a:spcAft>
        <a:buChar char="–"/>
        <a:defRPr sz="1400">
          <a:solidFill>
            <a:srgbClr val="000000"/>
          </a:solidFill>
          <a:latin typeface="+mn-lt"/>
          <a:ea typeface="+mn-ea"/>
        </a:defRPr>
      </a:lvl4pPr>
      <a:lvl5pPr marL="1981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5pPr>
      <a:lvl6pPr marL="24384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6pPr>
      <a:lvl7pPr marL="2895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7pPr>
      <a:lvl8pPr marL="3352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8pPr>
      <a:lvl9pPr marL="3810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0" y="0"/>
            <a:ext cx="9144000" cy="3429000"/>
          </a:xfrm>
          <a:prstGeom prst="rect">
            <a:avLst/>
          </a:prstGeom>
          <a:solidFill>
            <a:srgbClr val="00677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907704" y="934562"/>
            <a:ext cx="6600056" cy="581025"/>
          </a:xfrm>
        </p:spPr>
        <p:txBody>
          <a:bodyPr/>
          <a:lstStyle/>
          <a:p>
            <a:r>
              <a:rPr lang="it-IT" i="1" dirty="0">
                <a:solidFill>
                  <a:schemeClr val="bg1"/>
                </a:solidFill>
              </a:rPr>
              <a:t>LEZIONE 8 IPERTENSIONE ENDOCRANICA</a:t>
            </a:r>
          </a:p>
        </p:txBody>
      </p:sp>
      <p:grpSp>
        <p:nvGrpSpPr>
          <p:cNvPr id="34833" name="Group 17"/>
          <p:cNvGrpSpPr>
            <a:grpSpLocks/>
          </p:cNvGrpSpPr>
          <p:nvPr/>
        </p:nvGrpSpPr>
        <p:grpSpPr bwMode="auto">
          <a:xfrm>
            <a:off x="0" y="2759075"/>
            <a:ext cx="9145588" cy="4098925"/>
            <a:chOff x="0" y="1738"/>
            <a:chExt cx="5761" cy="2582"/>
          </a:xfrm>
        </p:grpSpPr>
        <p:pic>
          <p:nvPicPr>
            <p:cNvPr id="34831" name="Picture 15" descr="Fondin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2158"/>
              <a:ext cx="5760" cy="2162"/>
            </a:xfrm>
            <a:prstGeom prst="rect">
              <a:avLst/>
            </a:prstGeom>
            <a:noFill/>
          </p:spPr>
        </p:pic>
        <p:pic>
          <p:nvPicPr>
            <p:cNvPr id="34829" name="Picture 13" descr="logo +marchio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2160"/>
              <a:ext cx="5761" cy="722"/>
            </a:xfrm>
            <a:prstGeom prst="rect">
              <a:avLst/>
            </a:prstGeom>
            <a:noFill/>
          </p:spPr>
        </p:pic>
        <p:pic>
          <p:nvPicPr>
            <p:cNvPr id="34832" name="Picture 16" descr="fascia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16" y="1738"/>
              <a:ext cx="4444" cy="422"/>
            </a:xfrm>
            <a:prstGeom prst="rect">
              <a:avLst/>
            </a:prstGeom>
            <a:noFill/>
          </p:spPr>
        </p:pic>
      </p:grpSp>
      <p:sp>
        <p:nvSpPr>
          <p:cNvPr id="2" name="Rettangolo 1">
            <a:extLst>
              <a:ext uri="{FF2B5EF4-FFF2-40B4-BE49-F238E27FC236}">
                <a16:creationId xmlns:a16="http://schemas.microsoft.com/office/drawing/2014/main" id="{1366578A-C8C6-4144-8485-B79C7203D56C}"/>
              </a:ext>
            </a:extLst>
          </p:cNvPr>
          <p:cNvSpPr/>
          <p:nvPr/>
        </p:nvSpPr>
        <p:spPr>
          <a:xfrm>
            <a:off x="4572000" y="5339238"/>
            <a:ext cx="39357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INFERMIERISTICA DELLE CRONICITA’ E DISABILITA’</a:t>
            </a:r>
          </a:p>
          <a:p>
            <a:endParaRPr lang="it-IT" b="1" dirty="0"/>
          </a:p>
          <a:p>
            <a:pPr algn="ctr"/>
            <a:r>
              <a:rPr lang="it-IT" b="1" dirty="0"/>
              <a:t>Docente Prof.ssa Carla Zenobi</a:t>
            </a:r>
          </a:p>
          <a:p>
            <a:endParaRPr lang="it-IT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35946C7-230A-4316-AE71-081DFA51CB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89"/>
    </mc:Choice>
    <mc:Fallback>
      <p:transition spd="slow" advTm="12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11B6DD8-F1F3-4464-9B8D-72B6BECF1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013" y="980728"/>
            <a:ext cx="7559675" cy="4886672"/>
          </a:xfrm>
        </p:spPr>
        <p:txBody>
          <a:bodyPr/>
          <a:lstStyle/>
          <a:p>
            <a:pPr marL="0" indent="0">
              <a:buNone/>
            </a:pPr>
            <a:r>
              <a:rPr lang="it-IT" b="1" dirty="0"/>
              <a:t>Valutazione</a:t>
            </a:r>
          </a:p>
          <a:p>
            <a:pPr marL="0" indent="0">
              <a:buNone/>
            </a:pPr>
            <a:r>
              <a:rPr lang="it-IT" sz="1800" dirty="0"/>
              <a:t>Il paziente non ha avuto complicanze correlate alla insufficiente perfusione tissutale cerebrale</a:t>
            </a:r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r>
              <a:rPr lang="it-IT" sz="1800" dirty="0"/>
              <a:t>La </a:t>
            </a:r>
            <a:r>
              <a:rPr lang="it-IT" sz="1800" dirty="0" err="1"/>
              <a:t>saturimetria</a:t>
            </a:r>
            <a:r>
              <a:rPr lang="it-IT" sz="1800" dirty="0"/>
              <a:t> si è mantenuta </a:t>
            </a:r>
            <a:r>
              <a:rPr lang="it-IT" sz="1800" u="sng" dirty="0"/>
              <a:t>&gt; </a:t>
            </a:r>
            <a:r>
              <a:rPr lang="it-IT" sz="1800" dirty="0"/>
              <a:t>90 mmHg e non si sono registrate crisi di dispnea</a:t>
            </a:r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r>
              <a:rPr lang="it-IT" sz="1800" dirty="0"/>
              <a:t>E’ stato mantenuto un apporto nutrizionale giornaliero di 1800 calorie e di 2000ml di liquidi; il paziente non ha registrato perdita di peso</a:t>
            </a:r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r>
              <a:rPr lang="it-IT" sz="1800" dirty="0"/>
              <a:t>La cute si è mantenuta integra</a:t>
            </a:r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r>
              <a:rPr lang="it-IT" sz="1800" dirty="0"/>
              <a:t>Il paziente ha un indice di </a:t>
            </a:r>
            <a:r>
              <a:rPr lang="it-IT" sz="1800" dirty="0" err="1"/>
              <a:t>Barthel</a:t>
            </a:r>
            <a:r>
              <a:rPr lang="it-IT" sz="1800" dirty="0"/>
              <a:t> </a:t>
            </a:r>
            <a:r>
              <a:rPr lang="it-IT" sz="1800" u="sng" dirty="0"/>
              <a:t>&gt;</a:t>
            </a:r>
            <a:r>
              <a:rPr lang="it-IT" sz="1800" dirty="0"/>
              <a:t> 60; le limitazioni sono compensate dal supporto del </a:t>
            </a:r>
            <a:r>
              <a:rPr lang="it-IT" sz="1800" dirty="0" err="1"/>
              <a:t>caregiver</a:t>
            </a:r>
            <a:r>
              <a:rPr lang="it-IT" sz="1800" dirty="0"/>
              <a:t>. Il paziente e il </a:t>
            </a:r>
            <a:r>
              <a:rPr lang="it-IT" sz="1800" dirty="0" err="1"/>
              <a:t>caregiver</a:t>
            </a:r>
            <a:r>
              <a:rPr lang="it-IT" sz="1800" dirty="0"/>
              <a:t> attuano le </a:t>
            </a:r>
            <a:r>
              <a:rPr lang="it-IT" sz="1800" dirty="0" err="1"/>
              <a:t>strategieper</a:t>
            </a:r>
            <a:r>
              <a:rPr lang="it-IT" sz="1800" dirty="0"/>
              <a:t> la </a:t>
            </a:r>
            <a:r>
              <a:rPr lang="it-IT" sz="1800" dirty="0" err="1"/>
              <a:t>prevezione</a:t>
            </a:r>
            <a:r>
              <a:rPr lang="it-IT" sz="1800" dirty="0"/>
              <a:t> delle complicanze</a:t>
            </a:r>
            <a:endParaRPr lang="it-IT" sz="1800" u="sng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41884CA-B521-454A-9804-CE0B5E28E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25/03/2020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BFADB5B-2991-491D-991E-8BA6F5481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IPERTENSIONE ENDOCRANICA</a:t>
            </a:r>
          </a:p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3A0E61E-3FD0-4B90-A83A-C90C16ED6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10</a:t>
            </a:fld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6160F75-B24C-4C6F-B173-080C1F9114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1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012"/>
    </mc:Choice>
    <mc:Fallback>
      <p:transition spd="slow" advTm="61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3F46E1-7CCE-450B-BC79-E22B61969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CASO CLINICO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B2F0526-08DE-4525-B5BD-CB3D0542F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013" y="1268760"/>
            <a:ext cx="7559675" cy="4598640"/>
          </a:xfrm>
        </p:spPr>
        <p:txBody>
          <a:bodyPr/>
          <a:lstStyle/>
          <a:p>
            <a:pPr marL="0" indent="0">
              <a:buNone/>
            </a:pPr>
            <a:r>
              <a:rPr lang="it-IT" sz="1800" dirty="0"/>
              <a:t>Salvatore 3 anni fa ha subito un intervento per carcinoma della vescica.</a:t>
            </a:r>
          </a:p>
          <a:p>
            <a:pPr marL="0" indent="0">
              <a:buNone/>
            </a:pPr>
            <a:r>
              <a:rPr lang="it-IT" sz="1800" dirty="0"/>
              <a:t> Da alcuni giorni la moglie riferisce rallentamento cognitivo e motorio; il paziente accusa cefalea; è comparso vomito a getto la mattina a digiuno e incontinenza sfinterica.</a:t>
            </a:r>
          </a:p>
          <a:p>
            <a:pPr marL="0" indent="0">
              <a:buNone/>
            </a:pPr>
            <a:r>
              <a:rPr lang="it-IT" sz="1800" dirty="0"/>
              <a:t>Recatosi in PS, in seguito all’esecuzione di TAC encefalo è stata diagnosticata metastasi cerebrale, con massiccio edema cerebrale </a:t>
            </a:r>
            <a:r>
              <a:rPr lang="it-IT" sz="1800" dirty="0" err="1"/>
              <a:t>perilesionale</a:t>
            </a:r>
            <a:endParaRPr lang="it-IT" sz="180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r>
              <a:rPr lang="it-IT" sz="1800" dirty="0"/>
              <a:t>Formula una diagnosi infermieristica reale e una di rischio, con il relativo piano di assistenza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1A2A4F3-73B4-43C2-BBC1-6A313F98B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25/03/2020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DDA3A7F-351D-473B-AEB7-424FE49AF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IPERTENSIONE ENDOCRANICA</a:t>
            </a:r>
          </a:p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A5457C8-8A49-4729-82E3-0AA1927B6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11</a:t>
            </a:fld>
            <a:endParaRPr lang="it-IT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BB9C127-C848-4EB4-9958-5A58860560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86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88"/>
    </mc:Choice>
    <mc:Fallback>
      <p:transition spd="slow" advTm="13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63E2F335-817F-4C12-B1D3-049E0F4EAD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it-IT" dirty="0"/>
              <a:t>All’interno del cranio si trovano:</a:t>
            </a:r>
          </a:p>
          <a:p>
            <a:r>
              <a:rPr lang="it-IT" dirty="0"/>
              <a:t>Parenchima cerebrale (84%)</a:t>
            </a:r>
          </a:p>
          <a:p>
            <a:r>
              <a:rPr lang="it-IT" dirty="0"/>
              <a:t>Sangue (4%)</a:t>
            </a:r>
          </a:p>
          <a:p>
            <a:r>
              <a:rPr lang="it-IT" dirty="0"/>
              <a:t>Liquido cefalorachidiano (12%)</a:t>
            </a:r>
          </a:p>
          <a:p>
            <a:pPr>
              <a:buNone/>
            </a:pPr>
            <a:endParaRPr lang="it-IT" dirty="0"/>
          </a:p>
          <a:p>
            <a:pPr>
              <a:buNone/>
            </a:pPr>
            <a:r>
              <a:rPr lang="it-IT" dirty="0"/>
              <a:t>Se uno o più di questi elementi aumentano di volume, la pressione intracranica (PIC) aumenta</a:t>
            </a:r>
          </a:p>
          <a:p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IPERTENSIONE ENDOCRANICA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Pagina </a:t>
            </a:r>
            <a:fld id="{8EB204B8-FFE9-433F-9D3F-5A2C0C969167}" type="slidenum">
              <a:rPr lang="it-IT" smtClean="0"/>
              <a:pPr/>
              <a:t>2</a:t>
            </a:fld>
            <a:endParaRPr lang="it-IT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3368DC9-3A86-4C6C-BE0D-5B4FC9AF6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68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612"/>
    </mc:Choice>
    <mc:Fallback>
      <p:transition spd="slow" advTm="46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E7BE51-2265-4222-B8AF-852B31D8A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874" y="764704"/>
            <a:ext cx="7559675" cy="4114800"/>
          </a:xfrm>
        </p:spPr>
        <p:txBody>
          <a:bodyPr/>
          <a:lstStyle/>
          <a:p>
            <a:pPr algn="just">
              <a:buNone/>
            </a:pPr>
            <a:r>
              <a:rPr lang="it-IT" sz="1800" dirty="0"/>
              <a:t>In circostanze normali i meccanismi autoregolatori mantengono stabile la PIC.</a:t>
            </a:r>
          </a:p>
          <a:p>
            <a:pPr algn="just">
              <a:buNone/>
            </a:pPr>
            <a:r>
              <a:rPr lang="it-IT" sz="1800" dirty="0"/>
              <a:t> La dilatazione o la costrizione dei vasi sanguigni cerebrali in relazione alle variazioni della P/A, dei livelli di O2 nel sangue e il </a:t>
            </a:r>
            <a:r>
              <a:rPr lang="it-IT" sz="1800" dirty="0" err="1"/>
              <a:t>ph</a:t>
            </a:r>
            <a:r>
              <a:rPr lang="it-IT" sz="1800" dirty="0"/>
              <a:t> ematico mantengono adeguata la perfusione tissutale.</a:t>
            </a:r>
          </a:p>
          <a:p>
            <a:pPr algn="just">
              <a:buNone/>
            </a:pPr>
            <a:r>
              <a:rPr lang="it-IT" sz="1800" dirty="0"/>
              <a:t>I valori normali della PIC sono 12-15 </a:t>
            </a:r>
            <a:r>
              <a:rPr lang="it-IT" sz="1800" dirty="0" err="1"/>
              <a:t>mmHG</a:t>
            </a:r>
            <a:r>
              <a:rPr lang="it-IT" sz="1800" dirty="0"/>
              <a:t>, e garantiscono una P/A cerebrale di 70-100 mmHg.</a:t>
            </a:r>
          </a:p>
          <a:p>
            <a:pPr algn="just">
              <a:buNone/>
            </a:pPr>
            <a:endParaRPr lang="it-IT" sz="1800" dirty="0"/>
          </a:p>
          <a:p>
            <a:pPr algn="just">
              <a:buNone/>
            </a:pPr>
            <a:r>
              <a:rPr lang="it-IT" sz="1800" dirty="0"/>
              <a:t>Tumori, edema, ematomi, processi infettivi causano un aumento della PIC</a:t>
            </a:r>
          </a:p>
          <a:p>
            <a:pPr algn="just">
              <a:buNone/>
            </a:pPr>
            <a:r>
              <a:rPr lang="it-IT" sz="1800" dirty="0"/>
              <a:t>Quando si instaura una condizione di ipertensione cerebrale il contenuto del cranio viene compresso, fino a determinare una erniazione del tronco encefalico verso il forame magno; la sofferenza del tronco e del bulbo determina alterazioni del ritmo cardiaco, della P/A e del respiro, fino a determinare una disfunzione neurologica e l’</a:t>
            </a:r>
            <a:r>
              <a:rPr lang="it-IT" sz="1800" dirty="0" err="1"/>
              <a:t>exitus</a:t>
            </a:r>
            <a:endParaRPr lang="it-IT" sz="1800" dirty="0"/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D0B293E-842A-4895-AD2A-B042DEF63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25/03/2020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DDC0C6B-F6BC-490B-92FB-BAF7DFE66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IPERTENSIONE ENDOCRANICA</a:t>
            </a:r>
          </a:p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0AB589-6264-4787-B574-B965F418B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3</a:t>
            </a:fld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88801A6-EA12-4FE3-977B-6C85C67792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644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832"/>
    </mc:Choice>
    <mc:Fallback>
      <p:transition spd="slow" advTm="117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EBBDBA-9D06-43A3-892F-F36E6967E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547" y="548680"/>
            <a:ext cx="7559675" cy="4114800"/>
          </a:xfrm>
        </p:spPr>
        <p:txBody>
          <a:bodyPr/>
          <a:lstStyle/>
          <a:p>
            <a:pPr>
              <a:buNone/>
            </a:pPr>
            <a:r>
              <a:rPr lang="it-IT" b="1" dirty="0"/>
              <a:t>Segni e sintomi</a:t>
            </a:r>
          </a:p>
          <a:p>
            <a:pPr>
              <a:buNone/>
            </a:pPr>
            <a:r>
              <a:rPr lang="it-IT" sz="1600" dirty="0"/>
              <a:t>   </a:t>
            </a:r>
            <a:r>
              <a:rPr lang="it-IT" sz="1800" dirty="0"/>
              <a:t>L’ipertensione cranica può presentarsi in modo acuto e improvviso, con sintomatologia grave ed eclatante, oppure svilupparsi lentamente, rimanendo latente a lungo, senza dare sintomatologia evidente. Si può rilevare:</a:t>
            </a:r>
          </a:p>
          <a:p>
            <a:r>
              <a:rPr lang="it-IT" sz="1800" dirty="0"/>
              <a:t>Agitazione psicomotoria, disorientamento spazio-temporale, confusione mentale, letargia, coma</a:t>
            </a:r>
          </a:p>
          <a:p>
            <a:r>
              <a:rPr lang="it-IT" sz="1800" dirty="0"/>
              <a:t>Cefalea, ingravescente con i piccoli sforzi, che può causare vomito a getto, prevalentemente al mattino</a:t>
            </a:r>
          </a:p>
          <a:p>
            <a:r>
              <a:rPr lang="it-IT" sz="1800" dirty="0"/>
              <a:t>Anisocoria, midriasi, miosi, </a:t>
            </a:r>
            <a:r>
              <a:rPr lang="it-IT" sz="1800" dirty="0" err="1"/>
              <a:t>papilledema</a:t>
            </a:r>
            <a:r>
              <a:rPr lang="it-IT" sz="1800" dirty="0"/>
              <a:t>, riscontrabile con l’oftalmoscopio, fotofobia</a:t>
            </a:r>
          </a:p>
          <a:p>
            <a:r>
              <a:rPr lang="it-IT" sz="1800" dirty="0"/>
              <a:t>Triade di </a:t>
            </a:r>
            <a:r>
              <a:rPr lang="it-IT" sz="1800" dirty="0" err="1"/>
              <a:t>Cushing</a:t>
            </a:r>
            <a:r>
              <a:rPr lang="it-IT" sz="1800" dirty="0"/>
              <a:t>: aumento della P/A, riduzione del polso periferico, respiro irregolare; questa sindrome si manifesta quando la PIC è in stadio avanzato</a:t>
            </a:r>
          </a:p>
          <a:p>
            <a:r>
              <a:rPr lang="it-IT" sz="1800" dirty="0"/>
              <a:t>Respiro di </a:t>
            </a:r>
            <a:r>
              <a:rPr lang="it-IT" sz="1800" dirty="0" err="1"/>
              <a:t>Cheyne</a:t>
            </a:r>
            <a:r>
              <a:rPr lang="it-IT" sz="1800" dirty="0"/>
              <a:t>-Stokes: respiro rapido e superficiale seguito da apnea</a:t>
            </a:r>
          </a:p>
          <a:p>
            <a:r>
              <a:rPr lang="it-IT" sz="1800" dirty="0"/>
              <a:t>Postura decerebrata o decorticata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3982A57-F390-4616-A7FC-B06358A91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25/03/2020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E9CFB39-7006-4084-BAF8-D6A03C08E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IPERTENSIONE ENDOCRANICA</a:t>
            </a:r>
          </a:p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5CF819A-78CB-4EA8-BEA1-D8C887C4A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4</a:t>
            </a:fld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11E8A25-B67E-4CC5-ABD8-8E2E026E18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169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075"/>
    </mc:Choice>
    <mc:Fallback>
      <p:transition spd="slow" advTm="201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42C0ED-3905-4957-BEA6-7D444D632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8525" y="1268760"/>
            <a:ext cx="7559675" cy="4114800"/>
          </a:xfrm>
        </p:spPr>
        <p:txBody>
          <a:bodyPr/>
          <a:lstStyle/>
          <a:p>
            <a:pPr>
              <a:buNone/>
            </a:pPr>
            <a:r>
              <a:rPr lang="it-IT" b="1" dirty="0"/>
              <a:t>Diagnosi</a:t>
            </a:r>
          </a:p>
          <a:p>
            <a:r>
              <a:rPr lang="it-IT" dirty="0"/>
              <a:t>TAC</a:t>
            </a:r>
          </a:p>
          <a:p>
            <a:r>
              <a:rPr lang="it-IT" dirty="0"/>
              <a:t>RMN</a:t>
            </a:r>
          </a:p>
          <a:p>
            <a:r>
              <a:rPr lang="it-IT" dirty="0"/>
              <a:t>PL</a:t>
            </a:r>
          </a:p>
          <a:p>
            <a:r>
              <a:rPr lang="it-IT" dirty="0"/>
              <a:t>Angiografia cerebrale</a:t>
            </a:r>
          </a:p>
          <a:p>
            <a:pPr>
              <a:buNone/>
            </a:pPr>
            <a:endParaRPr lang="it-IT" dirty="0"/>
          </a:p>
          <a:p>
            <a:pPr>
              <a:buNone/>
            </a:pPr>
            <a:r>
              <a:rPr lang="it-IT" b="1" dirty="0"/>
              <a:t>Trattamento</a:t>
            </a:r>
          </a:p>
          <a:p>
            <a:r>
              <a:rPr lang="it-IT" dirty="0"/>
              <a:t>Antiedemigeni (mannitolo, cortisonici)</a:t>
            </a:r>
          </a:p>
          <a:p>
            <a:r>
              <a:rPr lang="it-IT" dirty="0"/>
              <a:t>Ventilazione meccanica (nei casi di PIC grave)</a:t>
            </a:r>
          </a:p>
          <a:p>
            <a:r>
              <a:rPr lang="it-IT" dirty="0"/>
              <a:t>Decompressione chirurgica</a:t>
            </a:r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BFFCDB9-6F99-4DAE-80DB-00A886269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25/03/2020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AB55DE9-C6CA-4546-B835-C50070ACD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IPERTENSIONE ENDOCRANICA</a:t>
            </a:r>
          </a:p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E90C4E6-FA3D-4C87-84DC-3ED2A7A71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5</a:t>
            </a:fld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273B269-45DD-47B7-B1ED-1A50A1487F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095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398"/>
    </mc:Choice>
    <mc:Fallback>
      <p:transition spd="slow" advTm="151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760AEE-567C-4987-AAC7-6B8AB3CB7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013" y="908720"/>
            <a:ext cx="7559675" cy="4958680"/>
          </a:xfrm>
        </p:spPr>
        <p:txBody>
          <a:bodyPr/>
          <a:lstStyle/>
          <a:p>
            <a:pPr>
              <a:buNone/>
            </a:pPr>
            <a:r>
              <a:rPr lang="it-IT" sz="2000" b="1" dirty="0"/>
              <a:t>Accertamento infermieristico</a:t>
            </a:r>
          </a:p>
          <a:p>
            <a:pPr>
              <a:buNone/>
            </a:pPr>
            <a:endParaRPr lang="it-IT" sz="2000" dirty="0"/>
          </a:p>
          <a:p>
            <a:pPr>
              <a:buNone/>
            </a:pPr>
            <a:r>
              <a:rPr lang="it-IT" sz="2000" dirty="0"/>
              <a:t>Valutare lo stato di coscienza e i parametri vitali</a:t>
            </a:r>
          </a:p>
          <a:p>
            <a:pPr>
              <a:buNone/>
            </a:pPr>
            <a:endParaRPr lang="it-IT" sz="2000" dirty="0"/>
          </a:p>
          <a:p>
            <a:pPr>
              <a:buNone/>
            </a:pPr>
            <a:r>
              <a:rPr lang="it-IT" sz="2000" dirty="0"/>
              <a:t>Verificare lo stato pupillare</a:t>
            </a:r>
          </a:p>
          <a:p>
            <a:pPr>
              <a:buNone/>
            </a:pPr>
            <a:endParaRPr lang="it-IT" sz="2000" dirty="0"/>
          </a:p>
          <a:p>
            <a:pPr>
              <a:buNone/>
            </a:pPr>
            <a:r>
              <a:rPr lang="it-IT" sz="2000" dirty="0"/>
              <a:t>Monitorare la cefalea e la presenza di vomito neurologico</a:t>
            </a:r>
          </a:p>
          <a:p>
            <a:pPr>
              <a:buNone/>
            </a:pPr>
            <a:endParaRPr lang="it-IT" sz="2000" dirty="0"/>
          </a:p>
          <a:p>
            <a:pPr>
              <a:buNone/>
            </a:pPr>
            <a:r>
              <a:rPr lang="it-IT" sz="2000" dirty="0"/>
              <a:t>Rilevare eventuali crisi convulsive, anche se parziali</a:t>
            </a:r>
          </a:p>
          <a:p>
            <a:pPr>
              <a:buNone/>
            </a:pPr>
            <a:r>
              <a:rPr lang="it-IT" sz="2000" dirty="0"/>
              <a:t>Monitorare il B.I.</a:t>
            </a:r>
          </a:p>
          <a:p>
            <a:pPr>
              <a:buNone/>
            </a:pPr>
            <a:endParaRPr lang="it-IT" sz="2000" dirty="0"/>
          </a:p>
          <a:p>
            <a:pPr>
              <a:buNone/>
            </a:pPr>
            <a:r>
              <a:rPr lang="it-IT" sz="2000" dirty="0"/>
              <a:t>Rilevare i risultati di laboratorio: elettroliti, </a:t>
            </a:r>
            <a:r>
              <a:rPr lang="it-IT" sz="2000" dirty="0" err="1"/>
              <a:t>emogas</a:t>
            </a:r>
            <a:endParaRPr lang="it-IT" sz="2000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DDA88FB-D09F-4DE5-9639-81B85ECF4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25/03/2020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48B0026-F75D-4047-80F2-35C8FB0CE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IPERTENSIONE ENDOCRANICA</a:t>
            </a:r>
          </a:p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D40F353-4617-46FE-8372-E9B2F026C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6</a:t>
            </a:fld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7894796-2C67-405C-BBB4-45C1535082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768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626"/>
    </mc:Choice>
    <mc:Fallback>
      <p:transition spd="slow" advTm="78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C4A863B-7FFB-4550-8E52-6D35E425F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013" y="908720"/>
            <a:ext cx="7559675" cy="4958680"/>
          </a:xfrm>
        </p:spPr>
        <p:txBody>
          <a:bodyPr/>
          <a:lstStyle/>
          <a:p>
            <a:pPr>
              <a:buNone/>
            </a:pPr>
            <a:r>
              <a:rPr lang="it-IT" sz="1800" b="1" dirty="0"/>
              <a:t>Diagnosi Infermieristiche</a:t>
            </a:r>
          </a:p>
          <a:p>
            <a:pPr>
              <a:buNone/>
            </a:pPr>
            <a:endParaRPr lang="it-IT" sz="1800" dirty="0"/>
          </a:p>
          <a:p>
            <a:r>
              <a:rPr lang="it-IT" sz="1800" dirty="0"/>
              <a:t>Rischio di perfusione tessutale cerebrale inefficace</a:t>
            </a:r>
          </a:p>
          <a:p>
            <a:pPr marL="0" indent="0">
              <a:buNone/>
            </a:pPr>
            <a:endParaRPr lang="it-IT" sz="1800" dirty="0"/>
          </a:p>
          <a:p>
            <a:r>
              <a:rPr lang="it-IT" sz="1800" dirty="0"/>
              <a:t>Inefficace modello di respirazione</a:t>
            </a:r>
          </a:p>
          <a:p>
            <a:endParaRPr lang="it-IT" sz="1800" dirty="0"/>
          </a:p>
          <a:p>
            <a:r>
              <a:rPr lang="it-IT" sz="1800" dirty="0"/>
              <a:t>Nutrizione inferiore al fabbisogno</a:t>
            </a:r>
          </a:p>
          <a:p>
            <a:endParaRPr lang="it-IT" sz="1800" dirty="0"/>
          </a:p>
          <a:p>
            <a:r>
              <a:rPr lang="it-IT" sz="1800" dirty="0"/>
              <a:t>Rischio di compromissione dell’integrità cutanea</a:t>
            </a:r>
          </a:p>
          <a:p>
            <a:endParaRPr lang="it-IT" sz="1800" dirty="0"/>
          </a:p>
          <a:p>
            <a:r>
              <a:rPr lang="it-IT" sz="1800" dirty="0"/>
              <a:t>Deficit nella cura di sé</a:t>
            </a:r>
          </a:p>
          <a:p>
            <a:endParaRPr lang="it-IT" sz="1800" dirty="0"/>
          </a:p>
          <a:p>
            <a:r>
              <a:rPr lang="it-IT" sz="1800" dirty="0"/>
              <a:t>Comunicazione verbale compromessa</a:t>
            </a:r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BCAF9DB-A0F8-409A-A4A3-4808EF4E2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25/03/2020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B4E91B-C263-4D58-A7AF-04DC3368C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IPERTENSIONE ENDOCRANICA</a:t>
            </a:r>
          </a:p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FA9075D-3EA1-4DAB-828D-D5F281713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7</a:t>
            </a:fld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1A571CC-8462-4C1A-B7F4-A1E34C37D4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41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66"/>
    </mc:Choice>
    <mc:Fallback>
      <p:transition spd="slow" advTm="23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C124E40-4D24-4422-9ACB-833CF8135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013" y="692696"/>
            <a:ext cx="7559675" cy="5174704"/>
          </a:xfrm>
        </p:spPr>
        <p:txBody>
          <a:bodyPr/>
          <a:lstStyle/>
          <a:p>
            <a:pPr>
              <a:buNone/>
            </a:pPr>
            <a:r>
              <a:rPr lang="it-IT" b="1" dirty="0"/>
              <a:t>Interventi</a:t>
            </a:r>
            <a:endParaRPr lang="it-IT" dirty="0"/>
          </a:p>
          <a:p>
            <a:r>
              <a:rPr lang="it-IT" sz="1600" b="1" dirty="0"/>
              <a:t>Rischio di perfusione tessutale cerebrale inefficace</a:t>
            </a:r>
            <a:r>
              <a:rPr lang="it-IT" sz="1600" dirty="0"/>
              <a:t>. </a:t>
            </a:r>
          </a:p>
          <a:p>
            <a:pPr marL="0" indent="0">
              <a:buNone/>
            </a:pPr>
            <a:r>
              <a:rPr lang="it-IT" sz="1600" dirty="0"/>
              <a:t>Monitorare i parametri vitali (FR, polso, P/A, temperatura) e i parametri neurologici (orientamento spazio-temporale, reazione pupillare, presenza di cefalea e vomito a getto, presenza di deficit motori e/o sensitivi, incontinenza sfinterica). Posizione semi-</a:t>
            </a:r>
            <a:r>
              <a:rPr lang="it-IT" sz="1600" dirty="0" err="1"/>
              <a:t>fowler</a:t>
            </a:r>
            <a:r>
              <a:rPr lang="it-IT" sz="1600" dirty="0"/>
              <a:t>; Ossigenoterapia su prescrizione medica; accesso venoso per le terapie in urgenza; controllo del B.I.. Segnalare al medico ogni variazione rilevata nelle condizioni cliniche</a:t>
            </a:r>
          </a:p>
          <a:p>
            <a:endParaRPr lang="it-IT" sz="1600" dirty="0"/>
          </a:p>
          <a:p>
            <a:r>
              <a:rPr lang="it-IT" sz="1600" b="1" dirty="0"/>
              <a:t>Inefficace modello di respirazione</a:t>
            </a:r>
          </a:p>
          <a:p>
            <a:pPr marL="0" indent="0">
              <a:buNone/>
            </a:pPr>
            <a:r>
              <a:rPr lang="it-IT" sz="1600" dirty="0"/>
              <a:t>Monitorare la </a:t>
            </a:r>
            <a:r>
              <a:rPr lang="it-IT" sz="1600" dirty="0" err="1"/>
              <a:t>saturimetria</a:t>
            </a:r>
            <a:r>
              <a:rPr lang="it-IT" sz="1600" dirty="0"/>
              <a:t>; effettuare emogasanalisi; valutare con il medico l’eventuale necessità di supporto ventilatorio</a:t>
            </a:r>
          </a:p>
          <a:p>
            <a:endParaRPr lang="it-IT" sz="1600" dirty="0"/>
          </a:p>
          <a:p>
            <a:r>
              <a:rPr lang="it-IT" sz="1600" b="1" dirty="0"/>
              <a:t>Nutrizione inferiore al fabbisogno</a:t>
            </a:r>
          </a:p>
          <a:p>
            <a:pPr marL="0" indent="0">
              <a:buNone/>
            </a:pPr>
            <a:r>
              <a:rPr lang="it-IT" sz="1600" dirty="0"/>
              <a:t>Somministrare cibi semisolidi, facilmente digeribili. In caso di vomito persistente assicurare l’idratazione attraverso liquidi e.v. e la nutrizione clinica parenterale; in caso di disfagia assicurare l’apporto di liquidi e nutrienti attraverso NE</a:t>
            </a:r>
          </a:p>
          <a:p>
            <a:endParaRPr lang="it-IT" sz="1800" dirty="0"/>
          </a:p>
          <a:p>
            <a:endParaRPr lang="it-IT" sz="1800" dirty="0"/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DDAD496-9C67-487D-A1DB-7BD3A306A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25/03/2020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E0CFD7F-BC30-4463-9870-AA72003E5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IPERTENSIONE ENDOCRANICA</a:t>
            </a:r>
          </a:p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39D7FC-A86D-4B3A-B763-08C9E1A3D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8</a:t>
            </a:fld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E127DA1-FB10-4FEA-A2D4-D6E9A9BA6B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76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337"/>
    </mc:Choice>
    <mc:Fallback>
      <p:transition spd="slow" advTm="116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6FFC95C-134F-4AB2-8D6B-A06F1D648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013" y="836712"/>
            <a:ext cx="7559675" cy="5030688"/>
          </a:xfrm>
        </p:spPr>
        <p:txBody>
          <a:bodyPr/>
          <a:lstStyle/>
          <a:p>
            <a:pPr marL="0" indent="0">
              <a:buNone/>
            </a:pPr>
            <a:r>
              <a:rPr lang="it-IT" b="1" dirty="0"/>
              <a:t>Interventi</a:t>
            </a:r>
          </a:p>
          <a:p>
            <a:r>
              <a:rPr lang="it-IT" sz="1800" b="1" dirty="0"/>
              <a:t>Rischio di compromissione dell’integrità cutanea</a:t>
            </a:r>
          </a:p>
          <a:p>
            <a:pPr marL="0" indent="0">
              <a:buNone/>
            </a:pPr>
            <a:r>
              <a:rPr lang="it-IT" sz="1800" dirty="0"/>
              <a:t>Se il paziente è allettato: mobilizzare il paziente ogni due ore; utilizzare materasso e supporti antidecubito; garantire l’apporto proteico e l’idratazione, l’igiene del corpo, con particolare attenzione alle pliche cutanee</a:t>
            </a:r>
          </a:p>
          <a:p>
            <a:endParaRPr lang="it-IT" sz="1800" dirty="0"/>
          </a:p>
          <a:p>
            <a:r>
              <a:rPr lang="it-IT" sz="1800" b="1" dirty="0"/>
              <a:t>Deficit nella cura di sé</a:t>
            </a:r>
          </a:p>
          <a:p>
            <a:pPr marL="0" indent="0">
              <a:buNone/>
            </a:pPr>
            <a:r>
              <a:rPr lang="it-IT" sz="1800" dirty="0"/>
              <a:t>Valutare le abilità residue e il grado di autonomia; supportare il paziente nelle attività di cura; educare il paziente ad utilizzare le potenzialità residue per compensare i deficit; educare il care-</a:t>
            </a:r>
            <a:r>
              <a:rPr lang="it-IT" sz="1800" dirty="0" err="1"/>
              <a:t>giver</a:t>
            </a:r>
            <a:r>
              <a:rPr lang="it-IT" sz="1800" dirty="0"/>
              <a:t> e la famiglia alle attività di supporto al paziente e alle strategie di prevenzione delle complicanze</a:t>
            </a:r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13D31A3-25FF-474D-846C-03AC6C722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25/03/2020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5C6A17-9840-4920-966C-981CA5B84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IPERTENSIONE ENDOCRANICA</a:t>
            </a:r>
          </a:p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340029C-9287-48BB-831A-14963EEF9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9</a:t>
            </a:fld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004B114-C392-4E93-9CB4-03541829FA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39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629"/>
    </mc:Choice>
    <mc:Fallback>
      <p:transition spd="slow" advTm="68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a sapienza">
  <a:themeElements>
    <a:clrScheme name="">
      <a:dk1>
        <a:srgbClr val="822433"/>
      </a:dk1>
      <a:lt1>
        <a:srgbClr val="FFFFFF"/>
      </a:lt1>
      <a:dk2>
        <a:srgbClr val="822433"/>
      </a:dk2>
      <a:lt2>
        <a:srgbClr val="808080"/>
      </a:lt2>
      <a:accent1>
        <a:srgbClr val="BBE0E3"/>
      </a:accent1>
      <a:accent2>
        <a:srgbClr val="FFFF00"/>
      </a:accent2>
      <a:accent3>
        <a:srgbClr val="FFFFFF"/>
      </a:accent3>
      <a:accent4>
        <a:srgbClr val="6E1D2A"/>
      </a:accent4>
      <a:accent5>
        <a:srgbClr val="DAEDEF"/>
      </a:accent5>
      <a:accent6>
        <a:srgbClr val="E7E700"/>
      </a:accent6>
      <a:hlink>
        <a:srgbClr val="0000FF"/>
      </a:hlink>
      <a:folHlink>
        <a:srgbClr val="FF0000"/>
      </a:folHlink>
    </a:clrScheme>
    <a:fontScheme name="la sapienz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ＭＳ Ｐゴシック" pitchFamily="1" charset="-128"/>
          </a:defRPr>
        </a:defPPr>
      </a:lstStyle>
    </a:lnDef>
  </a:objectDefaults>
  <a:extraClrSchemeLst>
    <a:extraClrScheme>
      <a:clrScheme name="la sapienza 1">
        <a:dk1>
          <a:srgbClr val="000000"/>
        </a:dk1>
        <a:lt1>
          <a:srgbClr val="FFFFFF"/>
        </a:lt1>
        <a:dk2>
          <a:srgbClr val="FFFFFF"/>
        </a:dk2>
        <a:lt2>
          <a:srgbClr val="2D2015"/>
        </a:lt2>
        <a:accent1>
          <a:srgbClr val="7C7C7C"/>
        </a:accent1>
        <a:accent2>
          <a:srgbClr val="FFFF7E"/>
        </a:accent2>
        <a:accent3>
          <a:srgbClr val="FFFFFF"/>
        </a:accent3>
        <a:accent4>
          <a:srgbClr val="000000"/>
        </a:accent4>
        <a:accent5>
          <a:srgbClr val="BFBFBF"/>
        </a:accent5>
        <a:accent6>
          <a:srgbClr val="E7E772"/>
        </a:accent6>
        <a:hlink>
          <a:srgbClr val="066778"/>
        </a:hlink>
        <a:folHlink>
          <a:srgbClr val="8300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Marco:Applications:Microsoft Office 2004:Modelli:Modelli personali:la sapienza.pot</Template>
  <TotalTime>627</TotalTime>
  <Words>882</Words>
  <Application>Microsoft Office PowerPoint</Application>
  <PresentationFormat>Presentazione su schermo (4:3)</PresentationFormat>
  <Paragraphs>121</Paragraphs>
  <Slides>11</Slides>
  <Notes>1</Notes>
  <HiddenSlides>0</HiddenSlides>
  <MMClips>11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3" baseType="lpstr">
      <vt:lpstr>Arial</vt:lpstr>
      <vt:lpstr>la sapienza</vt:lpstr>
      <vt:lpstr>LEZIONE 8 IPERTENSIONE ENDOCRANICA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CASO CLINICO</vt:lpstr>
    </vt:vector>
  </TitlesOfParts>
  <Company>- -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- -</dc:creator>
  <cp:lastModifiedBy>SILVANOLIPPO</cp:lastModifiedBy>
  <cp:revision>61</cp:revision>
  <cp:lastPrinted>2017-03-24T11:12:08Z</cp:lastPrinted>
  <dcterms:created xsi:type="dcterms:W3CDTF">2006-11-20T16:13:10Z</dcterms:created>
  <dcterms:modified xsi:type="dcterms:W3CDTF">2020-03-25T10:41:21Z</dcterms:modified>
</cp:coreProperties>
</file>