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7B ASSISTENZA INFERMIERISTICA AL PAZIENTE CON ALZHEIMER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53896F-8096-4C6A-B416-EC18C17B2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6"/>
    </mc:Choice>
    <mc:Fallback>
      <p:transition spd="slow" advTm="4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0080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Accertamento</a:t>
            </a:r>
          </a:p>
          <a:p>
            <a:pPr>
              <a:buNone/>
            </a:pPr>
            <a:endParaRPr lang="it-IT" sz="1800" b="1" dirty="0"/>
          </a:p>
          <a:p>
            <a:r>
              <a:rPr lang="it-IT" sz="1800" dirty="0"/>
              <a:t>Valutare le capacità cognitive residue</a:t>
            </a:r>
          </a:p>
          <a:p>
            <a:endParaRPr lang="it-IT" sz="1800" dirty="0"/>
          </a:p>
          <a:p>
            <a:r>
              <a:rPr lang="it-IT" sz="1800" dirty="0"/>
              <a:t>Verificare il grado di autonomia residua nelle ADL</a:t>
            </a:r>
          </a:p>
          <a:p>
            <a:endParaRPr lang="it-IT" sz="1800" dirty="0"/>
          </a:p>
          <a:p>
            <a:r>
              <a:rPr lang="it-IT" sz="1800" dirty="0"/>
              <a:t>Verificare la presenza di comportamenti impulsivi, aggressività</a:t>
            </a:r>
          </a:p>
          <a:p>
            <a:endParaRPr lang="it-IT" sz="1800" dirty="0"/>
          </a:p>
          <a:p>
            <a:r>
              <a:rPr lang="it-IT" sz="1800" dirty="0"/>
              <a:t>Rilevare il rischio di cadute</a:t>
            </a:r>
          </a:p>
          <a:p>
            <a:endParaRPr lang="it-IT" sz="1800" dirty="0"/>
          </a:p>
          <a:p>
            <a:r>
              <a:rPr lang="it-IT" sz="1800" dirty="0"/>
              <a:t>Valutare lo stato nutrizionale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339752" y="908720"/>
            <a:ext cx="490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ASSISTENZA INFERMIERISTICA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C2AE59-65FD-4DDB-B8E1-5A61542D9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35"/>
    </mc:Choice>
    <mc:Fallback>
      <p:transition spd="slow" advTm="25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b="1" dirty="0"/>
              <a:t>Diagnosi infermieristiche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r>
              <a:rPr lang="it-IT" sz="1600" dirty="0"/>
              <a:t>Rischio di lesione da caduta e possibile alterazione dell’integrità cutanea determinate da movimenti continui e incontrollati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Nutrizione inferiore al fabbisogno dovuta ad inadeguata assunzione di alimenti e disidratazione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Disturbo dei processi di pensiero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Compromissione della comunicazione e delle interazioni sociali correlate a difficoltà di pensiero astratto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69A6EB-E35E-45DB-864B-538BB6DAC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9"/>
    </mc:Choice>
    <mc:Fallback>
      <p:transition spd="slow" advTm="32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Obiettivi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dirty="0"/>
              <a:t>Prevenire il rischio di caduta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Garantire un adeguato apporto nutrizionale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Favorire le relazioni sociali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Favorire i processi di pensiero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86F6A8-23D9-4832-A609-1C46E0673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63"/>
    </mc:Choice>
    <mc:Fallback>
      <p:transition spd="slow" advTm="21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98072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Interventi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r>
              <a:rPr lang="it-IT" sz="1800" b="1" dirty="0"/>
              <a:t>Prevenire le cadute</a:t>
            </a:r>
            <a:r>
              <a:rPr lang="it-IT" sz="1800" dirty="0"/>
              <a:t>. </a:t>
            </a:r>
          </a:p>
          <a:p>
            <a:pPr>
              <a:buNone/>
            </a:pPr>
            <a:r>
              <a:rPr lang="it-IT" sz="1800" dirty="0"/>
              <a:t>Imbottire le sponde del letto; usare paracolpi per gomiti e ginocchia; incoraggiare la deambulazione assistita; garantire l’igiene cutanea; se necessario immobilizzare la persona con ausili protettivi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r>
              <a:rPr lang="it-IT" sz="1800" b="1" dirty="0"/>
              <a:t>Garantire l’apporto nutrizionale. </a:t>
            </a:r>
          </a:p>
          <a:p>
            <a:pPr>
              <a:buNone/>
            </a:pPr>
            <a:r>
              <a:rPr lang="it-IT" sz="1800" dirty="0"/>
              <a:t>Offrire l’attenzione e un ambiente rilassante e confortevole durante il pasto; mostrare il cibo e stimolare il paziente a riconoscere cosa gli viene offerto; posizionarlo nel modo più adeguato per lui per alimentarsi; offrire bocconi piccoli ed assicurarsi che siano stati ingeriti prima di offrire il boccone successivo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BF264A-81D0-4BD6-B961-BBEAF4D4D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91"/>
    </mc:Choice>
    <mc:Fallback>
      <p:transition spd="slow" advTm="9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26876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Favorire le relazioni sociali. </a:t>
            </a:r>
          </a:p>
          <a:p>
            <a:pPr>
              <a:buNone/>
            </a:pPr>
            <a:r>
              <a:rPr lang="it-IT" sz="1800" dirty="0"/>
              <a:t>Individuare sistemi alternativi di comunicazione (immagini, oggetti familiari, gestualità), imparare  a riconoscere le espressioni del paziente; evitare l’isolamento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b="1" dirty="0"/>
              <a:t>Favorire i processi di pensiero</a:t>
            </a:r>
            <a:r>
              <a:rPr lang="it-IT" sz="1800" dirty="0"/>
              <a:t>.</a:t>
            </a:r>
          </a:p>
          <a:p>
            <a:pPr>
              <a:buNone/>
            </a:pPr>
            <a:r>
              <a:rPr lang="it-IT" sz="1800" dirty="0"/>
              <a:t> Interagire con l’assistito in maniera creativa; </a:t>
            </a:r>
            <a:r>
              <a:rPr lang="it-IT" sz="1800" dirty="0" err="1"/>
              <a:t>riorientare</a:t>
            </a:r>
            <a:r>
              <a:rPr lang="it-IT" sz="1800" dirty="0"/>
              <a:t> il paziente quando è sveglio, utilizzando anche l’orologio; utilizzare la musica e il contatto umano; far indossare al paziente un braccialetto con i dati identificativi, il telefono e la dicitura “disfunzione mnemonica”; mantenere il paziente occupato in attività sociali</a:t>
            </a:r>
          </a:p>
          <a:p>
            <a:pPr>
              <a:buNone/>
            </a:pPr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62BE83-D145-4069-B2B6-740510BF5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42"/>
    </mc:Choice>
    <mc:Fallback>
      <p:transition spd="slow" advTm="66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700808"/>
            <a:ext cx="7559675" cy="3106688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Valutazione</a:t>
            </a:r>
          </a:p>
          <a:p>
            <a:pPr>
              <a:buNone/>
            </a:pPr>
            <a:endParaRPr lang="it-IT" sz="1800" b="1" dirty="0"/>
          </a:p>
          <a:p>
            <a:pPr>
              <a:buNone/>
            </a:pPr>
            <a:r>
              <a:rPr lang="it-IT" sz="1800" dirty="0"/>
              <a:t>Non si verificano cadute e lesioni da trauma; la cute è integra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Il paziente è adeguatamente nutrito ed idratato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Il paziente non è isolato e riesce a compiere   processi di pensiero semplice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A44446-703F-42B2-AB7D-1F3931697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35"/>
    </mc:Choice>
    <mc:Fallback>
      <p:transition spd="slow" advTm="23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204864"/>
            <a:ext cx="7847707" cy="2602632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Pietro ha 70 anni e da tre gli è stato diagnosticato il Morbo di Alzheimer.</a:t>
            </a:r>
          </a:p>
          <a:p>
            <a:pPr marL="0" indent="0">
              <a:buNone/>
            </a:pPr>
            <a:r>
              <a:rPr lang="it-IT" sz="1800" dirty="0"/>
              <a:t>Vive in una famiglia composta da una moglie e una figlia.</a:t>
            </a:r>
          </a:p>
          <a:p>
            <a:pPr marL="0" indent="0">
              <a:buNone/>
            </a:pPr>
            <a:r>
              <a:rPr lang="it-IT" sz="1800" dirty="0"/>
              <a:t>Sei l’infermiere domiciliare che deve programmare il suo piano di assistenza.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Formula una Diagnosi infermieristica con il relativo piano di assistenza in uno dei seguenti modelli funzionali:</a:t>
            </a:r>
          </a:p>
          <a:p>
            <a:pPr marL="0" indent="0">
              <a:buNone/>
            </a:pPr>
            <a:r>
              <a:rPr lang="it-IT" sz="1800" dirty="0"/>
              <a:t>Cognitivo e percettivo</a:t>
            </a:r>
          </a:p>
          <a:p>
            <a:pPr marL="0" indent="0">
              <a:buNone/>
            </a:pPr>
            <a:r>
              <a:rPr lang="it-IT" sz="1800" dirty="0"/>
              <a:t>Percezione di sé – concetto di sé</a:t>
            </a:r>
          </a:p>
          <a:p>
            <a:pPr marL="0" indent="0">
              <a:buNone/>
            </a:pPr>
            <a:r>
              <a:rPr lang="it-IT" sz="1800" dirty="0"/>
              <a:t>Percezione e gestione della salute</a:t>
            </a:r>
          </a:p>
          <a:p>
            <a:pPr marL="0" indent="0">
              <a:buNone/>
            </a:pPr>
            <a:r>
              <a:rPr lang="it-IT" sz="1800" dirty="0" err="1"/>
              <a:t>Coping</a:t>
            </a:r>
            <a:r>
              <a:rPr lang="it-IT" sz="1800" dirty="0"/>
              <a:t> e tolleranza allo stress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CASO CLINICO MORBO </a:t>
            </a:r>
            <a:r>
              <a:rPr lang="it-IT" dirty="0" err="1"/>
              <a:t>DI</a:t>
            </a:r>
            <a:r>
              <a:rPr lang="it-IT"/>
              <a:t> ALZHEIMER</a:t>
            </a:r>
          </a:p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87824" y="1052736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CASO CLINICO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710209-FA92-4C80-AC29-A3A7A1B3E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54"/>
    </mc:Choice>
    <mc:Fallback>
      <p:transition spd="slow" advTm="16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590</TotalTime>
  <Words>458</Words>
  <Application>Microsoft Office PowerPoint</Application>
  <PresentationFormat>Presentazione su schermo (4:3)</PresentationFormat>
  <Paragraphs>85</Paragraphs>
  <Slides>8</Slides>
  <Notes>1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la sapienza</vt:lpstr>
      <vt:lpstr>LEZIONE 7B ASSISTENZA INFERMIERISTICA AL PAZIENTE CON ALZHEIMER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56</cp:revision>
  <cp:lastPrinted>2017-03-24T11:12:08Z</cp:lastPrinted>
  <dcterms:created xsi:type="dcterms:W3CDTF">2006-11-20T16:13:10Z</dcterms:created>
  <dcterms:modified xsi:type="dcterms:W3CDTF">2020-03-19T08:45:27Z</dcterms:modified>
</cp:coreProperties>
</file>