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73" r:id="rId3"/>
    <p:sldId id="274" r:id="rId4"/>
    <p:sldId id="275" r:id="rId5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7 A IL MORBO DI ALZHEIMER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-1588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5805264"/>
            <a:ext cx="4047728" cy="457200"/>
          </a:xfrm>
        </p:spPr>
        <p:txBody>
          <a:bodyPr/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</a:t>
            </a:r>
            <a:r>
              <a:rPr lang="it-IT" b="1" dirty="0" err="1"/>
              <a:t>Zenobi</a:t>
            </a:r>
            <a:endParaRPr lang="it-IT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C65447-292D-49A0-9F2D-D59F17BC9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27"/>
    </mc:Choice>
    <mc:Fallback>
      <p:transition spd="slow" advTm="14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755576" y="476672"/>
            <a:ext cx="7559675" cy="452264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MORBO </a:t>
            </a:r>
            <a:r>
              <a:rPr lang="it-IT" b="1" dirty="0" err="1">
                <a:solidFill>
                  <a:schemeClr val="tx1"/>
                </a:solidFill>
              </a:rPr>
              <a:t>DI</a:t>
            </a:r>
            <a:r>
              <a:rPr lang="it-IT" b="1" dirty="0">
                <a:solidFill>
                  <a:schemeClr val="tx1"/>
                </a:solidFill>
              </a:rPr>
              <a:t> ALZHEIMER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43608" y="1556792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576" y="13407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it-IT" sz="1800" dirty="0">
              <a:solidFill>
                <a:srgbClr val="0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99592" y="155679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Disfunzione cerebrale cronica progressiva e degenerativa accompagnata da profondi effetti sulla memoria, sulla cognizione e sulla capacità di cura personale. </a:t>
            </a:r>
          </a:p>
          <a:p>
            <a:pPr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L’anamnesi familiare per morbo di Alzheimer  e la sindrome di Down sono fattori predisponenti. </a:t>
            </a:r>
          </a:p>
          <a:p>
            <a:pPr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Nei pazienti affetti si realizzano delle modificazioni neuropatologiche e biochimiche specifiche, quali la formazione di intrecci  </a:t>
            </a:r>
            <a:r>
              <a:rPr lang="it-IT" sz="1800" dirty="0" err="1">
                <a:solidFill>
                  <a:srgbClr val="000000"/>
                </a:solidFill>
              </a:rPr>
              <a:t>neurofibrillari</a:t>
            </a:r>
            <a:r>
              <a:rPr lang="it-IT" sz="1800" dirty="0">
                <a:solidFill>
                  <a:srgbClr val="000000"/>
                </a:solidFill>
              </a:rPr>
              <a:t> e di placche neuritiche o senili.</a:t>
            </a:r>
          </a:p>
          <a:p>
            <a:pPr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 Le cause della malattia sono tuttora sconosciute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74CC36-3FA8-44DC-ACF8-15E74B848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87"/>
    </mc:Choice>
    <mc:Fallback>
      <p:transition spd="slow" advTm="42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12474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b="1" dirty="0"/>
              <a:t>Manifestazioni cliniche.</a:t>
            </a:r>
          </a:p>
          <a:p>
            <a:pPr>
              <a:buNone/>
            </a:pPr>
            <a:endParaRPr lang="it-IT" b="1" dirty="0"/>
          </a:p>
          <a:p>
            <a:r>
              <a:rPr lang="it-IT" dirty="0"/>
              <a:t>Perdita di memoria</a:t>
            </a:r>
          </a:p>
          <a:p>
            <a:r>
              <a:rPr lang="it-IT" dirty="0"/>
              <a:t>Incapacità progressiva di formulare concetti e pensare in termini astratti</a:t>
            </a:r>
          </a:p>
          <a:p>
            <a:r>
              <a:rPr lang="it-IT" dirty="0"/>
              <a:t>Comportamento impulsivo</a:t>
            </a:r>
          </a:p>
          <a:p>
            <a:r>
              <a:rPr lang="it-IT" dirty="0"/>
              <a:t>Depressione, aggressività, paranoia</a:t>
            </a:r>
          </a:p>
          <a:p>
            <a:r>
              <a:rPr lang="it-IT" dirty="0"/>
              <a:t>Perdita progressiva dell’autonomia nelle ADL</a:t>
            </a:r>
          </a:p>
          <a:p>
            <a:r>
              <a:rPr lang="it-IT" dirty="0"/>
              <a:t>Deperimento organico con insorgenza di complicanze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632A9A-7942-4FFB-96E2-E9028666E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26"/>
    </mc:Choice>
    <mc:Fallback>
      <p:transition spd="slow" advTm="2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26876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Accertamento</a:t>
            </a:r>
          </a:p>
          <a:p>
            <a:r>
              <a:rPr lang="it-IT" sz="1800" dirty="0"/>
              <a:t>Anamnesi clinica e familiare</a:t>
            </a:r>
          </a:p>
          <a:p>
            <a:r>
              <a:rPr lang="it-IT" sz="1800" dirty="0"/>
              <a:t>EEG</a:t>
            </a:r>
          </a:p>
          <a:p>
            <a:r>
              <a:rPr lang="it-IT" sz="1800" dirty="0"/>
              <a:t>TAC encefalo</a:t>
            </a:r>
          </a:p>
          <a:p>
            <a:r>
              <a:rPr lang="it-IT" sz="1800" dirty="0"/>
              <a:t>RMN encefalo</a:t>
            </a:r>
          </a:p>
          <a:p>
            <a:r>
              <a:rPr lang="it-IT" sz="1800" dirty="0"/>
              <a:t>Test funzionali cognitivi ( Mini </a:t>
            </a:r>
            <a:r>
              <a:rPr lang="it-IT" sz="1800" dirty="0" err="1"/>
              <a:t>Mental</a:t>
            </a:r>
            <a:r>
              <a:rPr lang="it-IT" sz="1800" dirty="0"/>
              <a:t> State </a:t>
            </a:r>
            <a:r>
              <a:rPr lang="it-IT" sz="1800" dirty="0" err="1"/>
              <a:t>Examination</a:t>
            </a:r>
            <a:r>
              <a:rPr lang="it-IT" sz="1800" dirty="0"/>
              <a:t>)</a:t>
            </a:r>
          </a:p>
          <a:p>
            <a:endParaRPr lang="it-IT" sz="1800" dirty="0"/>
          </a:p>
          <a:p>
            <a:pPr>
              <a:buNone/>
            </a:pPr>
            <a:r>
              <a:rPr lang="it-IT" sz="1800" b="1" dirty="0"/>
              <a:t>Trattamento medico</a:t>
            </a:r>
          </a:p>
          <a:p>
            <a:pPr>
              <a:buNone/>
            </a:pPr>
            <a:r>
              <a:rPr lang="it-IT" sz="1800" dirty="0"/>
              <a:t>Taurina </a:t>
            </a:r>
            <a:r>
              <a:rPr lang="it-IT" sz="1800" dirty="0" err="1"/>
              <a:t>idrocloridrato</a:t>
            </a:r>
            <a:r>
              <a:rPr lang="it-IT" sz="1800" dirty="0"/>
              <a:t> migliora l’azione dell’acetilcolina, mantenendo le abilità mnemoniche, e ritardando la demenza; deve essere monitorata la funzionalità epatica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ALZHEIMER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D98B36-4C2D-4370-B710-95814C3FA9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60"/>
    </mc:Choice>
    <mc:Fallback>
      <p:transition spd="slow" advTm="54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613</TotalTime>
  <Words>188</Words>
  <Application>Microsoft Office PowerPoint</Application>
  <PresentationFormat>Presentazione su schermo (4:3)</PresentationFormat>
  <Paragraphs>38</Paragraphs>
  <Slides>4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Arial</vt:lpstr>
      <vt:lpstr>la sapienza</vt:lpstr>
      <vt:lpstr>LEZIONE 7 A IL MORBO DI ALZHEIMER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57</cp:revision>
  <cp:lastPrinted>2017-03-24T11:12:08Z</cp:lastPrinted>
  <dcterms:created xsi:type="dcterms:W3CDTF">2006-11-20T16:13:10Z</dcterms:created>
  <dcterms:modified xsi:type="dcterms:W3CDTF">2020-03-19T08:40:03Z</dcterms:modified>
</cp:coreProperties>
</file>