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73" r:id="rId3"/>
    <p:sldId id="274" r:id="rId4"/>
    <p:sldId id="275" r:id="rId5"/>
    <p:sldId id="276" r:id="rId6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18/03/2020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</a:rPr>
              <a:t>LEZIONE 6 a MORBO DI PARKINSON</a:t>
            </a: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-1588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99992" y="5805264"/>
            <a:ext cx="4047728" cy="457200"/>
          </a:xfrm>
        </p:spPr>
        <p:txBody>
          <a:bodyPr/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</a:t>
            </a:r>
            <a:r>
              <a:rPr lang="it-IT" b="1" dirty="0" err="1"/>
              <a:t>Zenobi</a:t>
            </a:r>
            <a:endParaRPr lang="it-IT" b="1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E052A50-82EC-46A9-B65F-D1D30D16E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66"/>
    </mc:Choice>
    <mc:Fallback>
      <p:transition spd="slow" advTm="12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PARKINSON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755576" y="476672"/>
            <a:ext cx="7559675" cy="452264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</a:rPr>
              <a:t>MORBO </a:t>
            </a:r>
            <a:r>
              <a:rPr lang="it-IT" b="1" dirty="0" err="1">
                <a:solidFill>
                  <a:schemeClr val="tx1"/>
                </a:solidFill>
              </a:rPr>
              <a:t>DI</a:t>
            </a:r>
            <a:r>
              <a:rPr lang="it-IT" b="1" dirty="0">
                <a:solidFill>
                  <a:schemeClr val="tx1"/>
                </a:solidFill>
              </a:rPr>
              <a:t> PARKINSON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43608" y="1556792"/>
            <a:ext cx="71287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dirty="0">
                <a:solidFill>
                  <a:srgbClr val="000000"/>
                </a:solidFill>
              </a:rPr>
              <a:t>Malattia neurodegenerativa a decorso lento, progressiva, con compromissione del movimento.</a:t>
            </a:r>
          </a:p>
          <a:p>
            <a:pPr>
              <a:buNone/>
            </a:pPr>
            <a:endParaRPr lang="it-IT" sz="1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it-IT" sz="1400" dirty="0">
                <a:solidFill>
                  <a:srgbClr val="000000"/>
                </a:solidFill>
              </a:rPr>
              <a:t> Insorge prevalentemente oltre i 50 anni, ma ci sono casi di esordio precoce. </a:t>
            </a:r>
          </a:p>
          <a:p>
            <a:pPr>
              <a:buNone/>
            </a:pPr>
            <a:endParaRPr lang="it-IT" sz="1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it-IT" sz="1400" dirty="0">
                <a:solidFill>
                  <a:srgbClr val="000000"/>
                </a:solidFill>
              </a:rPr>
              <a:t>E’ associato a una riduzione dei livelli di dopamina dovuta alla distruzione delle cellule neuronali pigmentarie nella sostanza nera dei gangli della base del cervello. </a:t>
            </a:r>
          </a:p>
          <a:p>
            <a:pPr>
              <a:buNone/>
            </a:pPr>
            <a:endParaRPr lang="it-IT" sz="1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it-IT" sz="1400" dirty="0">
                <a:solidFill>
                  <a:srgbClr val="000000"/>
                </a:solidFill>
              </a:rPr>
              <a:t>Le cause sono sconosciute, ma sono stati individuati alcuni fattori di rischio:</a:t>
            </a:r>
          </a:p>
          <a:p>
            <a:r>
              <a:rPr lang="it-IT" sz="1400" dirty="0">
                <a:solidFill>
                  <a:srgbClr val="000000"/>
                </a:solidFill>
              </a:rPr>
              <a:t>Genetica</a:t>
            </a:r>
          </a:p>
          <a:p>
            <a:r>
              <a:rPr lang="it-IT" sz="1400" dirty="0">
                <a:solidFill>
                  <a:srgbClr val="000000"/>
                </a:solidFill>
              </a:rPr>
              <a:t>Arteriosclerosi</a:t>
            </a:r>
          </a:p>
          <a:p>
            <a:r>
              <a:rPr lang="it-IT" sz="1400" dirty="0">
                <a:solidFill>
                  <a:srgbClr val="000000"/>
                </a:solidFill>
              </a:rPr>
              <a:t>Accumulo di ossigeno nei radicali liberi</a:t>
            </a:r>
          </a:p>
          <a:p>
            <a:r>
              <a:rPr lang="it-IT" sz="1400" dirty="0">
                <a:solidFill>
                  <a:srgbClr val="000000"/>
                </a:solidFill>
              </a:rPr>
              <a:t>Infezioni virali</a:t>
            </a:r>
          </a:p>
          <a:p>
            <a:r>
              <a:rPr lang="it-IT" sz="1400" dirty="0">
                <a:solidFill>
                  <a:srgbClr val="000000"/>
                </a:solidFill>
              </a:rPr>
              <a:t>Traumi cranici</a:t>
            </a:r>
          </a:p>
          <a:p>
            <a:r>
              <a:rPr lang="it-IT" sz="1400" dirty="0">
                <a:solidFill>
                  <a:srgbClr val="000000"/>
                </a:solidFill>
              </a:rPr>
              <a:t>Utilizzo prolungato di antipsicotici</a:t>
            </a:r>
          </a:p>
          <a:p>
            <a:r>
              <a:rPr lang="it-IT" sz="1400" dirty="0">
                <a:solidFill>
                  <a:srgbClr val="000000"/>
                </a:solidFill>
              </a:rPr>
              <a:t>Esposizioni ambientali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it-IT" sz="1400" dirty="0">
                <a:solidFill>
                  <a:srgbClr val="000000"/>
                </a:solidFill>
              </a:rPr>
              <a:t>La sintomatologia compare quando sono compromessi più del 60% dei neuroni  pigmentari e i livelli di dopamina striata diminuiscono dell’80%.</a:t>
            </a:r>
          </a:p>
        </p:txBody>
      </p:sp>
      <p:sp>
        <p:nvSpPr>
          <p:cNvPr id="8" name="Rettangolo 7"/>
          <p:cNvSpPr/>
          <p:nvPr/>
        </p:nvSpPr>
        <p:spPr>
          <a:xfrm>
            <a:off x="755576" y="13407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it-IT" sz="1800" dirty="0">
              <a:solidFill>
                <a:srgbClr val="000000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7B1AEBE-CB64-47E0-9487-F737664D4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51"/>
    </mc:Choice>
    <mc:Fallback>
      <p:transition spd="slow" advTm="64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124744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400" b="1" dirty="0"/>
              <a:t>Manifestazioni cliniche.</a:t>
            </a:r>
          </a:p>
          <a:p>
            <a:pPr>
              <a:buNone/>
            </a:pPr>
            <a:endParaRPr lang="it-IT" sz="1400" b="1" dirty="0"/>
          </a:p>
          <a:p>
            <a:pPr>
              <a:buNone/>
            </a:pPr>
            <a:r>
              <a:rPr lang="it-IT" sz="1400" u="sng" dirty="0"/>
              <a:t>Tremore</a:t>
            </a:r>
            <a:r>
              <a:rPr lang="it-IT" sz="1400" dirty="0"/>
              <a:t>. E’ lento e unilaterale, caratteristico a riposo, scompare con il movimento deciso, e si aggrava quando cammina, si concentra o è ansiosa.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u="sng" dirty="0"/>
              <a:t>Rigidità</a:t>
            </a:r>
            <a:r>
              <a:rPr lang="it-IT" sz="1400" dirty="0"/>
              <a:t>. Il movimento passivo di un arto può determinare l’incremento di movimenti a scatto. La rigidità dell’arto passivo aumenta quando l’altro è attivo. Spesso è presente anche rigidità del collo e della spalla.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u="sng" dirty="0" err="1"/>
              <a:t>Bradicinesia</a:t>
            </a:r>
            <a:r>
              <a:rPr lang="it-IT" sz="1400" u="sng" dirty="0"/>
              <a:t>. </a:t>
            </a:r>
            <a:r>
              <a:rPr lang="it-IT" sz="1400" dirty="0"/>
              <a:t>La persona impiega molto tempo per compiere le normali attività ed ha difficoltà a iniziare i movimenti. L’ipocinesia è una transitoria incapacità di compiere i movimenti attivi, ed è accompagnata da trascinamento. Il volto perde espressione e compare disfonia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dirty="0"/>
              <a:t>Questi sintomi possono essere accompagnati da depressione, demenza, disturbi del sonno. Rischio di infezioni del tratto respiratorio e urinario, rischio di cadute e lesioni cutanee.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18/03/2020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PARKINSON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9D95E22-6DEC-467F-95B4-9404F19CB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34"/>
    </mc:Choice>
    <mc:Fallback>
      <p:transition spd="slow" advTm="114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692696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400" b="1" dirty="0"/>
              <a:t>Accertamento diagnostico</a:t>
            </a:r>
            <a:r>
              <a:rPr lang="it-IT" sz="1400" dirty="0"/>
              <a:t>. </a:t>
            </a:r>
          </a:p>
          <a:p>
            <a:pPr>
              <a:buNone/>
            </a:pPr>
            <a:r>
              <a:rPr lang="it-IT" sz="1400" dirty="0"/>
              <a:t>Attualmente la malattia è diagnosticata clinicamente, attraverso la storia del paziente e la presenza di almeno due dei segni caratteristici: tremore, rigidità muscolare e </a:t>
            </a:r>
            <a:r>
              <a:rPr lang="it-IT" sz="1400" dirty="0" err="1"/>
              <a:t>bradicinesia</a:t>
            </a:r>
            <a:r>
              <a:rPr lang="it-IT" sz="1400" dirty="0"/>
              <a:t>, attraverso un attento esame neurologico e la risposta alla terapia farmacologica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b="1" dirty="0"/>
              <a:t>Terapia farmacologica</a:t>
            </a:r>
            <a:r>
              <a:rPr lang="it-IT" sz="1400" dirty="0"/>
              <a:t>. </a:t>
            </a:r>
          </a:p>
          <a:p>
            <a:pPr>
              <a:buNone/>
            </a:pPr>
            <a:r>
              <a:rPr lang="it-IT" sz="1400" dirty="0"/>
              <a:t>I </a:t>
            </a:r>
            <a:r>
              <a:rPr lang="it-IT" sz="1400" b="1" dirty="0"/>
              <a:t>farmaci antiparkinsoniani  </a:t>
            </a:r>
            <a:r>
              <a:rPr lang="it-IT" sz="1400" dirty="0"/>
              <a:t>(</a:t>
            </a:r>
            <a:r>
              <a:rPr lang="it-IT" sz="1400" dirty="0" err="1"/>
              <a:t>levodopa</a:t>
            </a:r>
            <a:r>
              <a:rPr lang="it-IT" sz="1400" dirty="0"/>
              <a:t> e </a:t>
            </a:r>
            <a:r>
              <a:rPr lang="it-IT" sz="1400" dirty="0" err="1"/>
              <a:t>carbidopa</a:t>
            </a:r>
            <a:r>
              <a:rPr lang="it-IT" sz="1400" dirty="0"/>
              <a:t>)agiscono: </a:t>
            </a:r>
          </a:p>
          <a:p>
            <a:pPr>
              <a:buNone/>
            </a:pPr>
            <a:r>
              <a:rPr lang="it-IT" sz="1400" dirty="0"/>
              <a:t>aumentando l’attività </a:t>
            </a:r>
            <a:r>
              <a:rPr lang="it-IT" sz="1400" dirty="0" err="1"/>
              <a:t>dopaminergica</a:t>
            </a:r>
            <a:r>
              <a:rPr lang="it-IT" sz="1400" dirty="0"/>
              <a:t> striata; </a:t>
            </a:r>
          </a:p>
          <a:p>
            <a:pPr>
              <a:buNone/>
            </a:pPr>
            <a:r>
              <a:rPr lang="it-IT" sz="1400" dirty="0"/>
              <a:t>riducendo l’eccessiva influenza degli stimolatori colinergici neuronali del tratto extrapiramidale; </a:t>
            </a:r>
          </a:p>
          <a:p>
            <a:pPr>
              <a:buNone/>
            </a:pPr>
            <a:r>
              <a:rPr lang="it-IT" sz="1400" dirty="0"/>
              <a:t>agendo sulle vie dei neurotrasmettitori rispetto alle vie </a:t>
            </a:r>
            <a:r>
              <a:rPr lang="it-IT" sz="1400" dirty="0" err="1"/>
              <a:t>dopaminergiche</a:t>
            </a:r>
            <a:r>
              <a:rPr lang="it-IT" sz="1400" dirty="0"/>
              <a:t>. </a:t>
            </a:r>
          </a:p>
          <a:p>
            <a:pPr>
              <a:buNone/>
            </a:pPr>
            <a:r>
              <a:rPr lang="it-IT" sz="1400" dirty="0"/>
              <a:t>A lungo andare i benefici diminuiscono e aumentano gli effetti collaterali (confusione, agitazione, depressione, disturbi del sonno, discinesia). </a:t>
            </a:r>
          </a:p>
          <a:p>
            <a:pPr>
              <a:buNone/>
            </a:pPr>
            <a:r>
              <a:rPr lang="it-IT" sz="1400" b="1" dirty="0"/>
              <a:t>I farmaci anticolinergici </a:t>
            </a:r>
            <a:r>
              <a:rPr lang="it-IT" sz="1400" dirty="0"/>
              <a:t>sono efficaci per il controllo del tremore e della rigidità. </a:t>
            </a:r>
          </a:p>
          <a:p>
            <a:pPr>
              <a:buNone/>
            </a:pPr>
            <a:r>
              <a:rPr lang="it-IT" sz="1400" dirty="0"/>
              <a:t>Gli </a:t>
            </a:r>
            <a:r>
              <a:rPr lang="it-IT" sz="1400" b="1" dirty="0"/>
              <a:t>antagonisti della dopamina </a:t>
            </a:r>
            <a:r>
              <a:rPr lang="it-IT" sz="1400" dirty="0"/>
              <a:t>vengono somministrati in associazione con gli antiparkinsoniani, quando questi perdono efficacia. </a:t>
            </a:r>
          </a:p>
          <a:p>
            <a:pPr>
              <a:buNone/>
            </a:pPr>
            <a:r>
              <a:rPr lang="it-IT" sz="1400" b="1" dirty="0"/>
              <a:t>Gli inibitori delle </a:t>
            </a:r>
            <a:r>
              <a:rPr lang="it-IT" sz="1400" b="1" dirty="0" err="1"/>
              <a:t>monoaminossidasi</a:t>
            </a:r>
            <a:r>
              <a:rPr lang="it-IT" sz="1400" b="1" dirty="0"/>
              <a:t> </a:t>
            </a:r>
            <a:r>
              <a:rPr lang="it-IT" sz="1400" dirty="0"/>
              <a:t>inibiscono l’abbassamento della dopamina e si ritiene possano rallentare la progressione della malattia. </a:t>
            </a:r>
          </a:p>
          <a:p>
            <a:pPr>
              <a:buNone/>
            </a:pPr>
            <a:r>
              <a:rPr lang="it-IT" sz="1400" dirty="0"/>
              <a:t>Gli </a:t>
            </a:r>
            <a:r>
              <a:rPr lang="it-IT" sz="1400" b="1" dirty="0"/>
              <a:t>antidepressivi </a:t>
            </a:r>
            <a:r>
              <a:rPr lang="it-IT" sz="1400" b="1" dirty="0" err="1"/>
              <a:t>triciclici</a:t>
            </a:r>
            <a:r>
              <a:rPr lang="it-IT" sz="1400" b="1" dirty="0"/>
              <a:t> </a:t>
            </a:r>
            <a:r>
              <a:rPr lang="it-IT" sz="1400" dirty="0"/>
              <a:t>vengono  somministrati per alleviare la depressione di questi soggetti</a:t>
            </a:r>
          </a:p>
          <a:p>
            <a:pPr>
              <a:buNone/>
            </a:pPr>
            <a:r>
              <a:rPr lang="it-IT" sz="1400" dirty="0"/>
              <a:t>gli </a:t>
            </a:r>
            <a:r>
              <a:rPr lang="it-IT" sz="1400" b="1" dirty="0"/>
              <a:t>antistaminici</a:t>
            </a:r>
            <a:r>
              <a:rPr lang="it-IT" sz="1400" dirty="0"/>
              <a:t> hanno effetto anticolinergico e sedativo e possono ridurre i tremori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PARKINSON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C65F4B6-F186-451A-91EB-168D4FEE0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975"/>
    </mc:Choice>
    <mc:Fallback>
      <p:transition spd="slow" advTm="128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052736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600" b="1" dirty="0"/>
              <a:t>Trattamento chirurgico.</a:t>
            </a:r>
          </a:p>
          <a:p>
            <a:r>
              <a:rPr lang="it-IT" sz="1600" b="1" dirty="0"/>
              <a:t> </a:t>
            </a:r>
            <a:r>
              <a:rPr lang="it-IT" sz="1600" dirty="0"/>
              <a:t>Ha lo scopo di ridurre il tremore, la rigidità e la discinesia, ma non di modificare il decorso della malattia.</a:t>
            </a:r>
          </a:p>
          <a:p>
            <a:r>
              <a:rPr lang="it-IT" sz="1600" dirty="0"/>
              <a:t> Vengono candidati i pazienti con Parkinson idiopatico e che hanno raggiunto la dose massima di farmaco.</a:t>
            </a:r>
          </a:p>
          <a:p>
            <a:r>
              <a:rPr lang="it-IT" sz="1600" dirty="0"/>
              <a:t> Vengono effettuate </a:t>
            </a:r>
            <a:r>
              <a:rPr lang="it-IT" sz="1600" dirty="0" err="1"/>
              <a:t>pallidotomia</a:t>
            </a:r>
            <a:r>
              <a:rPr lang="it-IT" sz="1600" dirty="0"/>
              <a:t> o </a:t>
            </a:r>
            <a:r>
              <a:rPr lang="it-IT" sz="1600" dirty="0" err="1"/>
              <a:t>talamotomia</a:t>
            </a:r>
            <a:r>
              <a:rPr lang="it-IT" sz="1600" dirty="0"/>
              <a:t> con tecnica </a:t>
            </a:r>
            <a:r>
              <a:rPr lang="it-IT" sz="1600" dirty="0" err="1"/>
              <a:t>stereotassica</a:t>
            </a:r>
            <a:r>
              <a:rPr lang="it-IT" sz="1600" dirty="0"/>
              <a:t>, allo scopo di interrompere la conduzione nervosa che genera il tremore. </a:t>
            </a:r>
          </a:p>
          <a:p>
            <a:r>
              <a:rPr lang="it-IT" sz="1600" dirty="0"/>
              <a:t>Un altro tipo di pratica è l’impianto di stimolatore cerebrale profonda: un elettrodo viene posizionato sul talamo e collegato ad un generatore di impulsi impiantato in una tasca nel sottocute. L’elettrodo blocca la conduzione nervosa che genera il tremore. </a:t>
            </a:r>
          </a:p>
          <a:p>
            <a:r>
              <a:rPr lang="it-IT" sz="1600" dirty="0"/>
              <a:t>La procedura chirurgica può avere delle complicanze.</a:t>
            </a:r>
          </a:p>
          <a:p>
            <a:endParaRPr lang="it-IT" sz="1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MORBO </a:t>
            </a:r>
            <a:r>
              <a:rPr lang="it-IT" dirty="0" err="1"/>
              <a:t>DI</a:t>
            </a:r>
            <a:r>
              <a:rPr lang="it-IT" dirty="0"/>
              <a:t> PARKINSON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2C8E314-3923-44A0-91AC-D6A333E0A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076"/>
    </mc:Choice>
    <mc:Fallback>
      <p:transition spd="slow" advTm="73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652</TotalTime>
  <Words>596</Words>
  <Application>Microsoft Office PowerPoint</Application>
  <PresentationFormat>Presentazione su schermo (4:3)</PresentationFormat>
  <Paragraphs>62</Paragraphs>
  <Slides>5</Slides>
  <Notes>1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Arial</vt:lpstr>
      <vt:lpstr>la sapienza</vt:lpstr>
      <vt:lpstr>LEZIONE 6 a MORBO DI PARKINSON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60</cp:revision>
  <cp:lastPrinted>2017-03-24T11:12:08Z</cp:lastPrinted>
  <dcterms:created xsi:type="dcterms:W3CDTF">2006-11-20T16:13:10Z</dcterms:created>
  <dcterms:modified xsi:type="dcterms:W3CDTF">2020-03-18T06:29:55Z</dcterms:modified>
</cp:coreProperties>
</file>