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3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5 ICTUS EMORRAGICO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-1588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99992" y="5805264"/>
            <a:ext cx="4047728" cy="457200"/>
          </a:xfrm>
        </p:spPr>
        <p:txBody>
          <a:bodyPr/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</a:t>
            </a:r>
            <a:r>
              <a:rPr lang="it-IT" b="1" dirty="0" err="1"/>
              <a:t>Zenobi</a:t>
            </a:r>
            <a:endParaRPr lang="it-IT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0DEDAB-0624-4DDF-9235-6B99EAF3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8"/>
    </mc:Choice>
    <mc:Fallback>
      <p:transition spd="slow" advTm="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772816"/>
            <a:ext cx="7559675" cy="4114800"/>
          </a:xfrm>
        </p:spPr>
        <p:txBody>
          <a:bodyPr/>
          <a:lstStyle/>
          <a:p>
            <a:pPr marL="0" indent="0">
              <a:buNone/>
            </a:pPr>
            <a:r>
              <a:rPr lang="it-IT" sz="1400" dirty="0"/>
              <a:t>Il sig. Francesco è stato ricoverato in </a:t>
            </a:r>
            <a:r>
              <a:rPr lang="it-IT" sz="1400" dirty="0" err="1"/>
              <a:t>stroke</a:t>
            </a:r>
            <a:r>
              <a:rPr lang="it-IT" sz="1400" dirty="0"/>
              <a:t> </a:t>
            </a:r>
            <a:r>
              <a:rPr lang="it-IT" sz="1400" dirty="0" err="1"/>
              <a:t>unit</a:t>
            </a:r>
            <a:r>
              <a:rPr lang="it-IT" sz="1400" dirty="0"/>
              <a:t> per un  TIA; le sue condizioni sembrano stabili e non ha riportato danni neurologici.</a:t>
            </a:r>
          </a:p>
          <a:p>
            <a:pPr marL="0" indent="0">
              <a:buNone/>
            </a:pPr>
            <a:r>
              <a:rPr lang="it-IT" sz="1400" dirty="0"/>
              <a:t>Durante il tuo turno di lavoro, conversando con il paziente, rilevi una disartria, che prima non aveva.</a:t>
            </a:r>
          </a:p>
          <a:p>
            <a:pPr marL="0" indent="0">
              <a:buNone/>
            </a:pPr>
            <a:endParaRPr lang="it-IT" sz="1400" dirty="0"/>
          </a:p>
          <a:p>
            <a:pPr marL="0" indent="0">
              <a:buNone/>
            </a:pPr>
            <a:r>
              <a:rPr lang="it-IT" sz="1400" dirty="0"/>
              <a:t>Formula una diagnosi infermieristica con il relativo piano di assistenza per almeno uno dei seguenti modelli funzionali:</a:t>
            </a:r>
          </a:p>
          <a:p>
            <a:pPr marL="0" indent="0">
              <a:buNone/>
            </a:pPr>
            <a:r>
              <a:rPr lang="it-IT" sz="1400" dirty="0"/>
              <a:t>Cognitivo e percettivo</a:t>
            </a:r>
          </a:p>
          <a:p>
            <a:pPr marL="0" indent="0">
              <a:buNone/>
            </a:pPr>
            <a:r>
              <a:rPr lang="it-IT" sz="1400" dirty="0"/>
              <a:t>Ruoli e relazioni</a:t>
            </a:r>
          </a:p>
          <a:p>
            <a:pPr marL="0" indent="0">
              <a:buNone/>
            </a:pPr>
            <a:r>
              <a:rPr lang="it-IT" sz="1400" dirty="0"/>
              <a:t>Attività ed esercizio fisico</a:t>
            </a:r>
          </a:p>
          <a:p>
            <a:pPr>
              <a:buNone/>
            </a:pPr>
            <a:endParaRPr lang="it-IT" sz="1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CASO CLINICO ICTUS CEREBRI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203848" y="908720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tx2"/>
                </a:solidFill>
              </a:rPr>
              <a:t>CASO CLINICO</a:t>
            </a:r>
            <a:endParaRPr lang="it-IT" sz="2400" dirty="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99BF46-137C-4A19-8503-AEE1D53AA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57"/>
    </mc:Choice>
    <mc:Fallback>
      <p:transition spd="slow" advTm="1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755576" y="476672"/>
            <a:ext cx="7559675" cy="452264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chemeClr val="tx1"/>
                </a:solidFill>
              </a:rPr>
              <a:t>ICTUS EMORRAGICO</a:t>
            </a:r>
          </a:p>
        </p:txBody>
      </p:sp>
      <p:sp>
        <p:nvSpPr>
          <p:cNvPr id="7" name="Rettangolo 6"/>
          <p:cNvSpPr/>
          <p:nvPr/>
        </p:nvSpPr>
        <p:spPr>
          <a:xfrm>
            <a:off x="1043608" y="1556792"/>
            <a:ext cx="7128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27584" y="1340768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it-IT" sz="1800" dirty="0">
              <a:solidFill>
                <a:srgbClr val="0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31640" y="1628800"/>
            <a:ext cx="64087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800" dirty="0">
                <a:solidFill>
                  <a:srgbClr val="000000"/>
                </a:solidFill>
              </a:rPr>
              <a:t>E’ il risultato di un sanguinamento all’interno del parenchima cerebrale, del ventricolo o dello spazio sub-aracnoideo.</a:t>
            </a:r>
          </a:p>
          <a:p>
            <a:pPr>
              <a:buNone/>
            </a:pPr>
            <a:endParaRPr lang="it-IT" sz="18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800" dirty="0">
                <a:solidFill>
                  <a:srgbClr val="000000"/>
                </a:solidFill>
              </a:rPr>
              <a:t> Distinguiamo l’emorragia in:</a:t>
            </a:r>
          </a:p>
          <a:p>
            <a:pPr>
              <a:buNone/>
            </a:pPr>
            <a:endParaRPr lang="it-IT" sz="18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800" dirty="0">
                <a:solidFill>
                  <a:srgbClr val="000000"/>
                </a:solidFill>
              </a:rPr>
              <a:t>Primaria		rottura spontanea di un piccolo vaso</a:t>
            </a:r>
          </a:p>
          <a:p>
            <a:pPr>
              <a:buNone/>
            </a:pPr>
            <a:r>
              <a:rPr lang="it-IT" sz="1800" dirty="0">
                <a:solidFill>
                  <a:srgbClr val="000000"/>
                </a:solidFill>
              </a:rPr>
              <a:t>                                          (ipertensione incontrollata)</a:t>
            </a:r>
          </a:p>
          <a:p>
            <a:pPr>
              <a:buNone/>
            </a:pPr>
            <a:endParaRPr lang="it-IT" sz="18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it-IT" sz="1800" dirty="0">
                <a:solidFill>
                  <a:srgbClr val="000000"/>
                </a:solidFill>
              </a:rPr>
              <a:t>Secondaria		MAV</a:t>
            </a:r>
          </a:p>
          <a:p>
            <a:pPr>
              <a:buNone/>
            </a:pPr>
            <a:r>
              <a:rPr lang="it-IT" sz="1800" dirty="0">
                <a:solidFill>
                  <a:srgbClr val="000000"/>
                </a:solidFill>
              </a:rPr>
              <a:t>                                          aneurismi intracranici</a:t>
            </a:r>
          </a:p>
          <a:p>
            <a:pPr>
              <a:buNone/>
            </a:pPr>
            <a:r>
              <a:rPr lang="it-IT" sz="1800" dirty="0">
                <a:solidFill>
                  <a:srgbClr val="000000"/>
                </a:solidFill>
              </a:rPr>
              <a:t>                                          farmaci anticoagulanti e amfetamine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3BFD20-BD9C-41FC-A33F-3E49037C1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05"/>
    </mc:Choice>
    <mc:Fallback>
      <p:transition spd="slow" advTm="4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1124744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Manifestazioni cliniche. </a:t>
            </a:r>
          </a:p>
          <a:p>
            <a:r>
              <a:rPr lang="it-IT" dirty="0"/>
              <a:t>Deficit neurologici variabili in relazione all’estensione dell’ICTUS e ai nervi compressi</a:t>
            </a:r>
          </a:p>
          <a:p>
            <a:r>
              <a:rPr lang="it-IT" dirty="0"/>
              <a:t>Cefalea intensa</a:t>
            </a:r>
          </a:p>
          <a:p>
            <a:r>
              <a:rPr lang="it-IT" dirty="0"/>
              <a:t>Rigidità </a:t>
            </a:r>
            <a:r>
              <a:rPr lang="it-IT" dirty="0" err="1"/>
              <a:t>nucale</a:t>
            </a:r>
            <a:endParaRPr lang="it-IT" dirty="0"/>
          </a:p>
          <a:p>
            <a:r>
              <a:rPr lang="it-IT" dirty="0"/>
              <a:t>Disturbi visivi</a:t>
            </a:r>
          </a:p>
          <a:p>
            <a:r>
              <a:rPr lang="it-IT" dirty="0" err="1"/>
              <a:t>Acufeni</a:t>
            </a:r>
            <a:r>
              <a:rPr lang="it-IT" dirty="0"/>
              <a:t>, vertigini, emiparesi</a:t>
            </a:r>
          </a:p>
          <a:p>
            <a:pPr>
              <a:buNone/>
            </a:pPr>
            <a:r>
              <a:rPr lang="it-IT" dirty="0"/>
              <a:t>Prevenzione</a:t>
            </a:r>
          </a:p>
          <a:p>
            <a:pPr>
              <a:buNone/>
            </a:pPr>
            <a:r>
              <a:rPr lang="it-IT" dirty="0"/>
              <a:t>Controllo dell’ipertensione, dell’</a:t>
            </a:r>
            <a:r>
              <a:rPr lang="it-IT" dirty="0" err="1"/>
              <a:t>ipercolesterolemia</a:t>
            </a:r>
            <a:endParaRPr lang="it-IT" dirty="0"/>
          </a:p>
          <a:p>
            <a:pPr>
              <a:buNone/>
            </a:pPr>
            <a:r>
              <a:rPr lang="it-IT" dirty="0"/>
              <a:t>No fumo ed alcool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7" name="Segnaposto contenut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chemeClr val="tx1"/>
                </a:solidFill>
              </a:rPr>
              <a:t>ICTUS </a:t>
            </a:r>
            <a:r>
              <a:rPr lang="it-IT" dirty="0">
                <a:solidFill>
                  <a:schemeClr val="tx1"/>
                </a:solidFill>
              </a:rPr>
              <a:t>EMORRAGICO</a:t>
            </a: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56E65C-3E77-4214-B357-3F835CE86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08"/>
    </mc:Choice>
    <mc:Fallback>
      <p:transition spd="slow" advTm="6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90872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Trattamento medico.</a:t>
            </a:r>
          </a:p>
          <a:p>
            <a:r>
              <a:rPr lang="it-IT" dirty="0"/>
              <a:t>Riposo a letto in </a:t>
            </a:r>
            <a:r>
              <a:rPr lang="it-IT" dirty="0" err="1"/>
              <a:t>sedazione</a:t>
            </a:r>
            <a:endParaRPr lang="it-IT" dirty="0"/>
          </a:p>
          <a:p>
            <a:r>
              <a:rPr lang="it-IT" dirty="0"/>
              <a:t>Gestione del vasospasmo e dell’edema cerebrale</a:t>
            </a:r>
          </a:p>
          <a:p>
            <a:r>
              <a:rPr lang="it-IT" dirty="0"/>
              <a:t>Prevenzione delle trombosi con l’applicazione di calze elastiche</a:t>
            </a:r>
          </a:p>
          <a:p>
            <a:r>
              <a:rPr lang="it-IT" dirty="0"/>
              <a:t>Antidolorifici per la cefalea</a:t>
            </a:r>
          </a:p>
          <a:p>
            <a:endParaRPr lang="it-IT" dirty="0"/>
          </a:p>
          <a:p>
            <a:pPr>
              <a:buNone/>
            </a:pPr>
            <a:r>
              <a:rPr lang="it-IT" b="1" dirty="0"/>
              <a:t>Trattamento chirurgico </a:t>
            </a:r>
          </a:p>
          <a:p>
            <a:pPr>
              <a:buNone/>
            </a:pPr>
            <a:r>
              <a:rPr lang="it-IT" dirty="0"/>
              <a:t>evacuazione di ematoma cerebrale; </a:t>
            </a:r>
          </a:p>
          <a:p>
            <a:pPr>
              <a:buNone/>
            </a:pPr>
            <a:r>
              <a:rPr lang="it-IT" dirty="0" err="1"/>
              <a:t>clipping</a:t>
            </a:r>
            <a:r>
              <a:rPr lang="it-IT" dirty="0"/>
              <a:t> o by-pass di aneurisma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DDA7D0-2351-4B56-8FDA-489971698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88"/>
    </mc:Choice>
    <mc:Fallback>
      <p:transition spd="slow" advTm="19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b="1" dirty="0"/>
              <a:t>Accertamento.</a:t>
            </a:r>
          </a:p>
          <a:p>
            <a:pPr>
              <a:buNone/>
            </a:pPr>
            <a:r>
              <a:rPr lang="it-IT" dirty="0"/>
              <a:t> Si effettua una valutazione neurologica che evidenzi:</a:t>
            </a:r>
          </a:p>
          <a:p>
            <a:r>
              <a:rPr lang="it-IT" dirty="0"/>
              <a:t>Le alterazioni dello stato di coscienza</a:t>
            </a:r>
          </a:p>
          <a:p>
            <a:r>
              <a:rPr lang="it-IT" dirty="0"/>
              <a:t>La reazione pupillare</a:t>
            </a:r>
          </a:p>
          <a:p>
            <a:r>
              <a:rPr lang="it-IT" dirty="0"/>
              <a:t>Disfunzioni neurologiche e sensoriali</a:t>
            </a:r>
          </a:p>
          <a:p>
            <a:r>
              <a:rPr lang="it-IT" dirty="0"/>
              <a:t>Lesioni dei nervi cranici</a:t>
            </a:r>
          </a:p>
          <a:p>
            <a:r>
              <a:rPr lang="it-IT" dirty="0"/>
              <a:t>Disartria, disturbi visivi</a:t>
            </a:r>
          </a:p>
          <a:p>
            <a:r>
              <a:rPr lang="it-IT" dirty="0"/>
              <a:t>Cefalea, rigidità </a:t>
            </a:r>
            <a:r>
              <a:rPr lang="it-IT" dirty="0" err="1"/>
              <a:t>nucale</a:t>
            </a:r>
            <a:r>
              <a:rPr lang="it-IT" dirty="0"/>
              <a:t> o altri segni neurologici </a:t>
            </a:r>
          </a:p>
          <a:p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403648" y="836712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chemeClr val="tx2"/>
                </a:solidFill>
              </a:rPr>
              <a:t>ASSISTENZA INFERMIERISTICA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289F7E-FA1E-47E2-92FB-F4292D2FB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96"/>
    </mc:Choice>
    <mc:Fallback>
      <p:transition spd="slow" advTm="4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916832"/>
            <a:ext cx="7559675" cy="3178696"/>
          </a:xfrm>
        </p:spPr>
        <p:txBody>
          <a:bodyPr/>
          <a:lstStyle/>
          <a:p>
            <a:r>
              <a:rPr lang="it-IT" sz="1600" dirty="0"/>
              <a:t>Inefficace perfusione tissutale cerebrale correlata a sanguinamento dell’aneurisma</a:t>
            </a:r>
          </a:p>
          <a:p>
            <a:r>
              <a:rPr lang="it-IT" sz="1600" dirty="0"/>
              <a:t>Disturbo della percezione sensoriale correlato alle restrizioni mediche imposte</a:t>
            </a:r>
          </a:p>
          <a:p>
            <a:r>
              <a:rPr lang="it-IT" sz="1600" dirty="0"/>
              <a:t>Ansia correlata alla malattia o alle restrizioni mediche imposte</a:t>
            </a:r>
          </a:p>
          <a:p>
            <a:pPr>
              <a:buNone/>
            </a:pPr>
            <a:r>
              <a:rPr lang="it-IT" sz="1600" dirty="0"/>
              <a:t>Problemi collaborativi:</a:t>
            </a:r>
          </a:p>
          <a:p>
            <a:r>
              <a:rPr lang="it-IT" sz="1600" dirty="0"/>
              <a:t>Vasospasmo</a:t>
            </a:r>
          </a:p>
          <a:p>
            <a:r>
              <a:rPr lang="it-IT" sz="1600" dirty="0"/>
              <a:t>Convulsioni</a:t>
            </a:r>
          </a:p>
          <a:p>
            <a:r>
              <a:rPr lang="it-IT" sz="1600" dirty="0"/>
              <a:t>Idrocefalo</a:t>
            </a:r>
          </a:p>
          <a:p>
            <a:r>
              <a:rPr lang="it-IT" sz="1600" dirty="0"/>
              <a:t>Nuova emorragia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267744" y="836712"/>
            <a:ext cx="4679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DIAGNOSI INFERMIERISTICHE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D94ED9-E0C4-4943-9566-A0D65002E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12"/>
    </mc:Choice>
    <mc:Fallback>
      <p:transition spd="slow" advTm="4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124744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Obiettivi</a:t>
            </a:r>
          </a:p>
          <a:p>
            <a:r>
              <a:rPr lang="it-IT" sz="1400" dirty="0"/>
              <a:t>Migliorare la perfusione cerebrale</a:t>
            </a:r>
          </a:p>
          <a:p>
            <a:r>
              <a:rPr lang="it-IT" sz="1400" dirty="0"/>
              <a:t>Recuperare i deficit </a:t>
            </a:r>
            <a:r>
              <a:rPr lang="it-IT" sz="1400" dirty="0" err="1"/>
              <a:t>percettivo-sensoriali</a:t>
            </a:r>
            <a:endParaRPr lang="it-IT" sz="1400" dirty="0"/>
          </a:p>
          <a:p>
            <a:r>
              <a:rPr lang="it-IT" sz="1400" dirty="0"/>
              <a:t>Assenza dell’ansia</a:t>
            </a:r>
          </a:p>
          <a:p>
            <a:r>
              <a:rPr lang="it-IT" sz="1400" dirty="0"/>
              <a:t>Prevenire le complicanze</a:t>
            </a:r>
          </a:p>
          <a:p>
            <a:endParaRPr lang="it-IT" sz="1400" dirty="0"/>
          </a:p>
          <a:p>
            <a:pPr>
              <a:buNone/>
            </a:pPr>
            <a:r>
              <a:rPr lang="it-IT" sz="1400" b="1" dirty="0"/>
              <a:t>Interventi</a:t>
            </a:r>
          </a:p>
          <a:p>
            <a:pPr>
              <a:buNone/>
            </a:pPr>
            <a:r>
              <a:rPr lang="it-IT" sz="1400" u="sng" dirty="0"/>
              <a:t>Migliorare la perfusione cerebrale. </a:t>
            </a:r>
            <a:r>
              <a:rPr lang="it-IT" sz="1400" dirty="0"/>
              <a:t>Monitorare i parametri vitali, lo stato di coscienza, le reazioni pupillari, le funzioni motorie. Somministrare </a:t>
            </a:r>
            <a:r>
              <a:rPr lang="it-IT" sz="1400" dirty="0" err="1"/>
              <a:t>Nimodipina</a:t>
            </a:r>
            <a:r>
              <a:rPr lang="it-IT" sz="1400" dirty="0"/>
              <a:t> dietro prescrizione medica in pompa per infusione continua. Mantenere un ambiente tranquillo, in assoluto riposo, limitare le visite ; mantenere la testata del letto alzata di 15-30° per favorire il ritorno venoso. Evitare ogni sforzo e sostanze eccitanti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u="sng" dirty="0"/>
              <a:t>Ridurre l’ansia. </a:t>
            </a:r>
            <a:r>
              <a:rPr lang="it-IT" sz="1400" dirty="0"/>
              <a:t>Informare il paziente sulle sue condizioni e sugli interventi attuati, su quelli da attuare. Garantire un clima tranquillo e positivo.</a:t>
            </a:r>
          </a:p>
          <a:p>
            <a:endParaRPr lang="it-IT" sz="1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711828-A2AF-4AB8-8FA0-824F5F30C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26"/>
    </mc:Choice>
    <mc:Fallback>
      <p:transition spd="slow" advTm="7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556792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600" b="1" dirty="0"/>
              <a:t>Monitorare e trattare possibili complicanze.</a:t>
            </a:r>
          </a:p>
          <a:p>
            <a:pPr>
              <a:buNone/>
            </a:pPr>
            <a:endParaRPr lang="it-IT" sz="1600" b="1" dirty="0"/>
          </a:p>
          <a:p>
            <a:pPr>
              <a:buNone/>
            </a:pPr>
            <a:r>
              <a:rPr lang="it-IT" sz="1600" u="sng" dirty="0"/>
              <a:t>Vasospasmo</a:t>
            </a:r>
            <a:r>
              <a:rPr lang="it-IT" sz="1600" dirty="0"/>
              <a:t>: evidenziare i segni di possibile vasospasmo (aumento della cefalea, confusione, disorientamento, letargia, afasia, peggioramento del deficit motorio) Riferire tempestivamente al medico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u="sng" dirty="0"/>
              <a:t>Idrocefalo</a:t>
            </a:r>
            <a:r>
              <a:rPr lang="it-IT" sz="1600" dirty="0"/>
              <a:t>. Si manifesta con stupore o coma, incontinenza sfinterica, cambiamenti del comportamento o andatura atassica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u="sng" dirty="0" err="1"/>
              <a:t>Risanguinamento</a:t>
            </a:r>
            <a:r>
              <a:rPr lang="it-IT" sz="1600" u="sng" dirty="0"/>
              <a:t> dell’aneurisma</a:t>
            </a:r>
            <a:r>
              <a:rPr lang="it-IT" sz="1600" dirty="0"/>
              <a:t>. Si può avere più facilmente nelle prime due settimane dal primo sanguinamento. Si manifesta con cefalea intensa, vomito a getto, compromissione dello stato di coscienza.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7379F5-C082-4CC2-944B-61817F081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1"/>
    </mc:Choice>
    <mc:Fallback>
      <p:transition spd="slow" advTm="61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980728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b="1" dirty="0"/>
              <a:t>Valutazione</a:t>
            </a:r>
          </a:p>
          <a:p>
            <a:pPr>
              <a:buNone/>
            </a:pPr>
            <a:endParaRPr lang="it-IT" b="1" dirty="0"/>
          </a:p>
          <a:p>
            <a:pPr>
              <a:buNone/>
            </a:pPr>
            <a:r>
              <a:rPr lang="it-IT" sz="1800" dirty="0"/>
              <a:t>Lo stato neurologico è inalterato, i parametri vitali sono stabili, la respirazione è normale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La percezione sensoriale è conservata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L’ansia è sotto controllo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Non si realizzano complicanze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ICTUS EMORRAGICO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79FB55-5DBB-4E3E-AAEA-C078EA592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0"/>
    </mc:Choice>
    <mc:Fallback>
      <p:transition spd="slow" advTm="2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645</TotalTime>
  <Words>545</Words>
  <Application>Microsoft Office PowerPoint</Application>
  <PresentationFormat>Presentazione su schermo (4:3)</PresentationFormat>
  <Paragraphs>113</Paragraphs>
  <Slides>10</Slides>
  <Notes>1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2" baseType="lpstr">
      <vt:lpstr>Arial</vt:lpstr>
      <vt:lpstr>la sapienza</vt:lpstr>
      <vt:lpstr>LEZIONE 5 ICTUS EMORRAGICO</vt:lpstr>
      <vt:lpstr>Presentazione standard di PowerPoint</vt:lpstr>
      <vt:lpstr>ICTUS EMORRAGICO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57</cp:revision>
  <cp:lastPrinted>2017-03-24T11:12:08Z</cp:lastPrinted>
  <dcterms:created xsi:type="dcterms:W3CDTF">2006-11-20T16:13:10Z</dcterms:created>
  <dcterms:modified xsi:type="dcterms:W3CDTF">2020-03-19T08:33:41Z</dcterms:modified>
</cp:coreProperties>
</file>