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3" r:id="rId2"/>
    <p:sldId id="279" r:id="rId3"/>
    <p:sldId id="280" r:id="rId4"/>
    <p:sldId id="281" r:id="rId5"/>
    <p:sldId id="282" r:id="rId6"/>
    <p:sldId id="283" r:id="rId7"/>
    <p:sldId id="284" r:id="rId8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>
                <a:solidFill>
                  <a:schemeClr val="bg1"/>
                </a:solidFill>
              </a:rPr>
              <a:t>LEZIONE 4B ASSISTENZA INFERMIERISTICA AL PAZIENTE CON ICTUS ISCHEMICO</a:t>
            </a:r>
            <a:endParaRPr lang="it-IT" i="1" dirty="0">
              <a:solidFill>
                <a:schemeClr val="bg1"/>
              </a:solidFill>
            </a:endParaRP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-1588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99992" y="5805264"/>
            <a:ext cx="4047728" cy="457200"/>
          </a:xfrm>
        </p:spPr>
        <p:txBody>
          <a:bodyPr/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</a:t>
            </a:r>
            <a:r>
              <a:rPr lang="it-IT" b="1" dirty="0" err="1"/>
              <a:t>Zenobi</a:t>
            </a:r>
            <a:endParaRPr lang="it-IT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D319F2-B046-4A23-91DB-9D323CBDC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9"/>
    </mc:Choice>
    <mc:Fallback>
      <p:transition spd="slow" advTm="6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556792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600" b="1" dirty="0"/>
              <a:t>Accertamento</a:t>
            </a:r>
          </a:p>
          <a:p>
            <a:pPr>
              <a:buNone/>
            </a:pPr>
            <a:r>
              <a:rPr lang="it-IT" sz="1600" dirty="0"/>
              <a:t>Rilevazione dei seguenti parametri durante la fase acuta:</a:t>
            </a:r>
          </a:p>
          <a:p>
            <a:r>
              <a:rPr lang="it-IT" sz="1600" dirty="0"/>
              <a:t>Stato di coscienza, orientamento spazio-temporale e risposta motoria, la presenza/assenza di movimenti volontari degli arti; rigidità/flaccidità del collo; apertura degli occhi, diametro e forma pupillare, reazione delle pupille alla luce; </a:t>
            </a:r>
          </a:p>
          <a:p>
            <a:r>
              <a:rPr lang="it-IT" sz="1600" dirty="0"/>
              <a:t>Colorito, temperatura e umidità della cute</a:t>
            </a:r>
          </a:p>
          <a:p>
            <a:r>
              <a:rPr lang="it-IT" sz="1600" dirty="0"/>
              <a:t>FR, FC, PA, </a:t>
            </a:r>
            <a:r>
              <a:rPr lang="it-IT" sz="1600" dirty="0" err="1"/>
              <a:t>emogasanalisi</a:t>
            </a:r>
            <a:endParaRPr lang="it-IT" sz="1600" dirty="0"/>
          </a:p>
          <a:p>
            <a:endParaRPr lang="it-IT" sz="1600" dirty="0"/>
          </a:p>
          <a:p>
            <a:pPr>
              <a:buNone/>
            </a:pPr>
            <a:r>
              <a:rPr lang="it-IT" sz="1600" dirty="0"/>
              <a:t>Dopo la fase acuta gli stessi parametri vanno valutati e comparati, ed inoltre va valutata la capacità di linguaggio, di deglutizione, le funzioni vescicale ed intestinale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7" name="Segnaposto contenuto 2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tx1"/>
                </a:solidFill>
              </a:rPr>
              <a:t>ASSISTENZA INFERMIERISTICA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2DE115-16B0-4D1C-846E-52F553C14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62"/>
    </mc:Choice>
    <mc:Fallback>
      <p:transition spd="slow" advTm="6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980728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Diagnosi infermieristiche</a:t>
            </a:r>
          </a:p>
          <a:p>
            <a:pPr>
              <a:buNone/>
            </a:pPr>
            <a:endParaRPr lang="it-IT" sz="1400" b="1" dirty="0"/>
          </a:p>
          <a:p>
            <a:pPr>
              <a:buNone/>
            </a:pPr>
            <a:r>
              <a:rPr lang="it-IT" sz="1400" dirty="0"/>
              <a:t>Compromissione della mobilità correlata ad emiparesi, atassia, danno cerebrale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Dolore acuto della spalla da disuso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Deficit della cura di sé correlato agli esiti dell’ICTUS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Disturbo della percezione sensoriale correlato agli esiti dell’ICTUS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Compromissione della deglutizione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Incontinenza urinaria correlata a flaccidità vescicale, difficoltà di comunicazione o  confusione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Compromissione della comunicazione verbale correlata a danno cerebrale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Rischio di compromissione dell’integrità cutanea correlata ad immobilità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5BC970-0686-4AC5-B7C4-889D1513F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02"/>
    </mc:Choice>
    <mc:Fallback>
      <p:transition spd="slow" advTm="41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26876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Problemi collaborativi/ complicanze</a:t>
            </a:r>
          </a:p>
          <a:p>
            <a:r>
              <a:rPr lang="it-IT" sz="1400" dirty="0"/>
              <a:t>Aumento della PIC con ridotto flusso ematico</a:t>
            </a:r>
          </a:p>
          <a:p>
            <a:r>
              <a:rPr lang="it-IT" sz="1400" dirty="0"/>
              <a:t>Ischemia cerebrale</a:t>
            </a:r>
          </a:p>
          <a:p>
            <a:r>
              <a:rPr lang="it-IT" sz="1400" dirty="0"/>
              <a:t>Polmonite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Obiettivi</a:t>
            </a:r>
          </a:p>
          <a:p>
            <a:r>
              <a:rPr lang="it-IT" sz="1400" dirty="0"/>
              <a:t>Miglioramento della mobilità</a:t>
            </a:r>
          </a:p>
          <a:p>
            <a:r>
              <a:rPr lang="it-IT" sz="1400" dirty="0"/>
              <a:t>Miglioramento del dolore della spalla</a:t>
            </a:r>
          </a:p>
          <a:p>
            <a:r>
              <a:rPr lang="it-IT" sz="1400" dirty="0"/>
              <a:t>Capacità di autocura</a:t>
            </a:r>
          </a:p>
          <a:p>
            <a:r>
              <a:rPr lang="it-IT" sz="1400" dirty="0"/>
              <a:t>Controllo sfinterico</a:t>
            </a:r>
          </a:p>
          <a:p>
            <a:r>
              <a:rPr lang="it-IT" sz="1400" dirty="0"/>
              <a:t>Recupero della capacità </a:t>
            </a:r>
            <a:r>
              <a:rPr lang="it-IT" sz="1400" dirty="0" err="1"/>
              <a:t>percettivo-sensoriale</a:t>
            </a:r>
            <a:endParaRPr lang="it-IT" sz="1400" dirty="0"/>
          </a:p>
          <a:p>
            <a:r>
              <a:rPr lang="it-IT" sz="1400" dirty="0"/>
              <a:t>Mantenimento dell’integrità cutanea</a:t>
            </a:r>
          </a:p>
          <a:p>
            <a:r>
              <a:rPr lang="it-IT" sz="1400" dirty="0"/>
              <a:t>Assenza di complicazioni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BB6DC1-06EE-4F0A-9B90-B0624C286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27"/>
    </mc:Choice>
    <mc:Fallback>
      <p:transition spd="slow" advTm="47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692696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Interventi</a:t>
            </a:r>
          </a:p>
          <a:p>
            <a:pPr>
              <a:buNone/>
            </a:pPr>
            <a:endParaRPr lang="it-IT" sz="1400" b="1" dirty="0"/>
          </a:p>
          <a:p>
            <a:pPr>
              <a:buNone/>
            </a:pPr>
            <a:r>
              <a:rPr lang="it-IT" sz="1400" b="1" dirty="0"/>
              <a:t>Migliorare la mobilità. </a:t>
            </a:r>
          </a:p>
          <a:p>
            <a:pPr>
              <a:buNone/>
            </a:pPr>
            <a:r>
              <a:rPr lang="it-IT" sz="1400" dirty="0"/>
              <a:t>Attivare precocemente un programma di riabilitazione mirato; mobilizzare il paziente nel letto ogni 2 ore; posizionare il corpo allineato con  gli arti in leggera flessione per evitare le contratture; non appena possibile favorire il passaggio dal letto alla sedia, e successivamente alla stazione eretta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Prevenire il dolore della spalla. </a:t>
            </a:r>
          </a:p>
          <a:p>
            <a:pPr>
              <a:buNone/>
            </a:pPr>
            <a:r>
              <a:rPr lang="it-IT" sz="1400" dirty="0"/>
              <a:t>Oltre alla mobilizzazione precoce e alla postura corretta dell’arto, possono somministrarsi analgesici sotto prescrizione medica</a:t>
            </a:r>
          </a:p>
          <a:p>
            <a:endParaRPr lang="it-IT" sz="1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827584" y="3573016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1" dirty="0">
                <a:solidFill>
                  <a:srgbClr val="000000"/>
                </a:solidFill>
              </a:rPr>
              <a:t>Promuovere l’autocura. </a:t>
            </a:r>
          </a:p>
          <a:p>
            <a:pPr>
              <a:buNone/>
            </a:pPr>
            <a:r>
              <a:rPr lang="it-IT" sz="1400" dirty="0">
                <a:solidFill>
                  <a:srgbClr val="000000"/>
                </a:solidFill>
              </a:rPr>
              <a:t>Il programma riabilitativo dovrà comprendere anche un progressivo recupero dell’autocura, insegnando al paziente a come provvedere a sé in relazione alle proprie limitazioni, la vestizione dovrà partire sempre dall’</a:t>
            </a:r>
            <a:r>
              <a:rPr lang="it-IT" sz="1400" dirty="0" err="1">
                <a:solidFill>
                  <a:srgbClr val="000000"/>
                </a:solidFill>
              </a:rPr>
              <a:t>emilato</a:t>
            </a:r>
            <a:r>
              <a:rPr lang="it-IT" sz="1400" dirty="0">
                <a:solidFill>
                  <a:srgbClr val="000000"/>
                </a:solidFill>
              </a:rPr>
              <a:t> colpito dalla paresi</a:t>
            </a:r>
          </a:p>
          <a:p>
            <a:pPr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400" b="1" dirty="0">
                <a:solidFill>
                  <a:srgbClr val="000000"/>
                </a:solidFill>
              </a:rPr>
              <a:t>Gestione delle difficoltà </a:t>
            </a:r>
            <a:r>
              <a:rPr lang="it-IT" sz="1400" b="1" dirty="0" err="1">
                <a:solidFill>
                  <a:srgbClr val="000000"/>
                </a:solidFill>
              </a:rPr>
              <a:t>sensoriali-percettive</a:t>
            </a:r>
            <a:r>
              <a:rPr lang="it-IT" sz="1400" b="1" dirty="0">
                <a:solidFill>
                  <a:srgbClr val="000000"/>
                </a:solidFill>
              </a:rPr>
              <a:t>. </a:t>
            </a:r>
          </a:p>
          <a:p>
            <a:pPr>
              <a:buNone/>
            </a:pPr>
            <a:r>
              <a:rPr lang="it-IT" sz="1400" dirty="0">
                <a:solidFill>
                  <a:srgbClr val="000000"/>
                </a:solidFill>
              </a:rPr>
              <a:t>Il caso di restringimento del campo visivo, gli oggetti utili al paziente devono essere posti a vista; in caso di emianopsia, ricordare continuamente al paziente di utilizzare l’altra estremità del corpo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C9C4E3-FEF6-4D0C-A57B-312F70F50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52"/>
    </mc:Choice>
    <mc:Fallback>
      <p:transition spd="slow" advTm="109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692696"/>
            <a:ext cx="7847707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Trattare la disfagia.</a:t>
            </a:r>
          </a:p>
          <a:p>
            <a:pPr>
              <a:buNone/>
            </a:pPr>
            <a:r>
              <a:rPr lang="it-IT" sz="1400" dirty="0"/>
              <a:t> La riabilitazione foniatrica deve essere attivata precocemente. Inizialmente il paziente potrebbe aver bisogno di alimentarsi in NE; successivamente la capacità di deglutizione potrà essere recuperata almeno parzialmente: si somministreranno cibi semisolidi piuttosto che i liquidi, il paziente deve essere messo ben seduto per mangiare, e deve essere pronto un aspiratore.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Ripristinare il controllo sfinterico. </a:t>
            </a:r>
          </a:p>
          <a:p>
            <a:pPr>
              <a:buNone/>
            </a:pPr>
            <a:r>
              <a:rPr lang="it-IT" sz="1400" dirty="0"/>
              <a:t>Il mancato controllo può dipendere da difficoltà di comunicare, alterato controllo motorio e posturale, vescica atonica. Inizialmente è necessario utilizzare pannoloni, condom o catetere vescicale; facilitare l’uso della padella o del pappagallo in caso di difficoltà di espressione o di mobilità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Migliorare la comunicazione e i processi di pensiero. </a:t>
            </a:r>
          </a:p>
          <a:p>
            <a:pPr>
              <a:buNone/>
            </a:pPr>
            <a:r>
              <a:rPr lang="it-IT" sz="1400" dirty="0"/>
              <a:t>L’infermiere valuterà i risultati dei test neuropsicologici, favorirà la comunicazione con il paziente in atteggiamento di confidenza e di speranza, favorirà iniziative volte a stimolare i processi di pensiero. In caso di afasia, verrà valutato il tipo e l’entità del disturbo, si favoriranno le capacità espressive del paziente, stimolandolo ad utilizzare le parole, e tranquillizzandolo negli insuccessi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Mantenere l’integrità cutanea. </a:t>
            </a:r>
          </a:p>
          <a:p>
            <a:pPr>
              <a:buNone/>
            </a:pPr>
            <a:r>
              <a:rPr lang="it-IT" sz="1400" dirty="0"/>
              <a:t>Utilizzare materassi antidecubito, mobilizzare il paziente ogni 2 ore, garantire un’attenta igiene cutanea, favorire un’alimentazione iperproteica. Controllare assiduamente le condizioni della cute, per attuare tempestivamente interventi mirati in caso di iniziale danno.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7709B9-8AA0-429E-B7BA-D51BDA51C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40"/>
    </mc:Choice>
    <mc:Fallback>
      <p:transition spd="slow" advTm="16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908720"/>
            <a:ext cx="7559675" cy="4114800"/>
          </a:xfrm>
        </p:spPr>
        <p:txBody>
          <a:bodyPr/>
          <a:lstStyle/>
          <a:p>
            <a:pPr>
              <a:buNone/>
            </a:pPr>
            <a:endParaRPr lang="it-IT" sz="14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043608" y="1412776"/>
            <a:ext cx="7200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1" dirty="0">
                <a:solidFill>
                  <a:srgbClr val="000000"/>
                </a:solidFill>
              </a:rPr>
              <a:t>Valutazione</a:t>
            </a:r>
          </a:p>
          <a:p>
            <a:pPr>
              <a:buNone/>
            </a:pPr>
            <a:endParaRPr lang="it-IT" sz="1400" b="1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400" dirty="0">
                <a:solidFill>
                  <a:srgbClr val="000000"/>
                </a:solidFill>
              </a:rPr>
              <a:t>Il paziente acquista una migliore mobilità</a:t>
            </a:r>
          </a:p>
          <a:p>
            <a:pPr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400" dirty="0">
                <a:solidFill>
                  <a:srgbClr val="000000"/>
                </a:solidFill>
              </a:rPr>
              <a:t>Riferisce assenza di dolore alla spalla</a:t>
            </a:r>
          </a:p>
          <a:p>
            <a:pPr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400" dirty="0">
                <a:solidFill>
                  <a:srgbClr val="000000"/>
                </a:solidFill>
              </a:rPr>
              <a:t>Provvede autonomamente alla cura di sé</a:t>
            </a:r>
          </a:p>
          <a:p>
            <a:pPr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400" dirty="0">
                <a:solidFill>
                  <a:srgbClr val="000000"/>
                </a:solidFill>
              </a:rPr>
              <a:t>Dimostra di deglutire meglio</a:t>
            </a:r>
          </a:p>
          <a:p>
            <a:pPr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400" dirty="0">
                <a:solidFill>
                  <a:srgbClr val="000000"/>
                </a:solidFill>
              </a:rPr>
              <a:t>Riesce a comunicare meglio</a:t>
            </a:r>
          </a:p>
          <a:p>
            <a:pPr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400" dirty="0">
                <a:solidFill>
                  <a:srgbClr val="000000"/>
                </a:solidFill>
              </a:rPr>
              <a:t>Mantiene una normale funzione vescicale e intestinale</a:t>
            </a:r>
          </a:p>
          <a:p>
            <a:pPr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400" dirty="0">
                <a:solidFill>
                  <a:srgbClr val="000000"/>
                </a:solidFill>
              </a:rPr>
              <a:t>Mantiene l’integrità cutanea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31909E-E410-44BB-9D2D-61A6B733C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94"/>
    </mc:Choice>
    <mc:Fallback>
      <p:transition spd="slow" advTm="3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592</TotalTime>
  <Words>669</Words>
  <Application>Microsoft Office PowerPoint</Application>
  <PresentationFormat>Presentazione su schermo (4:3)</PresentationFormat>
  <Paragraphs>101</Paragraphs>
  <Slides>7</Slides>
  <Notes>1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9" baseType="lpstr">
      <vt:lpstr>Arial</vt:lpstr>
      <vt:lpstr>la sapienza</vt:lpstr>
      <vt:lpstr>LEZIONE 4B ASSISTENZA INFERMIERISTICA AL PAZIENTE CON ICTUS ISCHEMICO</vt:lpstr>
      <vt:lpstr>ASSISTENZA INFERMIERISTICA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56</cp:revision>
  <cp:lastPrinted>2017-03-24T11:12:08Z</cp:lastPrinted>
  <dcterms:created xsi:type="dcterms:W3CDTF">2006-11-20T16:13:10Z</dcterms:created>
  <dcterms:modified xsi:type="dcterms:W3CDTF">2020-03-19T08:16:40Z</dcterms:modified>
</cp:coreProperties>
</file>