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73" r:id="rId3"/>
    <p:sldId id="274" r:id="rId4"/>
    <p:sldId id="275" r:id="rId5"/>
    <p:sldId id="276" r:id="rId6"/>
    <p:sldId id="277" r:id="rId7"/>
    <p:sldId id="278" r:id="rId8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bone Giancarlo" initials="CG" lastIdx="1" clrIdx="0">
    <p:extLst>
      <p:ext uri="{19B8F6BF-5375-455C-9EA6-DF929625EA0E}">
        <p15:presenceInfo xmlns:p15="http://schemas.microsoft.com/office/powerpoint/2012/main" userId="S-1-5-21-3949442653-2984683991-2681223523-1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2433"/>
    <a:srgbClr val="006778"/>
    <a:srgbClr val="AAC9B6"/>
    <a:srgbClr val="830022"/>
    <a:srgbClr val="790022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0" autoAdjust="0"/>
    <p:restoredTop sz="78333" autoAdjust="0"/>
  </p:normalViewPr>
  <p:slideViewPr>
    <p:cSldViewPr>
      <p:cViewPr varScale="1">
        <p:scale>
          <a:sx n="72" d="100"/>
          <a:sy n="72" d="100"/>
        </p:scale>
        <p:origin x="1668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692D8DDD-7588-4F08-8D47-19B73F957B2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20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EED1EDF8-07E8-4A5D-8102-8CB7729C55A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72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B1DA2-EF7D-4018-AC11-4938B3A63E99}" type="slidenum">
              <a:rPr lang="it-IT"/>
              <a:pPr/>
              <a:t>1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57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25FCF-D642-4245-AA47-E3E47FC27869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61E2C157-C982-4648-A98B-9DD935BD860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A6FCE-21CD-4BE0-BB12-7E069C82433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9C757B5-5EBF-4A06-A360-7CE3E52277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D796C-D86F-45D9-8278-920514787C11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B05C4EB-6012-4957-9BB6-E9670C5A04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2B6EAC-138F-4CE9-81C3-BB38AA2A2E2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D38877B-013C-49EB-9FB4-1D73507C5D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0953A-8747-4D1B-89DD-49B98147F2F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D8346490-E248-4C92-9EC1-5D91A253E8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D8EFED-0418-4A95-BD7F-20BCA71432C6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A8B782BD-1405-4873-B9F0-29DFD2C984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4BB9A-CE97-4AED-B3B4-C9C958F3144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8EB204B8-FFE9-433F-9D3F-5A2C0C9691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7B33B-407B-4659-9F6A-8CDF07A99F37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4AB77CC9-6EFD-4563-BDC6-8962F132BE0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8FCBF-4C63-41BB-86B4-0A3A965DC61A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4B83EAF-9E88-4296-BA9F-80B006B0ECB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980F8-4425-4348-83A7-F00661D4190F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FCA4440-CF8F-4585-BC0E-EEE13227DF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B722C-A3AD-4DDB-91DD-6BF72F5FCE9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5F5F9EF0-653F-4FE8-AA53-74EC28D06E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4874A-C4D7-41D8-9C23-5974FB0D899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CD8CD0D-3855-4CAF-B947-2F36F130F9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61C8B-74BD-46B6-AEE3-FAEA05836FA3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7C6A192-7452-4FA1-BFB1-9624EA969B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ED340-BDF0-472E-932D-5A83ACA45884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90636E6-7F05-496B-AB41-B9228C90CA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fld id="{5C433559-3183-41D0-A1B6-F6D72D66CE77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/>
              <a:t>Pagina </a:t>
            </a:r>
            <a:fld id="{69D1293D-D15B-40F2-8D75-562ECBDA25D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7704" y="934562"/>
            <a:ext cx="6600056" cy="581025"/>
          </a:xfrm>
        </p:spPr>
        <p:txBody>
          <a:bodyPr/>
          <a:lstStyle/>
          <a:p>
            <a:r>
              <a:rPr lang="it-IT" i="1" dirty="0">
                <a:solidFill>
                  <a:schemeClr val="bg1"/>
                </a:solidFill>
              </a:rPr>
              <a:t>LEZIONE 4 A ICTUS ISCHEMICO</a:t>
            </a: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-1588" y="2759075"/>
            <a:ext cx="9145588" cy="4098925"/>
            <a:chOff x="0" y="1738"/>
            <a:chExt cx="5761" cy="2582"/>
          </a:xfrm>
        </p:grpSpPr>
        <p:pic>
          <p:nvPicPr>
            <p:cNvPr id="34831" name="Picture 15" descr="Fondin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</p:spPr>
        </p:pic>
        <p:pic>
          <p:nvPicPr>
            <p:cNvPr id="34829" name="Picture 13" descr="logo +marchi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</p:spPr>
        </p:pic>
        <p:pic>
          <p:nvPicPr>
            <p:cNvPr id="34832" name="Picture 16" descr="fasc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</p:spPr>
        </p:pic>
      </p:grp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99992" y="5805264"/>
            <a:ext cx="4047728" cy="457200"/>
          </a:xfrm>
        </p:spPr>
        <p:txBody>
          <a:bodyPr/>
          <a:lstStyle/>
          <a:p>
            <a:r>
              <a:rPr lang="it-IT" b="1" dirty="0"/>
              <a:t>INFERMIERISTICA DELLE CRONICITA’ E DISABILITA’</a:t>
            </a:r>
          </a:p>
          <a:p>
            <a:endParaRPr lang="it-IT" b="1" dirty="0"/>
          </a:p>
          <a:p>
            <a:pPr algn="ctr"/>
            <a:r>
              <a:rPr lang="it-IT" b="1" dirty="0"/>
              <a:t>Docente Prof.ssa Carla </a:t>
            </a:r>
            <a:r>
              <a:rPr lang="it-IT" b="1" dirty="0" err="1"/>
              <a:t>Zenobi</a:t>
            </a:r>
            <a:endParaRPr lang="it-IT" b="1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857ED3-5893-4F5C-BFBA-869D34F79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66"/>
    </mc:Choice>
    <mc:Fallback>
      <p:transition spd="slow" advTm="1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ICTUS CEREBRI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Pagina </a:t>
            </a:r>
            <a:fld id="{8EB204B8-FFE9-433F-9D3F-5A2C0C969167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755576" y="476672"/>
            <a:ext cx="7559675" cy="452264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tx1"/>
                </a:solidFill>
              </a:rPr>
              <a:t>ICTUS CEREBRI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43608" y="1556792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5576" y="1340768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dirty="0">
                <a:solidFill>
                  <a:srgbClr val="000000"/>
                </a:solidFill>
              </a:rPr>
              <a:t>Disordine cerebrovascolare che si instaura in seguito a compromissione del rifornimento ematico del cervello.</a:t>
            </a:r>
          </a:p>
          <a:p>
            <a:pPr>
              <a:buNone/>
            </a:pPr>
            <a:endParaRPr lang="it-IT" sz="1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it-IT" sz="1800" dirty="0">
                <a:solidFill>
                  <a:srgbClr val="000000"/>
                </a:solidFill>
              </a:rPr>
              <a:t>Distinguiamo:</a:t>
            </a:r>
          </a:p>
          <a:p>
            <a:endParaRPr lang="it-IT" sz="1800" dirty="0">
              <a:solidFill>
                <a:srgbClr val="000000"/>
              </a:solidFill>
            </a:endParaRPr>
          </a:p>
          <a:p>
            <a:r>
              <a:rPr lang="it-IT" sz="1800" b="1" dirty="0">
                <a:solidFill>
                  <a:srgbClr val="0070C0"/>
                </a:solidFill>
              </a:rPr>
              <a:t>Ictus ischemico </a:t>
            </a:r>
            <a:r>
              <a:rPr lang="it-IT" sz="1800" dirty="0">
                <a:solidFill>
                  <a:srgbClr val="000000"/>
                </a:solidFill>
              </a:rPr>
              <a:t>– si verifica una occlusione vascolare con successiva significativa ipoperfusione</a:t>
            </a:r>
          </a:p>
          <a:p>
            <a:endParaRPr lang="it-IT" sz="1800" dirty="0">
              <a:solidFill>
                <a:srgbClr val="000000"/>
              </a:solidFill>
            </a:endParaRPr>
          </a:p>
          <a:p>
            <a:r>
              <a:rPr lang="it-IT" sz="1800" b="1" dirty="0">
                <a:solidFill>
                  <a:srgbClr val="FF0000"/>
                </a:solidFill>
              </a:rPr>
              <a:t>Ictus emorragico </a:t>
            </a:r>
            <a:r>
              <a:rPr lang="it-IT" sz="1800" dirty="0">
                <a:solidFill>
                  <a:srgbClr val="000000"/>
                </a:solidFill>
              </a:rPr>
              <a:t>– si ha stravaso di sangue nel cervello</a:t>
            </a:r>
          </a:p>
          <a:p>
            <a:pPr>
              <a:buNone/>
            </a:pPr>
            <a:r>
              <a:rPr lang="it-IT" sz="1800" dirty="0">
                <a:solidFill>
                  <a:srgbClr val="000000"/>
                </a:solidFill>
              </a:rPr>
              <a:t>Le due diverse situazioni cliniche richiedono un trattamento medico e un’assistenza infermieristica diversa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A9169A-087B-4E84-8743-3D57800F59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88"/>
    </mc:Choice>
    <mc:Fallback>
      <p:transition spd="slow" advTm="52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124744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400" dirty="0"/>
              <a:t>Sono distinti in 5 categorie correlate alla causa:</a:t>
            </a:r>
          </a:p>
          <a:p>
            <a:r>
              <a:rPr lang="it-IT" sz="1400" dirty="0"/>
              <a:t>Trombosi delle grosse arterie</a:t>
            </a:r>
          </a:p>
          <a:p>
            <a:r>
              <a:rPr lang="it-IT" sz="1400" dirty="0"/>
              <a:t>Trombosi delle piccole arterie perforanti</a:t>
            </a:r>
          </a:p>
          <a:p>
            <a:r>
              <a:rPr lang="it-IT" sz="1400" dirty="0"/>
              <a:t>Embolia di origine cardiaca</a:t>
            </a:r>
          </a:p>
          <a:p>
            <a:r>
              <a:rPr lang="it-IT" sz="1400" dirty="0" err="1"/>
              <a:t>Criptogenici</a:t>
            </a:r>
            <a:r>
              <a:rPr lang="it-IT" sz="1400" dirty="0"/>
              <a:t> (di origine sconosciuta)</a:t>
            </a:r>
          </a:p>
          <a:p>
            <a:r>
              <a:rPr lang="it-IT" sz="1400" dirty="0"/>
              <a:t>Altre cause ( uso di cocaina, </a:t>
            </a:r>
            <a:r>
              <a:rPr lang="it-IT" sz="1400" dirty="0" err="1"/>
              <a:t>coagulopatie</a:t>
            </a:r>
            <a:r>
              <a:rPr lang="it-IT" sz="1400" dirty="0"/>
              <a:t>, dissezione spontanea delle arterie vertebrale o carotide)</a:t>
            </a:r>
          </a:p>
          <a:p>
            <a:endParaRPr lang="it-IT" sz="1400" dirty="0"/>
          </a:p>
          <a:p>
            <a:pPr>
              <a:buNone/>
            </a:pPr>
            <a:r>
              <a:rPr lang="it-IT" sz="1400" dirty="0"/>
              <a:t>Sono maggiormente esposti a rischio gli uomini </a:t>
            </a:r>
            <a:r>
              <a:rPr lang="it-IT" sz="1400" dirty="0" err="1"/>
              <a:t>over</a:t>
            </a:r>
            <a:r>
              <a:rPr lang="it-IT" sz="1400" dirty="0"/>
              <a:t> 55 </a:t>
            </a:r>
            <a:r>
              <a:rPr lang="it-IT" sz="1400" dirty="0" err="1"/>
              <a:t>aa</a:t>
            </a:r>
            <a:r>
              <a:rPr lang="it-IT" sz="1400" dirty="0"/>
              <a:t>, di razza afroamericana ed ispanica.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r>
              <a:rPr lang="it-IT" sz="1400" dirty="0"/>
              <a:t>Sono fattori di rischio l’ipertensione, la vita sedentaria, l’</a:t>
            </a:r>
            <a:r>
              <a:rPr lang="it-IT" sz="1400" dirty="0" err="1"/>
              <a:t>ipercolesterolemia</a:t>
            </a:r>
            <a:r>
              <a:rPr lang="it-IT" sz="1400" dirty="0"/>
              <a:t>, l’obesità, il fumo, il diabete.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r>
              <a:rPr lang="it-IT" sz="1400" dirty="0"/>
              <a:t>L’ischemia si innesca quando il flusso ematico  cerebrale è &lt;25 ml/100g/min. L’ipossia cellulare determina la formazione di un’area infartuata, circondata da un’area con scarso afflusso cerebrale, detta regione penombra, che può essere recuperata con un intervento tempestivo; l’obiettivo è quello di limitare il più possibile l’estensione del danno cerebrale permanente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ICTUS   ISCHEMICO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tx1"/>
                </a:solidFill>
              </a:rPr>
              <a:t>ICTUS ISCHEMICO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4E2D03-A700-4277-AE85-A65BB8CC3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859"/>
    </mc:Choice>
    <mc:Fallback>
      <p:transition spd="slow" advTm="90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268760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600" b="1" dirty="0"/>
              <a:t>Manifestazioni cliniche.</a:t>
            </a:r>
          </a:p>
          <a:p>
            <a:pPr>
              <a:buNone/>
            </a:pPr>
            <a:endParaRPr lang="it-IT" sz="1400" b="1" dirty="0"/>
          </a:p>
          <a:p>
            <a:pPr>
              <a:buNone/>
            </a:pPr>
            <a:r>
              <a:rPr lang="it-IT" sz="1600" dirty="0"/>
              <a:t>Dipendono dalla localizzazione della lesione. Possono comparire i seguenti sintomi:</a:t>
            </a:r>
          </a:p>
          <a:p>
            <a:r>
              <a:rPr lang="it-IT" sz="1600" dirty="0"/>
              <a:t>Formicolii o ipostenia che interessa un </a:t>
            </a:r>
            <a:r>
              <a:rPr lang="it-IT" sz="1600" dirty="0" err="1"/>
              <a:t>emilato</a:t>
            </a:r>
            <a:r>
              <a:rPr lang="it-IT" sz="1600" dirty="0"/>
              <a:t> del corpo, emiplegia, emiparesi</a:t>
            </a:r>
          </a:p>
          <a:p>
            <a:r>
              <a:rPr lang="it-IT" sz="1600" dirty="0"/>
              <a:t>Confusione mentale</a:t>
            </a:r>
          </a:p>
          <a:p>
            <a:r>
              <a:rPr lang="it-IT" sz="1600" dirty="0"/>
              <a:t>Disartria, Disfasia – afasia motoria e/o sensitiva, aprassia (incapacità di ripetere un’azione imparata in precedenza)</a:t>
            </a:r>
          </a:p>
          <a:p>
            <a:r>
              <a:rPr lang="it-IT" sz="1600" dirty="0"/>
              <a:t>Disturbi visivi: emianopsia omonima</a:t>
            </a:r>
          </a:p>
          <a:p>
            <a:r>
              <a:rPr lang="it-IT" sz="1600" dirty="0"/>
              <a:t>Vertigini, atassia, perdita dell’equilibrio e della coordinazione</a:t>
            </a:r>
          </a:p>
          <a:p>
            <a:r>
              <a:rPr lang="it-IT" sz="1600" dirty="0"/>
              <a:t>Cefalee improvvise e intense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ICTUS   ISCHEMICO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052736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600" dirty="0"/>
              <a:t>L’ICTUS ischemico viene classificato secondo il tempo di evoluzione:</a:t>
            </a:r>
          </a:p>
          <a:p>
            <a:pPr>
              <a:buNone/>
            </a:pPr>
            <a:endParaRPr lang="it-IT" sz="1600" dirty="0"/>
          </a:p>
          <a:p>
            <a:r>
              <a:rPr lang="it-IT" sz="1600" dirty="0"/>
              <a:t>Attacco ischemico transitorio: dura pochi minuti, possono esserci più eventi nelle 24 ore, con recupero completo tra un attacco e l’altro</a:t>
            </a:r>
          </a:p>
          <a:p>
            <a:endParaRPr lang="it-IT" sz="1600" dirty="0"/>
          </a:p>
          <a:p>
            <a:r>
              <a:rPr lang="it-IT" sz="1600" dirty="0"/>
              <a:t>Deficit ischemico neurologico reversibile, dura più di 24 ore, la sintomatologia regredisce senza lasciare esiti</a:t>
            </a:r>
          </a:p>
          <a:p>
            <a:endParaRPr lang="it-IT" sz="1600" dirty="0"/>
          </a:p>
          <a:p>
            <a:r>
              <a:rPr lang="it-IT" sz="1600" dirty="0"/>
              <a:t>Ictus in evoluzione: la sintomatologia peggiora nel tempo</a:t>
            </a:r>
          </a:p>
          <a:p>
            <a:endParaRPr lang="it-IT" sz="1600" dirty="0"/>
          </a:p>
          <a:p>
            <a:r>
              <a:rPr lang="it-IT" sz="1600" dirty="0"/>
              <a:t>Ictus completato: stabilizzazione dei segni e sintomi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sz="1600" dirty="0"/>
              <a:t>neurologici.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ICTUS   ISCHEMICO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980728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600" b="1" dirty="0"/>
              <a:t>Accertamento</a:t>
            </a:r>
          </a:p>
          <a:p>
            <a:pPr>
              <a:buNone/>
            </a:pPr>
            <a:endParaRPr lang="it-IT" sz="1600" b="1" dirty="0"/>
          </a:p>
          <a:p>
            <a:r>
              <a:rPr lang="it-IT" sz="1600" dirty="0"/>
              <a:t>TAC cerebrale senza </a:t>
            </a:r>
            <a:r>
              <a:rPr lang="it-IT" sz="1600" dirty="0" err="1"/>
              <a:t>m.d.c</a:t>
            </a:r>
            <a:r>
              <a:rPr lang="it-IT" sz="1600" dirty="0"/>
              <a:t>.</a:t>
            </a:r>
          </a:p>
          <a:p>
            <a:r>
              <a:rPr lang="it-IT" sz="1600" dirty="0" err="1"/>
              <a:t>AngioTAC</a:t>
            </a:r>
            <a:endParaRPr lang="it-IT" sz="1600" dirty="0"/>
          </a:p>
          <a:p>
            <a:r>
              <a:rPr lang="it-IT" sz="1600" dirty="0"/>
              <a:t>Angiografia cerebrale</a:t>
            </a:r>
          </a:p>
          <a:p>
            <a:r>
              <a:rPr lang="it-IT" sz="1600" dirty="0"/>
              <a:t>Doppler </a:t>
            </a:r>
            <a:r>
              <a:rPr lang="it-IT" sz="1600" dirty="0" err="1"/>
              <a:t>transcranico</a:t>
            </a:r>
            <a:endParaRPr lang="it-IT" sz="1600" dirty="0"/>
          </a:p>
          <a:p>
            <a:r>
              <a:rPr lang="it-IT" sz="1600" dirty="0"/>
              <a:t>Ecografia carotidea</a:t>
            </a:r>
          </a:p>
          <a:p>
            <a:endParaRPr lang="it-IT" sz="1600" dirty="0"/>
          </a:p>
          <a:p>
            <a:pPr>
              <a:buNone/>
            </a:pPr>
            <a:r>
              <a:rPr lang="it-IT" sz="1600" b="1" dirty="0"/>
              <a:t>Trattamento</a:t>
            </a:r>
          </a:p>
          <a:p>
            <a:pPr>
              <a:buNone/>
            </a:pPr>
            <a:endParaRPr lang="it-IT" sz="1600" b="1" dirty="0"/>
          </a:p>
          <a:p>
            <a:pPr>
              <a:buNone/>
            </a:pPr>
            <a:r>
              <a:rPr lang="it-IT" sz="1600" dirty="0"/>
              <a:t>In caso di TIA di causa embolica o trombotica il trattamento è medico con  anticoagulanti (</a:t>
            </a:r>
            <a:r>
              <a:rPr lang="it-IT" sz="1600" dirty="0" err="1"/>
              <a:t>Coumadin</a:t>
            </a:r>
            <a:r>
              <a:rPr lang="it-IT" sz="1600" dirty="0"/>
              <a:t>),  o con inibitori dei trombociti (aspirina o </a:t>
            </a:r>
            <a:r>
              <a:rPr lang="it-IT" sz="1600" dirty="0" err="1"/>
              <a:t>ticlopidina</a:t>
            </a:r>
            <a:r>
              <a:rPr lang="it-IT" sz="1600" dirty="0"/>
              <a:t>)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ICTUS   ISCHEMICO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124744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400" b="1" dirty="0"/>
              <a:t>Trattamento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r>
              <a:rPr lang="it-IT" sz="1400" b="1" dirty="0"/>
              <a:t>Terapia trombotica. </a:t>
            </a:r>
            <a:r>
              <a:rPr lang="it-IT" sz="1400" dirty="0"/>
              <a:t>Viene praticata quando un coagulo blocca il flusso ematico al cervello attraverso la somministrazione di </a:t>
            </a:r>
            <a:r>
              <a:rPr lang="it-IT" sz="1400" dirty="0" err="1"/>
              <a:t>rtPA</a:t>
            </a:r>
            <a:r>
              <a:rPr lang="it-IT" sz="1400" dirty="0"/>
              <a:t> (attivatore tissutale di </a:t>
            </a:r>
            <a:r>
              <a:rPr lang="it-IT" sz="1400" dirty="0" err="1"/>
              <a:t>plasmogeno</a:t>
            </a:r>
            <a:r>
              <a:rPr lang="it-IT" sz="1400" dirty="0"/>
              <a:t>). 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r>
              <a:rPr lang="it-IT" sz="1400" dirty="0"/>
              <a:t>Una rapida diagnosi e l’inizio del trattamento entro 3 ore dall’esordio della sintomatologia riduce le dimensioni dell’area colpita e migliora la funzionalità generale a 3 mesi. 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r>
              <a:rPr lang="it-IT" sz="1400" dirty="0"/>
              <a:t>In caso di ritardo la terapia non è più praticabile perché aumenta il rischio di emorragia cerebrale ed edema. </a:t>
            </a:r>
          </a:p>
          <a:p>
            <a:pPr>
              <a:buNone/>
            </a:pPr>
            <a:r>
              <a:rPr lang="it-IT" sz="1400" dirty="0"/>
              <a:t>In questi casi vengono utilizzati anticoagulanti (eparina), coadiuvati da farmaci (mannitolo) e trattamenti (assistenza respiratoria, monitoraggio emodinamico) per ridurre l’ipertensione endocranica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r>
              <a:rPr lang="it-IT" sz="1400" b="1" dirty="0" err="1"/>
              <a:t>Endoarterectomia</a:t>
            </a:r>
            <a:r>
              <a:rPr lang="it-IT" sz="1400" b="1" dirty="0"/>
              <a:t> carotidea ed angioplastica</a:t>
            </a:r>
            <a:r>
              <a:rPr lang="it-IT" sz="1400" dirty="0"/>
              <a:t>: Vengono praticate nei pazienti con placca aterosclerotica o trombo in carotide per prevenire l’ICTUS</a:t>
            </a:r>
          </a:p>
          <a:p>
            <a:endParaRPr lang="it-IT" sz="1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ICTUS   ISCHEMICO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22</TotalTime>
  <Words>551</Words>
  <Application>Microsoft Office PowerPoint</Application>
  <PresentationFormat>Presentazione su schermo (4:3)</PresentationFormat>
  <Paragraphs>83</Paragraphs>
  <Slides>7</Slides>
  <Notes>1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Arial</vt:lpstr>
      <vt:lpstr>la sapienza</vt:lpstr>
      <vt:lpstr>LEZIONE 4 A ICTUS ISCHEMICO</vt:lpstr>
      <vt:lpstr>Presentazione standard di PowerPoint</vt:lpstr>
      <vt:lpstr>ICTUS ISCHEMICO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SILVANOLIPPO</cp:lastModifiedBy>
  <cp:revision>57</cp:revision>
  <cp:lastPrinted>2017-03-24T11:12:08Z</cp:lastPrinted>
  <dcterms:created xsi:type="dcterms:W3CDTF">2006-11-20T16:13:10Z</dcterms:created>
  <dcterms:modified xsi:type="dcterms:W3CDTF">2020-03-19T08:08:30Z</dcterms:modified>
</cp:coreProperties>
</file>