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3" r:id="rId2"/>
    <p:sldId id="304" r:id="rId3"/>
    <p:sldId id="305" r:id="rId4"/>
    <p:sldId id="306" r:id="rId5"/>
    <p:sldId id="307" r:id="rId6"/>
    <p:sldId id="308" r:id="rId7"/>
    <p:sldId id="310" r:id="rId8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bone Giancarlo" initials="CG" lastIdx="1" clrIdx="0">
    <p:extLst>
      <p:ext uri="{19B8F6BF-5375-455C-9EA6-DF929625EA0E}">
        <p15:presenceInfo xmlns:p15="http://schemas.microsoft.com/office/powerpoint/2012/main" userId="S-1-5-21-3949442653-2984683991-2681223523-16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22433"/>
    <a:srgbClr val="006778"/>
    <a:srgbClr val="AAC9B6"/>
    <a:srgbClr val="830022"/>
    <a:srgbClr val="790022"/>
    <a:srgbClr val="783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0" autoAdjust="0"/>
    <p:restoredTop sz="78333" autoAdjust="0"/>
  </p:normalViewPr>
  <p:slideViewPr>
    <p:cSldViewPr>
      <p:cViewPr varScale="1">
        <p:scale>
          <a:sx n="72" d="100"/>
          <a:sy n="72" d="100"/>
        </p:scale>
        <p:origin x="1668" y="66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688" y="-11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692D8DDD-7588-4F08-8D47-19B73F957B2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204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EED1EDF8-07E8-4A5D-8102-8CB7729C55A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729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B1DA2-EF7D-4018-AC11-4938B3A63E99}" type="slidenum">
              <a:rPr lang="it-IT"/>
              <a:pPr/>
              <a:t>1</a:t>
            </a:fld>
            <a:endParaRPr lang="it-IT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57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25FCF-D642-4245-AA47-E3E47FC27869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61E2C157-C982-4648-A98B-9DD935BD860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A6FCE-21CD-4BE0-BB12-7E069C82433C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39C757B5-5EBF-4A06-A360-7CE3E522779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6563" y="409575"/>
            <a:ext cx="1889125" cy="5457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16013" y="409575"/>
            <a:ext cx="5518150" cy="54578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CD796C-D86F-45D9-8278-920514787C11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3B05C4EB-6012-4957-9BB6-E9670C5A04C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2B6EAC-138F-4CE9-81C3-BB38AA2A2E25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2D38877B-013C-49EB-9FB4-1D73507C5D3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360953A-8747-4D1B-89DD-49B98147F2FC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D8346490-E248-4C92-9EC1-5D91A253E8D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D8EFED-0418-4A95-BD7F-20BCA71432C6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A8B782BD-1405-4873-B9F0-29DFD2C9840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4BB9A-CE97-4AED-B3B4-C9C958F31445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8EB204B8-FFE9-433F-9D3F-5A2C0C96916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87B33B-407B-4659-9F6A-8CDF07A99F37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4AB77CC9-6EFD-4563-BDC6-8962F132BE0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78FCBF-4C63-41BB-86B4-0A3A965DC61A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E4B83EAF-9E88-4296-BA9F-80B006B0ECB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C980F8-4425-4348-83A7-F00661D4190F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FFCA4440-CF8F-4585-BC0E-EEE13227DFB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7B722C-A3AD-4DDB-91DD-6BF72F5FCE9C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5F5F9EF0-653F-4FE8-AA53-74EC28D06E9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84874A-C4D7-41D8-9C23-5974FB0D8995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ECD8CD0D-3855-4CAF-B947-2F36F130F9D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661C8B-74BD-46B6-AEE3-FAEA05836FA3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27C6A192-7452-4FA1-BFB1-9624EA969B1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4ED340-BDF0-472E-932D-5A83ACA45884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F90636E6-7F05-496B-AB41-B9228C90CA4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3840"/>
            <a:chExt cx="5760" cy="480"/>
          </a:xfrm>
        </p:grpSpPr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3984"/>
              <a:ext cx="5760" cy="336"/>
            </a:xfrm>
            <a:prstGeom prst="rect">
              <a:avLst/>
            </a:prstGeom>
            <a:solidFill>
              <a:srgbClr val="822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768" y="3840"/>
              <a:ext cx="4992" cy="480"/>
            </a:xfrm>
            <a:prstGeom prst="rect">
              <a:avLst/>
            </a:prstGeom>
            <a:solidFill>
              <a:srgbClr val="822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9575"/>
            <a:ext cx="75596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52600"/>
            <a:ext cx="75596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14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fld id="{5C433559-3183-41D0-A1B6-F6D72D66CE77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146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4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r>
              <a:rPr lang="it-IT"/>
              <a:t>Pagina </a:t>
            </a:r>
            <a:fld id="{69D1293D-D15B-40F2-8D75-562ECBDA25D8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22433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000000"/>
          </a:solidFill>
          <a:latin typeface="+mn-lt"/>
          <a:ea typeface="+mn-ea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00677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7704" y="934562"/>
            <a:ext cx="6600056" cy="581025"/>
          </a:xfrm>
        </p:spPr>
        <p:txBody>
          <a:bodyPr/>
          <a:lstStyle/>
          <a:p>
            <a:r>
              <a:rPr lang="it-IT" i="1">
                <a:solidFill>
                  <a:schemeClr val="bg1"/>
                </a:solidFill>
              </a:rPr>
              <a:t>LEZIONE 3B ASSISTENZA INFERMIERISTICA AL PAZIENTE CON BPCO</a:t>
            </a:r>
            <a:endParaRPr lang="it-IT" i="1" dirty="0">
              <a:solidFill>
                <a:schemeClr val="bg1"/>
              </a:solidFill>
            </a:endParaRPr>
          </a:p>
        </p:txBody>
      </p:sp>
      <p:grpSp>
        <p:nvGrpSpPr>
          <p:cNvPr id="34833" name="Group 17"/>
          <p:cNvGrpSpPr>
            <a:grpSpLocks/>
          </p:cNvGrpSpPr>
          <p:nvPr/>
        </p:nvGrpSpPr>
        <p:grpSpPr bwMode="auto">
          <a:xfrm>
            <a:off x="-1588" y="2759075"/>
            <a:ext cx="9145588" cy="4098925"/>
            <a:chOff x="0" y="1738"/>
            <a:chExt cx="5761" cy="2582"/>
          </a:xfrm>
        </p:grpSpPr>
        <p:pic>
          <p:nvPicPr>
            <p:cNvPr id="34831" name="Picture 15" descr="Fondin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158"/>
              <a:ext cx="5760" cy="2162"/>
            </a:xfrm>
            <a:prstGeom prst="rect">
              <a:avLst/>
            </a:prstGeom>
            <a:noFill/>
          </p:spPr>
        </p:pic>
        <p:pic>
          <p:nvPicPr>
            <p:cNvPr id="34829" name="Picture 13" descr="logo +marchi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2160"/>
              <a:ext cx="5761" cy="722"/>
            </a:xfrm>
            <a:prstGeom prst="rect">
              <a:avLst/>
            </a:prstGeom>
            <a:noFill/>
          </p:spPr>
        </p:pic>
        <p:pic>
          <p:nvPicPr>
            <p:cNvPr id="34832" name="Picture 16" descr="fasci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16" y="1738"/>
              <a:ext cx="4444" cy="422"/>
            </a:xfrm>
            <a:prstGeom prst="rect">
              <a:avLst/>
            </a:prstGeom>
            <a:noFill/>
          </p:spPr>
        </p:pic>
      </p:grp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499992" y="5805264"/>
            <a:ext cx="4047728" cy="457200"/>
          </a:xfrm>
        </p:spPr>
        <p:txBody>
          <a:bodyPr/>
          <a:lstStyle/>
          <a:p>
            <a:r>
              <a:rPr lang="it-IT" b="1" dirty="0"/>
              <a:t>INFERMIERISTICA DELLE CRONICITA’ E DISABILITA’</a:t>
            </a:r>
          </a:p>
          <a:p>
            <a:endParaRPr lang="it-IT" b="1" dirty="0"/>
          </a:p>
          <a:p>
            <a:pPr algn="ctr"/>
            <a:r>
              <a:rPr lang="it-IT" b="1" dirty="0"/>
              <a:t>Docente Prof.ssa Carla </a:t>
            </a:r>
            <a:r>
              <a:rPr lang="it-IT" b="1" dirty="0" err="1"/>
              <a:t>Zenobi</a:t>
            </a:r>
            <a:endParaRPr lang="it-IT" b="1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5605B74-5C51-4DCB-8DD3-813CFA5BB4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98"/>
    </mc:Choice>
    <mc:Fallback>
      <p:transition spd="slow" advTm="4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1124744"/>
            <a:ext cx="7559675" cy="3826768"/>
          </a:xfrm>
        </p:spPr>
        <p:txBody>
          <a:bodyPr/>
          <a:lstStyle/>
          <a:p>
            <a:pPr>
              <a:buNone/>
            </a:pPr>
            <a:r>
              <a:rPr lang="it-IT" sz="1400" b="1" dirty="0"/>
              <a:t>Accertamento.</a:t>
            </a:r>
          </a:p>
          <a:p>
            <a:pPr>
              <a:buNone/>
            </a:pPr>
            <a:endParaRPr lang="it-IT" sz="1400" b="1" dirty="0"/>
          </a:p>
          <a:p>
            <a:pPr>
              <a:buNone/>
            </a:pPr>
            <a:r>
              <a:rPr lang="it-IT" sz="1400" dirty="0"/>
              <a:t>Da  quanto tempo il paziente ha dispnea? </a:t>
            </a:r>
          </a:p>
          <a:p>
            <a:pPr>
              <a:buNone/>
            </a:pPr>
            <a:r>
              <a:rPr lang="it-IT" sz="1400" dirty="0"/>
              <a:t>Qual è la tolleranza all’attività fisica? </a:t>
            </a:r>
          </a:p>
          <a:p>
            <a:pPr>
              <a:buNone/>
            </a:pPr>
            <a:r>
              <a:rPr lang="it-IT" sz="1400" dirty="0"/>
              <a:t>Ha avuto conseguenze per quanto riguarda l’alimentazione e il sonno? </a:t>
            </a:r>
          </a:p>
          <a:p>
            <a:pPr>
              <a:buNone/>
            </a:pPr>
            <a:r>
              <a:rPr lang="it-IT" sz="1400" dirty="0"/>
              <a:t>Vi è stata una esposizione al fumo o ad altri inquinanti? </a:t>
            </a:r>
          </a:p>
          <a:p>
            <a:pPr>
              <a:buNone/>
            </a:pPr>
            <a:r>
              <a:rPr lang="it-IT" sz="1400" dirty="0"/>
              <a:t>Quali stimoli scatenano le crisi?</a:t>
            </a:r>
          </a:p>
          <a:p>
            <a:pPr>
              <a:buNone/>
            </a:pPr>
            <a:r>
              <a:rPr lang="it-IT" sz="1400" dirty="0"/>
              <a:t>Quale posizione assume preferibilmente il paziente? </a:t>
            </a:r>
          </a:p>
          <a:p>
            <a:pPr>
              <a:buNone/>
            </a:pPr>
            <a:r>
              <a:rPr lang="it-IT" sz="1400" dirty="0"/>
              <a:t>Qual è la frequenza del polso e del respiro? </a:t>
            </a:r>
          </a:p>
          <a:p>
            <a:pPr>
              <a:buNone/>
            </a:pPr>
            <a:r>
              <a:rPr lang="it-IT" sz="1400" dirty="0"/>
              <a:t>Quali caratteristiche ha il respiro? </a:t>
            </a:r>
          </a:p>
          <a:p>
            <a:pPr>
              <a:buNone/>
            </a:pPr>
            <a:r>
              <a:rPr lang="it-IT" sz="1400" dirty="0"/>
              <a:t>Vengono contratti i muscoli addominali durante l’ispirazione, e i muscoli accessori delle spalle e del collo per respirare? L’espirazione è prolungata? </a:t>
            </a:r>
          </a:p>
          <a:p>
            <a:pPr>
              <a:buNone/>
            </a:pPr>
            <a:r>
              <a:rPr lang="it-IT" sz="1400" dirty="0"/>
              <a:t>E’ presente cianosi centrale? Le vene del collo sono turgide? </a:t>
            </a:r>
          </a:p>
          <a:p>
            <a:pPr>
              <a:buNone/>
            </a:pPr>
            <a:r>
              <a:rPr lang="it-IT" sz="1400" dirty="0"/>
              <a:t>Sono presenti edemi periferici? </a:t>
            </a:r>
          </a:p>
          <a:p>
            <a:pPr>
              <a:buNone/>
            </a:pPr>
            <a:r>
              <a:rPr lang="it-IT" sz="1400" dirty="0"/>
              <a:t>Se il paziente tossisce, quali sono le caratteristiche dell’espettorato? </a:t>
            </a:r>
          </a:p>
          <a:p>
            <a:pPr>
              <a:buNone/>
            </a:pPr>
            <a:r>
              <a:rPr lang="it-IT" sz="1400" dirty="0"/>
              <a:t>Sono presenti torace a botte e dita a bacchetta di tamburo? </a:t>
            </a:r>
          </a:p>
          <a:p>
            <a:pPr>
              <a:buNone/>
            </a:pPr>
            <a:r>
              <a:rPr lang="it-IT" sz="1400" dirty="0"/>
              <a:t>Quali tipi di rumori respiratori si </a:t>
            </a:r>
            <a:r>
              <a:rPr lang="it-IT" sz="1400" dirty="0" err="1"/>
              <a:t>ascultano</a:t>
            </a:r>
            <a:r>
              <a:rPr lang="it-IT" sz="1400" dirty="0"/>
              <a:t>? </a:t>
            </a:r>
          </a:p>
          <a:p>
            <a:pPr>
              <a:buNone/>
            </a:pPr>
            <a:r>
              <a:rPr lang="it-IT" sz="1400" dirty="0"/>
              <a:t>Quali sono le condizioni del sensorio del paziente? E’ presente sopore, alterazioni della memoria a breve o lungo termine?</a:t>
            </a:r>
          </a:p>
          <a:p>
            <a:endParaRPr lang="it-IT" sz="1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BPCO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339752" y="548680"/>
            <a:ext cx="4951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chemeClr val="tx2"/>
                </a:solidFill>
              </a:rPr>
              <a:t>ASSISTENZA</a:t>
            </a:r>
            <a:r>
              <a:rPr lang="it-IT" b="1" dirty="0"/>
              <a:t> </a:t>
            </a:r>
            <a:r>
              <a:rPr lang="it-IT" sz="2400" b="1" dirty="0">
                <a:solidFill>
                  <a:schemeClr val="tx2"/>
                </a:solidFill>
              </a:rPr>
              <a:t> INFERMIERISTICA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3706573-4037-444D-AB80-F7ADE4E0A0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493"/>
    </mc:Choice>
    <mc:Fallback>
      <p:transition spd="slow" advTm="105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124744"/>
            <a:ext cx="7559675" cy="4114800"/>
          </a:xfrm>
        </p:spPr>
        <p:txBody>
          <a:bodyPr/>
          <a:lstStyle/>
          <a:p>
            <a:pPr>
              <a:buNone/>
            </a:pPr>
            <a:r>
              <a:rPr lang="it-IT" sz="1400" b="1" dirty="0"/>
              <a:t>Diagnosi infermieristiche.</a:t>
            </a:r>
          </a:p>
          <a:p>
            <a:pPr>
              <a:buNone/>
            </a:pPr>
            <a:endParaRPr lang="it-IT" sz="1400" b="1" dirty="0"/>
          </a:p>
          <a:p>
            <a:r>
              <a:rPr lang="it-IT" sz="1400" dirty="0"/>
              <a:t>Compromissione degli scambi gassosi e della pervietà delle vie aeree correlata a variazioni del rapporto ventilazione-perfusione</a:t>
            </a:r>
          </a:p>
          <a:p>
            <a:endParaRPr lang="it-IT" sz="1400" dirty="0"/>
          </a:p>
          <a:p>
            <a:r>
              <a:rPr lang="it-IT" sz="1400" dirty="0"/>
              <a:t>Liberazione inefficace delle vie aeree correlata a </a:t>
            </a:r>
            <a:r>
              <a:rPr lang="it-IT" sz="1400" dirty="0" err="1"/>
              <a:t>broncocostrizione</a:t>
            </a:r>
            <a:r>
              <a:rPr lang="it-IT" sz="1400" dirty="0"/>
              <a:t>, aumentata produzione di muco, tosse inefficace, infezione broncopolmonare ed altre complicanze</a:t>
            </a:r>
          </a:p>
          <a:p>
            <a:endParaRPr lang="it-IT" sz="1400" dirty="0"/>
          </a:p>
          <a:p>
            <a:r>
              <a:rPr lang="it-IT" sz="1400" dirty="0"/>
              <a:t>Modello di respirazione inefficace correlato a dispnea, muco, </a:t>
            </a:r>
            <a:r>
              <a:rPr lang="it-IT" sz="1400" dirty="0" err="1"/>
              <a:t>broncocostrizione</a:t>
            </a:r>
            <a:r>
              <a:rPr lang="it-IT" sz="1400" dirty="0"/>
              <a:t>, sostanze irritanti delle vie aeree</a:t>
            </a:r>
          </a:p>
          <a:p>
            <a:endParaRPr lang="it-IT" sz="1400" dirty="0"/>
          </a:p>
          <a:p>
            <a:r>
              <a:rPr lang="it-IT" sz="1400" dirty="0"/>
              <a:t>Intolleranza all’attività correlata a </a:t>
            </a:r>
            <a:r>
              <a:rPr lang="it-IT" sz="1400" dirty="0" err="1"/>
              <a:t>fatigue</a:t>
            </a:r>
            <a:r>
              <a:rPr lang="it-IT" sz="1400" dirty="0"/>
              <a:t>, modelli respiratori inefficaci e ipossiemia</a:t>
            </a:r>
          </a:p>
          <a:p>
            <a:endParaRPr lang="it-IT" sz="1400" dirty="0"/>
          </a:p>
          <a:p>
            <a:r>
              <a:rPr lang="it-IT" sz="1400" dirty="0" err="1"/>
              <a:t>Coping</a:t>
            </a:r>
            <a:r>
              <a:rPr lang="it-IT" sz="1400" dirty="0"/>
              <a:t> inefficace correlato a diminuito livello di attività e inabilità al lavoro, ansia, depressione</a:t>
            </a:r>
          </a:p>
          <a:p>
            <a:endParaRPr lang="it-IT" sz="1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BPCO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B20AAF5-E842-451B-97A2-AE05E7A860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123"/>
    </mc:Choice>
    <mc:Fallback>
      <p:transition spd="slow" advTm="471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196752"/>
            <a:ext cx="7559675" cy="4114800"/>
          </a:xfrm>
        </p:spPr>
        <p:txBody>
          <a:bodyPr/>
          <a:lstStyle/>
          <a:p>
            <a:pPr>
              <a:buNone/>
            </a:pPr>
            <a:r>
              <a:rPr lang="it-IT" b="1" dirty="0"/>
              <a:t>Obiettivi</a:t>
            </a:r>
          </a:p>
          <a:p>
            <a:pPr>
              <a:buNone/>
            </a:pPr>
            <a:endParaRPr lang="it-IT" b="1" dirty="0"/>
          </a:p>
          <a:p>
            <a:r>
              <a:rPr lang="it-IT" dirty="0"/>
              <a:t>Smettere di fumare</a:t>
            </a:r>
          </a:p>
          <a:p>
            <a:r>
              <a:rPr lang="it-IT" dirty="0"/>
              <a:t>Migliorare gli scambi gassosi e della pervietà delle vie aeree</a:t>
            </a:r>
          </a:p>
          <a:p>
            <a:r>
              <a:rPr lang="it-IT" dirty="0"/>
              <a:t>Migliorare il modello respiratorio</a:t>
            </a:r>
          </a:p>
          <a:p>
            <a:r>
              <a:rPr lang="it-IT" dirty="0"/>
              <a:t>Migliorare la tolleranza all’attività</a:t>
            </a:r>
          </a:p>
          <a:p>
            <a:r>
              <a:rPr lang="it-IT" dirty="0"/>
              <a:t>Aderire  al regime terapeutico</a:t>
            </a:r>
          </a:p>
          <a:p>
            <a:r>
              <a:rPr lang="it-IT" dirty="0"/>
              <a:t>Assenza di complicanze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BPCO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BFDD647-B9F2-424D-8B38-ADE04E4263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465"/>
    </mc:Choice>
    <mc:Fallback>
      <p:transition spd="slow" advTm="28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980728"/>
            <a:ext cx="7559675" cy="4114800"/>
          </a:xfrm>
        </p:spPr>
        <p:txBody>
          <a:bodyPr/>
          <a:lstStyle/>
          <a:p>
            <a:pPr>
              <a:buNone/>
            </a:pPr>
            <a:r>
              <a:rPr lang="it-IT" sz="1400" b="1" dirty="0"/>
              <a:t>Interventi</a:t>
            </a:r>
          </a:p>
          <a:p>
            <a:pPr>
              <a:buNone/>
            </a:pPr>
            <a:endParaRPr lang="it-IT" sz="1400" b="1" dirty="0"/>
          </a:p>
          <a:p>
            <a:r>
              <a:rPr lang="it-IT" sz="1400" dirty="0"/>
              <a:t>Promuovere la cessazione dell’abitudine al fumo</a:t>
            </a:r>
          </a:p>
          <a:p>
            <a:endParaRPr lang="it-IT" sz="1400" dirty="0"/>
          </a:p>
          <a:p>
            <a:r>
              <a:rPr lang="it-IT" sz="1400" dirty="0"/>
              <a:t>Migliorare gli scambi gassosi attraverso la puntuale somministrazione di broncodilatatori e cortisonici</a:t>
            </a:r>
          </a:p>
          <a:p>
            <a:endParaRPr lang="it-IT" sz="1400" dirty="0"/>
          </a:p>
          <a:p>
            <a:r>
              <a:rPr lang="it-IT" sz="1400" dirty="0"/>
              <a:t>Ottenere la pervietà delle vie aeree  e migliorare gli scambi gassosi educando il paziente alla tosse efficace, eliminando tutte le sostanze irritanti per i polmoni, promuovendo la fisioterapia respiratoria e il drenaggio posturale, l’apporto di liquidi e l’</a:t>
            </a:r>
            <a:r>
              <a:rPr lang="it-IT" sz="1400" dirty="0" err="1"/>
              <a:t>areosol</a:t>
            </a:r>
            <a:endParaRPr lang="it-IT" sz="1400" dirty="0"/>
          </a:p>
          <a:p>
            <a:endParaRPr lang="it-IT" sz="1400" dirty="0"/>
          </a:p>
          <a:p>
            <a:r>
              <a:rPr lang="it-IT" sz="1400" dirty="0"/>
              <a:t>Migliorare la tolleranza all’attività attraverso terapie riabilitative ad intensità progressiva</a:t>
            </a:r>
          </a:p>
          <a:p>
            <a:endParaRPr lang="it-IT" sz="1400" dirty="0"/>
          </a:p>
          <a:p>
            <a:r>
              <a:rPr lang="it-IT" sz="1400" dirty="0"/>
              <a:t>Potenziare la cura di sé, rispettando uno stile di vita regolare, un’attività moderata, l’adesione al regime terapeutico, evitando il fumo </a:t>
            </a:r>
          </a:p>
          <a:p>
            <a:endParaRPr lang="it-IT" sz="1400" dirty="0"/>
          </a:p>
          <a:p>
            <a:r>
              <a:rPr lang="it-IT" sz="1400" dirty="0"/>
              <a:t>Rilevare e gestire le possibili complicanze, controllando le variazioni dei parametri vitali e dello stato cognitivo, l’aspetto dell’espettorato, il sopraggiungere di sintomi  nuovi (dolore, dispnea improvvisa, edemi, cianosi, fame d’aria)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BPCO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15AD37B-476C-4B19-A0EA-7D49220EF7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140"/>
    </mc:Choice>
    <mc:Fallback>
      <p:transition spd="slow" advTm="64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sz="1400" b="1" dirty="0"/>
              <a:t>Risultati attesi</a:t>
            </a:r>
          </a:p>
          <a:p>
            <a:pPr>
              <a:buNone/>
            </a:pPr>
            <a:endParaRPr lang="it-IT" sz="1400" b="1" dirty="0"/>
          </a:p>
          <a:p>
            <a:r>
              <a:rPr lang="it-IT" sz="1400" dirty="0"/>
              <a:t>Il paziente dimostra di conoscere i pericoli del fumo ed è ben disposto a smettere di fumare</a:t>
            </a:r>
          </a:p>
          <a:p>
            <a:endParaRPr lang="it-IT" sz="1400" dirty="0"/>
          </a:p>
          <a:p>
            <a:r>
              <a:rPr lang="it-IT" sz="1400" dirty="0"/>
              <a:t>Migliora lo scambio gassoso , la pervietà delle vie aeree e il modello respiratorio</a:t>
            </a:r>
          </a:p>
          <a:p>
            <a:pPr>
              <a:buNone/>
            </a:pPr>
            <a:endParaRPr lang="it-IT" sz="1400" dirty="0"/>
          </a:p>
          <a:p>
            <a:r>
              <a:rPr lang="it-IT" sz="1400" dirty="0"/>
              <a:t>E’ mantenuta una corretta idratazione</a:t>
            </a:r>
          </a:p>
          <a:p>
            <a:endParaRPr lang="it-IT" sz="1400" dirty="0"/>
          </a:p>
          <a:p>
            <a:r>
              <a:rPr lang="it-IT" sz="1400" dirty="0"/>
              <a:t>Dimostra di conoscere le strategie per la cura di sé e per aumentare la tolleranza all’attività</a:t>
            </a:r>
          </a:p>
          <a:p>
            <a:endParaRPr lang="it-IT" sz="1400" dirty="0"/>
          </a:p>
          <a:p>
            <a:r>
              <a:rPr lang="it-IT" sz="1400" dirty="0"/>
              <a:t>Usa un </a:t>
            </a:r>
            <a:r>
              <a:rPr lang="it-IT" sz="1400" dirty="0" err="1"/>
              <a:t>coping</a:t>
            </a:r>
            <a:r>
              <a:rPr lang="it-IT" sz="1400" dirty="0"/>
              <a:t> efficace per fronteggiare la malattia</a:t>
            </a:r>
          </a:p>
          <a:p>
            <a:pPr>
              <a:buNone/>
            </a:pPr>
            <a:endParaRPr lang="it-IT" sz="1400" dirty="0"/>
          </a:p>
          <a:p>
            <a:r>
              <a:rPr lang="it-IT" sz="1400" dirty="0"/>
              <a:t>Evita o riduce le complicanze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BPCO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957ECB8-ED3A-48A9-99AF-9CAD4E231F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391"/>
    </mc:Choice>
    <mc:Fallback>
      <p:transition spd="slow" advTm="37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CASO CLINICO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/>
              <a:t>Il sig. Sergio è affetto da BPCO. Attualmente presenta abbondanti secrezioni bronchiali, che espelle parzialmente e con molta difficoltà; si presenta dispnoico e la </a:t>
            </a:r>
            <a:r>
              <a:rPr lang="it-IT" dirty="0" err="1"/>
              <a:t>saturimetria</a:t>
            </a:r>
            <a:r>
              <a:rPr lang="it-IT" dirty="0"/>
              <a:t> è del 78%.</a:t>
            </a:r>
          </a:p>
          <a:p>
            <a:pPr>
              <a:buNone/>
            </a:pPr>
            <a:endParaRPr lang="it-IT" dirty="0"/>
          </a:p>
          <a:p>
            <a:r>
              <a:rPr lang="it-IT" dirty="0"/>
              <a:t>Formula una diagnosi infermieristica reale modello attività ed esercizio fisico ed il relativo piano di assistenza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BPCO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B9188EE-53F6-497D-AC3D-E7C22DE218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648"/>
    </mc:Choice>
    <mc:Fallback>
      <p:transition spd="slow" advTm="25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 sapienza">
  <a:themeElements>
    <a:clrScheme name="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6E1D2A"/>
      </a:accent4>
      <a:accent5>
        <a:srgbClr val="DAEDEF"/>
      </a:accent5>
      <a:accent6>
        <a:srgbClr val="E7E700"/>
      </a:accent6>
      <a:hlink>
        <a:srgbClr val="0000FF"/>
      </a:hlink>
      <a:folHlink>
        <a:srgbClr val="FF0000"/>
      </a:folHlink>
    </a:clrScheme>
    <a:fontScheme name="la sapienz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lnDef>
  </a:objectDefaults>
  <a:extraClrSchemeLst>
    <a:extraClrScheme>
      <a:clrScheme name="la sapienza 1">
        <a:dk1>
          <a:srgbClr val="000000"/>
        </a:dk1>
        <a:lt1>
          <a:srgbClr val="FFFFFF"/>
        </a:lt1>
        <a:dk2>
          <a:srgbClr val="FFFFFF"/>
        </a:dk2>
        <a:lt2>
          <a:srgbClr val="2D2015"/>
        </a:lt2>
        <a:accent1>
          <a:srgbClr val="7C7C7C"/>
        </a:accent1>
        <a:accent2>
          <a:srgbClr val="FFFF7E"/>
        </a:accent2>
        <a:accent3>
          <a:srgbClr val="FFFFFF"/>
        </a:accent3>
        <a:accent4>
          <a:srgbClr val="000000"/>
        </a:accent4>
        <a:accent5>
          <a:srgbClr val="BFBFBF"/>
        </a:accent5>
        <a:accent6>
          <a:srgbClr val="E7E772"/>
        </a:accent6>
        <a:hlink>
          <a:srgbClr val="066778"/>
        </a:hlink>
        <a:folHlink>
          <a:srgbClr val="8300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Marco:Applications:Microsoft Office 2004:Modelli:Modelli personali:la sapienza.pot</Template>
  <TotalTime>588</TotalTime>
  <Words>579</Words>
  <Application>Microsoft Office PowerPoint</Application>
  <PresentationFormat>Presentazione su schermo (4:3)</PresentationFormat>
  <Paragraphs>90</Paragraphs>
  <Slides>7</Slides>
  <Notes>1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9" baseType="lpstr">
      <vt:lpstr>Arial</vt:lpstr>
      <vt:lpstr>la sapienza</vt:lpstr>
      <vt:lpstr>LEZIONE 3B ASSISTENZA INFERMIERISTICA AL PAZIENTE CON BPCO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CASO CLINICO </vt:lpstr>
    </vt:vector>
  </TitlesOfParts>
  <Company>- -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- -</dc:creator>
  <cp:lastModifiedBy>SILVANOLIPPO</cp:lastModifiedBy>
  <cp:revision>56</cp:revision>
  <cp:lastPrinted>2017-03-24T11:12:08Z</cp:lastPrinted>
  <dcterms:created xsi:type="dcterms:W3CDTF">2006-11-20T16:13:10Z</dcterms:created>
  <dcterms:modified xsi:type="dcterms:W3CDTF">2020-03-19T07:47:47Z</dcterms:modified>
</cp:coreProperties>
</file>