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3" r:id="rId2"/>
    <p:sldId id="299" r:id="rId3"/>
    <p:sldId id="300" r:id="rId4"/>
    <p:sldId id="301" r:id="rId5"/>
    <p:sldId id="302" r:id="rId6"/>
    <p:sldId id="303" r:id="rId7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3 A IL PAZIENTE CON BPCO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-1588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99992" y="5805264"/>
            <a:ext cx="4047728" cy="457200"/>
          </a:xfrm>
        </p:spPr>
        <p:txBody>
          <a:bodyPr/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</a:t>
            </a:r>
            <a:r>
              <a:rPr lang="it-IT" b="1" dirty="0" err="1"/>
              <a:t>Zenobi</a:t>
            </a:r>
            <a:endParaRPr lang="it-IT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A2D268-3526-4DA5-8B3F-0EA07DCDF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9"/>
    </mc:Choice>
    <mc:Fallback>
      <p:transition spd="slow" advTm="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BRONCOPNEUMOPATIA CRONICA OSTRUTTIVA</a:t>
            </a:r>
            <a:br>
              <a:rPr lang="it-IT" dirty="0"/>
            </a:br>
            <a:r>
              <a:rPr lang="it-IT" dirty="0"/>
              <a:t>BPCO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412776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dirty="0"/>
              <a:t>Malattia caratterizzata da una riduzione del flusso di aria che non è completamente reversibile. Può  comprendere malattie che causano l’ostruzione del flusso dell’aria (p.e. enfisema, bronchite  cronica) o una combinazione di queste patologie; la BPCO può coesistere con l’asma bronchiale.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Le persone affette da BPCO diventano sintomatiche nella mezza età, e l’incidenza della malattia aumenta con l’età, e il fisiologico deperimento della funzionalità respiratoria che si realizza con l’avanzare degli anni, viene accelerato e accentuato dalla malattia.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Nella BPCO si ha una risposta infiammatoria anomala dei polmoni alle particelle di gas nocivi, che interessa tutto il parenchima, la vascolarizzazione  polmonare e le vie aeree. La reazione infiammatoria determina restringimento delle vie  piccole vie aeree; squilibri delle proteinasi e antiproteinasi, liberate dal processo infiammatorio nel polmone, possono ulteriormente ridurre il flusso d’aria e danneggiare  il parenchima polmonare. La risposta infiammatoria determina  cambiamenti precoci della vascolarizzazione polmonare, con ispessimento delle pareti dei vasi. 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dirty="0"/>
              <a:t>Il fumo di sigaretta e l’uso di prodotti a base di tabacco  possono predisporre a queste alterazioni, determinando la liberazione di mediatori chimici dell’infiammazione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BPCO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B08E1C-F1C4-483E-9C9C-50D9F1144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32"/>
    </mc:Choice>
    <mc:Fallback>
      <p:transition spd="slow" advTm="12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980728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Bronchite cronica.</a:t>
            </a:r>
          </a:p>
          <a:p>
            <a:pPr>
              <a:buNone/>
            </a:pPr>
            <a:r>
              <a:rPr lang="it-IT" sz="1400" dirty="0"/>
              <a:t>Presenza di tosse con espettorato che dura almeno tre mesi l’anno per due anni consecutivi. Fumo ed altri inquinanti ambientali irritano le vie aeree, dando luogo a ipersecrezione di muco ed infiammazione. L’irritazione costante provoca iperplasia delle ghiandole caliciformi mucipare, la riduzione funzionale delle ciglia, l’iperproduzione di muco, l’ispessimento delle pareti bronchiali e la restrizione del lume bronchiale. Gli alveoli vanno incontro a fibrosi, e viene alterata anche la funzione dei macrofagi alveolari, con predisposizione alle infezioni respiratorie ricorrenti.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Enfisema polmonare.</a:t>
            </a:r>
          </a:p>
          <a:p>
            <a:pPr algn="just">
              <a:buNone/>
            </a:pPr>
            <a:r>
              <a:rPr lang="it-IT" sz="1400" dirty="0"/>
              <a:t>Dilatazione anomala degli spazi aerei distali dei bronchioli, con distruzione dei setti alveolari. La distruzione delle pareti degli alveoli determina una riduzione della superficie di scambio alveolo-capillare, con aumento dello spazio morto, compromissione della diffusione dell’ossigeno, ipossiemia. In fase avanzata è compromessa anche l’eliminazione dell’anidrite carbonica, con </a:t>
            </a:r>
            <a:r>
              <a:rPr lang="it-IT" sz="1400" dirty="0" err="1"/>
              <a:t>ipercapnia</a:t>
            </a:r>
            <a:r>
              <a:rPr lang="it-IT" sz="1400" dirty="0"/>
              <a:t> e acidosi respiratoria. </a:t>
            </a:r>
          </a:p>
          <a:p>
            <a:pPr algn="just">
              <a:buNone/>
            </a:pPr>
            <a:r>
              <a:rPr lang="it-IT" sz="1400" dirty="0"/>
              <a:t>La riduzione del letto dei capillari alveolari determina ipertensione dell’arteria polmonare, con scompenso cardiaco </a:t>
            </a:r>
            <a:r>
              <a:rPr lang="it-IT" sz="1400" dirty="0" err="1"/>
              <a:t>dx</a:t>
            </a:r>
            <a:r>
              <a:rPr lang="it-IT" sz="1400" dirty="0"/>
              <a:t> che si manifesta con congestione, edemi declivi, turgore delle vene del collo, dolore in regione epatica. </a:t>
            </a:r>
          </a:p>
          <a:p>
            <a:pPr algn="just">
              <a:buNone/>
            </a:pPr>
            <a:r>
              <a:rPr lang="it-IT" sz="1400" dirty="0"/>
              <a:t>Il paziente con enfisema polmonare presenta torace a botte, dispnea da sforzo e calo ponderale; l’espirazione diventa un atto attivo che richiede sforzo muscolare; può presentarsi cianosi centrale ed edemi periferici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BPCO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E60554-72BD-47DA-A42F-FF0BFBEEC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47"/>
    </mc:Choice>
    <mc:Fallback>
      <p:transition spd="slow" advTm="14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43608" y="83671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Fattori di rischio</a:t>
            </a:r>
            <a:r>
              <a:rPr lang="it-IT" sz="1400" dirty="0"/>
              <a:t>.</a:t>
            </a:r>
          </a:p>
          <a:p>
            <a:r>
              <a:rPr lang="it-IT" sz="1400" dirty="0"/>
              <a:t>Esposizione al fumo di tabacco</a:t>
            </a:r>
          </a:p>
          <a:p>
            <a:r>
              <a:rPr lang="it-IT" sz="1400" dirty="0"/>
              <a:t>Fumo passivo</a:t>
            </a:r>
          </a:p>
          <a:p>
            <a:r>
              <a:rPr lang="it-IT" sz="1400" dirty="0"/>
              <a:t>Esposizione professionale</a:t>
            </a:r>
          </a:p>
          <a:p>
            <a:r>
              <a:rPr lang="it-IT" sz="1400" dirty="0"/>
              <a:t>Inquinamento ambientale</a:t>
            </a:r>
          </a:p>
          <a:p>
            <a:r>
              <a:rPr lang="it-IT" sz="1400" dirty="0"/>
              <a:t>Anomalie genetiche, carenza di alfa 1 antitripsina</a:t>
            </a:r>
          </a:p>
          <a:p>
            <a:endParaRPr lang="it-IT" sz="1400" dirty="0"/>
          </a:p>
          <a:p>
            <a:endParaRPr lang="it-IT" sz="1400" dirty="0"/>
          </a:p>
          <a:p>
            <a:pPr>
              <a:buNone/>
            </a:pPr>
            <a:r>
              <a:rPr lang="it-IT" sz="1400" b="1" dirty="0"/>
              <a:t>Manifestazioni cliniche</a:t>
            </a:r>
          </a:p>
          <a:p>
            <a:r>
              <a:rPr lang="it-IT" sz="1400" dirty="0"/>
              <a:t>Tosse</a:t>
            </a:r>
          </a:p>
          <a:p>
            <a:r>
              <a:rPr lang="it-IT" sz="1400" dirty="0"/>
              <a:t>Produzione di espettorato</a:t>
            </a:r>
          </a:p>
          <a:p>
            <a:r>
              <a:rPr lang="it-IT" sz="1400" dirty="0"/>
              <a:t>Dispnea da sforzo </a:t>
            </a:r>
          </a:p>
          <a:p>
            <a:endParaRPr lang="it-IT" sz="1400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BPCO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7A287D-538E-4FA0-AFF7-5583CFAD4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1"/>
    </mc:Choice>
    <mc:Fallback>
      <p:transition spd="slow" advTm="3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90872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Accertamento.</a:t>
            </a:r>
          </a:p>
          <a:p>
            <a:r>
              <a:rPr lang="it-IT" sz="1400" dirty="0"/>
              <a:t>Anamnesi completa che accerti: tipologia, durata, intensità dei sintomi, pregresse patologie respiratorie (asma, poliposi nasale, sinusite, infezioni respiratorie), familiarità per patologie respiratorie croniche, evoluzione della sintomatologia, esposizione ai fattori di rischio, presenza di </a:t>
            </a:r>
            <a:r>
              <a:rPr lang="it-IT" sz="1400" dirty="0" err="1"/>
              <a:t>comorbilità</a:t>
            </a:r>
            <a:endParaRPr lang="it-IT" sz="1400" dirty="0"/>
          </a:p>
          <a:p>
            <a:r>
              <a:rPr lang="it-IT" sz="1400" dirty="0"/>
              <a:t>Spirometria</a:t>
            </a:r>
          </a:p>
          <a:p>
            <a:r>
              <a:rPr lang="it-IT" sz="1400" dirty="0" err="1"/>
              <a:t>Emogasanalisi</a:t>
            </a:r>
            <a:endParaRPr lang="it-IT" sz="1400" dirty="0"/>
          </a:p>
          <a:p>
            <a:r>
              <a:rPr lang="it-IT" sz="1400" dirty="0" err="1"/>
              <a:t>Rx</a:t>
            </a:r>
            <a:r>
              <a:rPr lang="it-IT" sz="1400" dirty="0"/>
              <a:t> torace</a:t>
            </a:r>
          </a:p>
          <a:p>
            <a:r>
              <a:rPr lang="it-IT" sz="1400" dirty="0"/>
              <a:t>TAC polmonare</a:t>
            </a:r>
          </a:p>
          <a:p>
            <a:endParaRPr lang="it-IT" sz="1400" dirty="0"/>
          </a:p>
          <a:p>
            <a:pPr>
              <a:buNone/>
            </a:pPr>
            <a:r>
              <a:rPr lang="it-IT" sz="1400" b="1" dirty="0"/>
              <a:t>Diagnosi differenziale: </a:t>
            </a:r>
          </a:p>
          <a:p>
            <a:r>
              <a:rPr lang="it-IT" sz="1400" dirty="0"/>
              <a:t>asma – esordio precoce della sintomatologia, storia familiare di asma, riduzione del flusso di aria reversibile, insorgenza quotidiana o temporizzata dei sintomi. </a:t>
            </a:r>
          </a:p>
          <a:p>
            <a:r>
              <a:rPr lang="it-IT" sz="1400" dirty="0"/>
              <a:t>Scompenso cardiaco</a:t>
            </a:r>
          </a:p>
          <a:p>
            <a:r>
              <a:rPr lang="it-IT" sz="1400" dirty="0" err="1"/>
              <a:t>Bronchiectasia</a:t>
            </a:r>
            <a:endParaRPr lang="it-IT" sz="1400" dirty="0"/>
          </a:p>
          <a:p>
            <a:r>
              <a:rPr lang="it-IT" sz="1400" dirty="0"/>
              <a:t>tubercolosi</a:t>
            </a:r>
            <a:endParaRPr lang="it-IT" sz="1400" dirty="0">
              <a:solidFill>
                <a:srgbClr val="FFC000"/>
              </a:solidFill>
            </a:endParaRP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BPCO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7C1FE8-45DF-4EED-BBEF-CACE16318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22"/>
    </mc:Choice>
    <mc:Fallback>
      <p:transition spd="slow" advTm="13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47667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Complicanze</a:t>
            </a:r>
          </a:p>
          <a:p>
            <a:r>
              <a:rPr lang="it-IT" sz="1400" dirty="0"/>
              <a:t>Insufficienza respiratoria acuta o cronica</a:t>
            </a:r>
          </a:p>
          <a:p>
            <a:r>
              <a:rPr lang="it-IT" sz="1400" dirty="0"/>
              <a:t>Polmonite</a:t>
            </a:r>
          </a:p>
          <a:p>
            <a:r>
              <a:rPr lang="it-IT" sz="1400" dirty="0" err="1"/>
              <a:t>Atalectasia</a:t>
            </a:r>
            <a:endParaRPr lang="it-IT" sz="1400" dirty="0"/>
          </a:p>
          <a:p>
            <a:r>
              <a:rPr lang="it-IT" sz="1400" dirty="0"/>
              <a:t>Pneumotorace</a:t>
            </a:r>
          </a:p>
          <a:p>
            <a:r>
              <a:rPr lang="it-IT" sz="1400" dirty="0"/>
              <a:t>Cuore polmonare</a:t>
            </a:r>
          </a:p>
          <a:p>
            <a:endParaRPr lang="it-IT" sz="1400" dirty="0"/>
          </a:p>
          <a:p>
            <a:pPr>
              <a:buNone/>
            </a:pPr>
            <a:r>
              <a:rPr lang="it-IT" sz="1400" b="1" dirty="0"/>
              <a:t>Terapia</a:t>
            </a:r>
          </a:p>
          <a:p>
            <a:r>
              <a:rPr lang="it-IT" sz="1400" dirty="0"/>
              <a:t>Smettere di fumare</a:t>
            </a:r>
          </a:p>
          <a:p>
            <a:r>
              <a:rPr lang="it-IT" sz="1400" dirty="0"/>
              <a:t>Broncodilatatori mediante nebulizzazione, inalazione o per via sistemica: alleviano il broncospasmo, e riducono l’ostruzione delle vie aeree, migliorando la ventilazione polmonare</a:t>
            </a:r>
          </a:p>
          <a:p>
            <a:r>
              <a:rPr lang="it-IT" sz="1400" dirty="0"/>
              <a:t>Corticosteroidi mediante inalazione o per via sistemica</a:t>
            </a:r>
          </a:p>
          <a:p>
            <a:r>
              <a:rPr lang="it-IT" sz="1400" dirty="0"/>
              <a:t>Antibiotici, mucolitici  e sedativi della tosse</a:t>
            </a:r>
          </a:p>
          <a:p>
            <a:r>
              <a:rPr lang="it-IT" sz="1400" dirty="0"/>
              <a:t>Vaccinazione anti-influenzale ed antipneumococco</a:t>
            </a:r>
          </a:p>
          <a:p>
            <a:r>
              <a:rPr lang="it-IT" sz="1400" dirty="0"/>
              <a:t>Ossigenoterapia, per migliorare l’ossigenazione; deve essere somministrata controllando la </a:t>
            </a:r>
            <a:r>
              <a:rPr lang="it-IT" sz="1400" dirty="0" err="1"/>
              <a:t>pulsossimetria</a:t>
            </a:r>
            <a:r>
              <a:rPr lang="it-IT" sz="1400" dirty="0"/>
              <a:t> e l’</a:t>
            </a:r>
            <a:r>
              <a:rPr lang="it-IT" sz="1400" dirty="0" err="1"/>
              <a:t>emogasanalisi</a:t>
            </a:r>
            <a:r>
              <a:rPr lang="it-IT" sz="1400" dirty="0"/>
              <a:t>, per  verificare che l’ossigeno non sopprima lo stimolo alla respirazione determinando </a:t>
            </a:r>
            <a:r>
              <a:rPr lang="it-IT" sz="1400" dirty="0" err="1"/>
              <a:t>ipercapnia</a:t>
            </a:r>
            <a:endParaRPr lang="it-IT" sz="1400" dirty="0"/>
          </a:p>
          <a:p>
            <a:r>
              <a:rPr lang="it-IT" sz="1400" dirty="0"/>
              <a:t>Trattamento chirurgico: </a:t>
            </a:r>
            <a:r>
              <a:rPr lang="it-IT" sz="1400" dirty="0" err="1"/>
              <a:t>bollectomia</a:t>
            </a:r>
            <a:r>
              <a:rPr lang="it-IT" sz="1400" dirty="0"/>
              <a:t> o riduzione chirurgica del volume polmonare nei pazienti in stadio avanzato, con enfisema  bolloso o localizzazione della malattia in una singola area del polmone. Trapianto polmonare, nell’enfisema in stadio terminale.</a:t>
            </a:r>
          </a:p>
          <a:p>
            <a:r>
              <a:rPr lang="it-IT" sz="1400" dirty="0"/>
              <a:t>Riabilitazione polmonare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BPCO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A714CD-D926-4C7E-A517-8442A106F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68"/>
    </mc:Choice>
    <mc:Fallback>
      <p:transition spd="slow" advTm="11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597</TotalTime>
  <Words>710</Words>
  <Application>Microsoft Office PowerPoint</Application>
  <PresentationFormat>Presentazione su schermo (4:3)</PresentationFormat>
  <Paragraphs>75</Paragraphs>
  <Slides>6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Arial</vt:lpstr>
      <vt:lpstr>la sapienza</vt:lpstr>
      <vt:lpstr>LEZIONE 3 A IL PAZIENTE CON BPCO</vt:lpstr>
      <vt:lpstr>BRONCOPNEUMOPATIA CRONICA OSTRUTTIVA BPCO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58</cp:revision>
  <cp:lastPrinted>2017-03-24T11:12:08Z</cp:lastPrinted>
  <dcterms:created xsi:type="dcterms:W3CDTF">2006-11-20T16:13:10Z</dcterms:created>
  <dcterms:modified xsi:type="dcterms:W3CDTF">2020-03-19T07:41:59Z</dcterms:modified>
</cp:coreProperties>
</file>