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15"/>
  </p:notesMasterIdLst>
  <p:handoutMasterIdLst>
    <p:handoutMasterId r:id="rId16"/>
  </p:handoutMasterIdLst>
  <p:sldIdLst>
    <p:sldId id="263" r:id="rId2"/>
    <p:sldId id="273" r:id="rId3"/>
    <p:sldId id="274" r:id="rId4"/>
    <p:sldId id="275" r:id="rId5"/>
    <p:sldId id="276" r:id="rId6"/>
    <p:sldId id="277" r:id="rId7"/>
    <p:sldId id="278" r:id="rId8"/>
    <p:sldId id="280" r:id="rId9"/>
    <p:sldId id="281" r:id="rId10"/>
    <p:sldId id="282" r:id="rId11"/>
    <p:sldId id="283" r:id="rId12"/>
    <p:sldId id="279" r:id="rId13"/>
    <p:sldId id="284" r:id="rId14"/>
  </p:sldIdLst>
  <p:sldSz cx="9144000" cy="6858000" type="screen4x3"/>
  <p:notesSz cx="7099300" cy="10234613"/>
  <p:defaultTextStyle>
    <a:defPPr>
      <a:defRPr lang="it-IT"/>
    </a:defPPr>
    <a:lvl1pPr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1pPr>
    <a:lvl2pPr marL="457200"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2pPr>
    <a:lvl3pPr marL="914400"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3pPr>
    <a:lvl4pPr marL="1371600"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4pPr>
    <a:lvl5pPr marL="1828800"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5pPr>
    <a:lvl6pPr marL="2286000" algn="l" defTabSz="914400" rtl="0" eaLnBrk="1" latinLnBrk="0" hangingPunct="1">
      <a:defRPr sz="900" kern="1200">
        <a:solidFill>
          <a:schemeClr val="bg1"/>
        </a:solidFill>
        <a:latin typeface="Arial" pitchFamily="34" charset="0"/>
        <a:ea typeface="ＭＳ Ｐゴシック" pitchFamily="1" charset="-128"/>
        <a:cs typeface="+mn-cs"/>
      </a:defRPr>
    </a:lvl6pPr>
    <a:lvl7pPr marL="2743200" algn="l" defTabSz="914400" rtl="0" eaLnBrk="1" latinLnBrk="0" hangingPunct="1">
      <a:defRPr sz="900" kern="1200">
        <a:solidFill>
          <a:schemeClr val="bg1"/>
        </a:solidFill>
        <a:latin typeface="Arial" pitchFamily="34" charset="0"/>
        <a:ea typeface="ＭＳ Ｐゴシック" pitchFamily="1" charset="-128"/>
        <a:cs typeface="+mn-cs"/>
      </a:defRPr>
    </a:lvl7pPr>
    <a:lvl8pPr marL="3200400" algn="l" defTabSz="914400" rtl="0" eaLnBrk="1" latinLnBrk="0" hangingPunct="1">
      <a:defRPr sz="900" kern="1200">
        <a:solidFill>
          <a:schemeClr val="bg1"/>
        </a:solidFill>
        <a:latin typeface="Arial" pitchFamily="34" charset="0"/>
        <a:ea typeface="ＭＳ Ｐゴシック" pitchFamily="1" charset="-128"/>
        <a:cs typeface="+mn-cs"/>
      </a:defRPr>
    </a:lvl8pPr>
    <a:lvl9pPr marL="3657600" algn="l" defTabSz="914400" rtl="0" eaLnBrk="1" latinLnBrk="0" hangingPunct="1">
      <a:defRPr sz="900" kern="1200">
        <a:solidFill>
          <a:schemeClr val="bg1"/>
        </a:solidFill>
        <a:latin typeface="Arial"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bone Giancarlo" initials="CG" lastIdx="1" clrIdx="0">
    <p:extLst>
      <p:ext uri="{19B8F6BF-5375-455C-9EA6-DF929625EA0E}">
        <p15:presenceInfo xmlns:p15="http://schemas.microsoft.com/office/powerpoint/2012/main" userId="S-1-5-21-3949442653-2984683991-2681223523-16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22433"/>
    <a:srgbClr val="006778"/>
    <a:srgbClr val="AAC9B6"/>
    <a:srgbClr val="830022"/>
    <a:srgbClr val="790022"/>
    <a:srgbClr val="783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50" autoAdjust="0"/>
    <p:restoredTop sz="78333" autoAdjust="0"/>
  </p:normalViewPr>
  <p:slideViewPr>
    <p:cSldViewPr>
      <p:cViewPr varScale="1">
        <p:scale>
          <a:sx n="72" d="100"/>
          <a:sy n="72" d="100"/>
        </p:scale>
        <p:origin x="1668" y="66"/>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0" d="100"/>
          <a:sy n="110" d="100"/>
        </p:scale>
        <p:origin x="-1688" y="-11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363" cy="511731"/>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defRPr sz="1300">
                <a:solidFill>
                  <a:schemeClr val="tx1"/>
                </a:solidFill>
              </a:defRPr>
            </a:lvl1pPr>
          </a:lstStyle>
          <a:p>
            <a:endParaRPr lang="it-IT"/>
          </a:p>
        </p:txBody>
      </p:sp>
      <p:sp>
        <p:nvSpPr>
          <p:cNvPr id="3075" name="Rectangle 3"/>
          <p:cNvSpPr>
            <a:spLocks noGrp="1" noChangeArrowheads="1"/>
          </p:cNvSpPr>
          <p:nvPr>
            <p:ph type="dt" sz="quarter" idx="1"/>
          </p:nvPr>
        </p:nvSpPr>
        <p:spPr bwMode="auto">
          <a:xfrm>
            <a:off x="4022937" y="0"/>
            <a:ext cx="3076363" cy="511731"/>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a:defRPr sz="1300">
                <a:solidFill>
                  <a:schemeClr val="tx1"/>
                </a:solidFill>
              </a:defRPr>
            </a:lvl1pPr>
          </a:lstStyle>
          <a:p>
            <a:endParaRPr lang="it-IT"/>
          </a:p>
        </p:txBody>
      </p:sp>
      <p:sp>
        <p:nvSpPr>
          <p:cNvPr id="3076" name="Rectangle 4"/>
          <p:cNvSpPr>
            <a:spLocks noGrp="1" noChangeArrowheads="1"/>
          </p:cNvSpPr>
          <p:nvPr>
            <p:ph type="ftr" sz="quarter" idx="2"/>
          </p:nvPr>
        </p:nvSpPr>
        <p:spPr bwMode="auto">
          <a:xfrm>
            <a:off x="0" y="9722882"/>
            <a:ext cx="3076363" cy="511731"/>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defRPr sz="1300">
                <a:solidFill>
                  <a:schemeClr val="tx1"/>
                </a:solidFill>
              </a:defRPr>
            </a:lvl1pPr>
          </a:lstStyle>
          <a:p>
            <a:endParaRPr lang="it-IT"/>
          </a:p>
        </p:txBody>
      </p:sp>
      <p:sp>
        <p:nvSpPr>
          <p:cNvPr id="3077" name="Rectangle 5"/>
          <p:cNvSpPr>
            <a:spLocks noGrp="1" noChangeArrowheads="1"/>
          </p:cNvSpPr>
          <p:nvPr>
            <p:ph type="sldNum" sz="quarter" idx="3"/>
          </p:nvPr>
        </p:nvSpPr>
        <p:spPr bwMode="auto">
          <a:xfrm>
            <a:off x="4022937" y="9722882"/>
            <a:ext cx="3076363" cy="511731"/>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a:defRPr sz="1300">
                <a:solidFill>
                  <a:schemeClr val="tx1"/>
                </a:solidFill>
              </a:defRPr>
            </a:lvl1pPr>
          </a:lstStyle>
          <a:p>
            <a:fld id="{692D8DDD-7588-4F08-8D47-19B73F957B2F}" type="slidenum">
              <a:rPr lang="it-IT"/>
              <a:pPr/>
              <a:t>‹N›</a:t>
            </a:fld>
            <a:endParaRPr lang="it-IT"/>
          </a:p>
        </p:txBody>
      </p:sp>
    </p:spTree>
    <p:extLst>
      <p:ext uri="{BB962C8B-B14F-4D97-AF65-F5344CB8AC3E}">
        <p14:creationId xmlns:p14="http://schemas.microsoft.com/office/powerpoint/2010/main" val="3804204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6363" cy="511731"/>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defRPr sz="1300">
                <a:solidFill>
                  <a:schemeClr val="tx1"/>
                </a:solidFill>
              </a:defRPr>
            </a:lvl1pPr>
          </a:lstStyle>
          <a:p>
            <a:endParaRPr lang="it-IT"/>
          </a:p>
        </p:txBody>
      </p:sp>
      <p:sp>
        <p:nvSpPr>
          <p:cNvPr id="5123" name="Rectangle 3"/>
          <p:cNvSpPr>
            <a:spLocks noGrp="1" noChangeArrowheads="1"/>
          </p:cNvSpPr>
          <p:nvPr>
            <p:ph type="dt" idx="1"/>
          </p:nvPr>
        </p:nvSpPr>
        <p:spPr bwMode="auto">
          <a:xfrm>
            <a:off x="4022937" y="0"/>
            <a:ext cx="3076363" cy="511731"/>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a:defRPr sz="1300">
                <a:solidFill>
                  <a:schemeClr val="tx1"/>
                </a:solidFill>
              </a:defRPr>
            </a:lvl1pPr>
          </a:lstStyle>
          <a:p>
            <a:endParaRPr lang="it-IT"/>
          </a:p>
        </p:txBody>
      </p:sp>
      <p:sp>
        <p:nvSpPr>
          <p:cNvPr id="5124"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946574" y="4861441"/>
            <a:ext cx="5206153" cy="4605576"/>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126" name="Rectangle 6"/>
          <p:cNvSpPr>
            <a:spLocks noGrp="1" noChangeArrowheads="1"/>
          </p:cNvSpPr>
          <p:nvPr>
            <p:ph type="ftr" sz="quarter" idx="4"/>
          </p:nvPr>
        </p:nvSpPr>
        <p:spPr bwMode="auto">
          <a:xfrm>
            <a:off x="0" y="9722882"/>
            <a:ext cx="3076363" cy="511731"/>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defRPr sz="1300">
                <a:solidFill>
                  <a:schemeClr val="tx1"/>
                </a:solidFill>
              </a:defRPr>
            </a:lvl1pPr>
          </a:lstStyle>
          <a:p>
            <a:endParaRPr lang="it-IT"/>
          </a:p>
        </p:txBody>
      </p:sp>
      <p:sp>
        <p:nvSpPr>
          <p:cNvPr id="5127" name="Rectangle 7"/>
          <p:cNvSpPr>
            <a:spLocks noGrp="1" noChangeArrowheads="1"/>
          </p:cNvSpPr>
          <p:nvPr>
            <p:ph type="sldNum" sz="quarter" idx="5"/>
          </p:nvPr>
        </p:nvSpPr>
        <p:spPr bwMode="auto">
          <a:xfrm>
            <a:off x="4022937" y="9722882"/>
            <a:ext cx="3076363" cy="511731"/>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a:defRPr sz="1300">
                <a:solidFill>
                  <a:schemeClr val="tx1"/>
                </a:solidFill>
              </a:defRPr>
            </a:lvl1pPr>
          </a:lstStyle>
          <a:p>
            <a:fld id="{EED1EDF8-07E8-4A5D-8102-8CB7729C55AE}" type="slidenum">
              <a:rPr lang="it-IT"/>
              <a:pPr/>
              <a:t>‹N›</a:t>
            </a:fld>
            <a:endParaRPr lang="it-IT"/>
          </a:p>
        </p:txBody>
      </p:sp>
    </p:spTree>
    <p:extLst>
      <p:ext uri="{BB962C8B-B14F-4D97-AF65-F5344CB8AC3E}">
        <p14:creationId xmlns:p14="http://schemas.microsoft.com/office/powerpoint/2010/main" val="347572912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1pPr>
    <a:lvl2pPr marL="457200"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2pPr>
    <a:lvl3pPr marL="914400"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3pPr>
    <a:lvl4pPr marL="1371600"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4pPr>
    <a:lvl5pPr marL="1828800"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6B1DA2-EF7D-4018-AC11-4938B3A63E99}" type="slidenum">
              <a:rPr lang="it-IT"/>
              <a:pPr/>
              <a:t>1</a:t>
            </a:fld>
            <a:endParaRPr lang="it-IT"/>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1319570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fld id="{67B25FCF-D642-4245-AA47-E3E47FC27869}" type="datetime1">
              <a:rPr lang="it-IT"/>
              <a:pPr/>
              <a:t>16/04/2020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61E2C157-C982-4648-A98B-9DD935BD8603}" type="slidenum">
              <a:rPr lang="it-IT"/>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053A6FCE-21CD-4BE0-BB12-7E069C82433C}" type="datetime1">
              <a:rPr lang="it-IT"/>
              <a:pPr/>
              <a:t>16/04/2020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39C757B5-5EBF-4A06-A360-7CE3E522779B}" type="slidenum">
              <a:rPr lang="it-IT"/>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86563" y="409575"/>
            <a:ext cx="1889125" cy="54578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1116013" y="409575"/>
            <a:ext cx="5518150" cy="54578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3ECD796C-D86F-45D9-8278-920514787C11}" type="datetime1">
              <a:rPr lang="it-IT"/>
              <a:pPr/>
              <a:t>16/04/2020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3B05C4EB-6012-4957-9BB6-E9670C5A04C4}" type="slidenum">
              <a:rPr lang="it-IT"/>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a:t>
            </a:r>
          </a:p>
        </p:txBody>
      </p:sp>
      <p:sp>
        <p:nvSpPr>
          <p:cNvPr id="3" name="Segnaposto testo 2"/>
          <p:cNvSpPr>
            <a:spLocks noGrp="1"/>
          </p:cNvSpPr>
          <p:nvPr>
            <p:ph type="body" sz="half" idx="1"/>
          </p:nvPr>
        </p:nvSpPr>
        <p:spPr>
          <a:xfrm>
            <a:off x="1116013" y="1752600"/>
            <a:ext cx="3703637"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72050" y="1752600"/>
            <a:ext cx="3703638"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343400" y="6146800"/>
            <a:ext cx="1905000" cy="457200"/>
          </a:xfrm>
        </p:spPr>
        <p:txBody>
          <a:bodyPr/>
          <a:lstStyle>
            <a:lvl1pPr>
              <a:defRPr/>
            </a:lvl1pPr>
          </a:lstStyle>
          <a:p>
            <a:fld id="{7C2B6EAC-138F-4CE9-81C3-BB38AA2A2E25}" type="datetime1">
              <a:rPr lang="it-IT"/>
              <a:pPr/>
              <a:t>16/04/2020</a:t>
            </a:fld>
            <a:endParaRPr lang="it-IT"/>
          </a:p>
        </p:txBody>
      </p:sp>
      <p:sp>
        <p:nvSpPr>
          <p:cNvPr id="6" name="Segnaposto piè di pagina 5"/>
          <p:cNvSpPr>
            <a:spLocks noGrp="1"/>
          </p:cNvSpPr>
          <p:nvPr>
            <p:ph type="ftr" sz="quarter" idx="11"/>
          </p:nvPr>
        </p:nvSpPr>
        <p:spPr>
          <a:xfrm>
            <a:off x="1219200" y="6146800"/>
            <a:ext cx="2895600" cy="457200"/>
          </a:xfrm>
        </p:spPr>
        <p:txBody>
          <a:bodyPr/>
          <a:lstStyle>
            <a:lvl1pPr>
              <a:defRPr/>
            </a:lvl1pPr>
          </a:lstStyle>
          <a:p>
            <a:r>
              <a:rPr lang="it-IT"/>
              <a:t>Titolo Presentazione</a:t>
            </a:r>
          </a:p>
        </p:txBody>
      </p:sp>
      <p:sp>
        <p:nvSpPr>
          <p:cNvPr id="7" name="Segnaposto numero diapositiva 6"/>
          <p:cNvSpPr>
            <a:spLocks noGrp="1"/>
          </p:cNvSpPr>
          <p:nvPr>
            <p:ph type="sldNum" sz="quarter" idx="12"/>
          </p:nvPr>
        </p:nvSpPr>
        <p:spPr>
          <a:xfrm>
            <a:off x="6553200" y="6146800"/>
            <a:ext cx="1905000" cy="457200"/>
          </a:xfrm>
        </p:spPr>
        <p:txBody>
          <a:bodyPr/>
          <a:lstStyle>
            <a:lvl1pPr>
              <a:defRPr/>
            </a:lvl1pPr>
          </a:lstStyle>
          <a:p>
            <a:r>
              <a:rPr lang="it-IT"/>
              <a:t>Pagina </a:t>
            </a:r>
            <a:fld id="{2D38877B-013C-49EB-9FB4-1D73507C5D3B}" type="slidenum">
              <a:rPr lang="it-IT"/>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a:t>
            </a:r>
          </a:p>
        </p:txBody>
      </p:sp>
      <p:sp>
        <p:nvSpPr>
          <p:cNvPr id="3" name="Segnaposto tabella 2"/>
          <p:cNvSpPr>
            <a:spLocks noGrp="1"/>
          </p:cNvSpPr>
          <p:nvPr>
            <p:ph type="tbl" idx="1"/>
          </p:nvPr>
        </p:nvSpPr>
        <p:spPr>
          <a:xfrm>
            <a:off x="1116013" y="1752600"/>
            <a:ext cx="7559675" cy="4114800"/>
          </a:xfrm>
        </p:spPr>
        <p:txBody>
          <a:bodyPr/>
          <a:lstStyle/>
          <a:p>
            <a:endParaRPr lang="it-IT"/>
          </a:p>
        </p:txBody>
      </p:sp>
      <p:sp>
        <p:nvSpPr>
          <p:cNvPr id="4" name="Segnaposto data 3"/>
          <p:cNvSpPr>
            <a:spLocks noGrp="1"/>
          </p:cNvSpPr>
          <p:nvPr>
            <p:ph type="dt" sz="half" idx="10"/>
          </p:nvPr>
        </p:nvSpPr>
        <p:spPr>
          <a:xfrm>
            <a:off x="4343400" y="6146800"/>
            <a:ext cx="1905000" cy="457200"/>
          </a:xfrm>
        </p:spPr>
        <p:txBody>
          <a:bodyPr/>
          <a:lstStyle>
            <a:lvl1pPr>
              <a:defRPr/>
            </a:lvl1pPr>
          </a:lstStyle>
          <a:p>
            <a:fld id="{E360953A-8747-4D1B-89DD-49B98147F2FC}" type="datetime1">
              <a:rPr lang="it-IT"/>
              <a:pPr/>
              <a:t>16/04/2020</a:t>
            </a:fld>
            <a:endParaRPr lang="it-IT"/>
          </a:p>
        </p:txBody>
      </p:sp>
      <p:sp>
        <p:nvSpPr>
          <p:cNvPr id="5" name="Segnaposto piè di pagina 4"/>
          <p:cNvSpPr>
            <a:spLocks noGrp="1"/>
          </p:cNvSpPr>
          <p:nvPr>
            <p:ph type="ftr" sz="quarter" idx="11"/>
          </p:nvPr>
        </p:nvSpPr>
        <p:spPr>
          <a:xfrm>
            <a:off x="1219200" y="6146800"/>
            <a:ext cx="2895600" cy="457200"/>
          </a:xfrm>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a:xfrm>
            <a:off x="6553200" y="6146800"/>
            <a:ext cx="1905000" cy="457200"/>
          </a:xfrm>
        </p:spPr>
        <p:txBody>
          <a:bodyPr/>
          <a:lstStyle>
            <a:lvl1pPr>
              <a:defRPr/>
            </a:lvl1pPr>
          </a:lstStyle>
          <a:p>
            <a:r>
              <a:rPr lang="it-IT"/>
              <a:t>Pagina </a:t>
            </a:r>
            <a:fld id="{D8346490-E248-4C92-9EC1-5D91A253E8D8}" type="slidenum">
              <a:rPr lang="it-IT"/>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a:t>
            </a:r>
          </a:p>
        </p:txBody>
      </p:sp>
      <p:sp>
        <p:nvSpPr>
          <p:cNvPr id="3" name="Segnaposto grafico 2"/>
          <p:cNvSpPr>
            <a:spLocks noGrp="1"/>
          </p:cNvSpPr>
          <p:nvPr>
            <p:ph type="chart" idx="1"/>
          </p:nvPr>
        </p:nvSpPr>
        <p:spPr>
          <a:xfrm>
            <a:off x="1116013" y="1752600"/>
            <a:ext cx="7559675" cy="4114800"/>
          </a:xfrm>
        </p:spPr>
        <p:txBody>
          <a:bodyPr/>
          <a:lstStyle/>
          <a:p>
            <a:endParaRPr lang="it-IT"/>
          </a:p>
        </p:txBody>
      </p:sp>
      <p:sp>
        <p:nvSpPr>
          <p:cNvPr id="4" name="Segnaposto data 3"/>
          <p:cNvSpPr>
            <a:spLocks noGrp="1"/>
          </p:cNvSpPr>
          <p:nvPr>
            <p:ph type="dt" sz="half" idx="10"/>
          </p:nvPr>
        </p:nvSpPr>
        <p:spPr>
          <a:xfrm>
            <a:off x="4343400" y="6146800"/>
            <a:ext cx="1905000" cy="457200"/>
          </a:xfrm>
        </p:spPr>
        <p:txBody>
          <a:bodyPr/>
          <a:lstStyle>
            <a:lvl1pPr>
              <a:defRPr/>
            </a:lvl1pPr>
          </a:lstStyle>
          <a:p>
            <a:fld id="{BCD8EFED-0418-4A95-BD7F-20BCA71432C6}" type="datetime1">
              <a:rPr lang="it-IT"/>
              <a:pPr/>
              <a:t>16/04/2020</a:t>
            </a:fld>
            <a:endParaRPr lang="it-IT"/>
          </a:p>
        </p:txBody>
      </p:sp>
      <p:sp>
        <p:nvSpPr>
          <p:cNvPr id="5" name="Segnaposto piè di pagina 4"/>
          <p:cNvSpPr>
            <a:spLocks noGrp="1"/>
          </p:cNvSpPr>
          <p:nvPr>
            <p:ph type="ftr" sz="quarter" idx="11"/>
          </p:nvPr>
        </p:nvSpPr>
        <p:spPr>
          <a:xfrm>
            <a:off x="1219200" y="6146800"/>
            <a:ext cx="2895600" cy="457200"/>
          </a:xfrm>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a:xfrm>
            <a:off x="6553200" y="6146800"/>
            <a:ext cx="1905000" cy="457200"/>
          </a:xfrm>
        </p:spPr>
        <p:txBody>
          <a:bodyPr/>
          <a:lstStyle>
            <a:lvl1pPr>
              <a:defRPr/>
            </a:lvl1pPr>
          </a:lstStyle>
          <a:p>
            <a:r>
              <a:rPr lang="it-IT"/>
              <a:t>Pagina </a:t>
            </a:r>
            <a:fld id="{A8B782BD-1405-4873-B9F0-29DFD2C9840F}" type="slidenum">
              <a:rPr lang="it-IT"/>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A744BB9A-CE97-4AED-B3B4-C9C958F31445}" type="datetime1">
              <a:rPr lang="it-IT"/>
              <a:pPr/>
              <a:t>16/04/2020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8EB204B8-FFE9-433F-9D3F-5A2C0C969167}" type="slidenum">
              <a:rPr lang="it-IT"/>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fld id="{6C87B33B-407B-4659-9F6A-8CDF07A99F37}" type="datetime1">
              <a:rPr lang="it-IT"/>
              <a:pPr/>
              <a:t>16/04/2020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4AB77CC9-6EFD-4563-BDC6-8962F132BE0B}" type="slidenum">
              <a:rPr lang="it-IT"/>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116013" y="1752600"/>
            <a:ext cx="37036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72050" y="1752600"/>
            <a:ext cx="37036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fld id="{9D78FCBF-4C63-41BB-86B4-0A3A965DC61A}" type="datetime1">
              <a:rPr lang="it-IT"/>
              <a:pPr/>
              <a:t>16/04/2020</a:t>
            </a:fld>
            <a:endParaRPr lang="it-IT"/>
          </a:p>
        </p:txBody>
      </p:sp>
      <p:sp>
        <p:nvSpPr>
          <p:cNvPr id="6" name="Segnaposto piè di pagina 5"/>
          <p:cNvSpPr>
            <a:spLocks noGrp="1"/>
          </p:cNvSpPr>
          <p:nvPr>
            <p:ph type="ftr" sz="quarter" idx="11"/>
          </p:nvPr>
        </p:nvSpPr>
        <p:spPr/>
        <p:txBody>
          <a:bodyPr/>
          <a:lstStyle>
            <a:lvl1pPr>
              <a:defRPr/>
            </a:lvl1pPr>
          </a:lstStyle>
          <a:p>
            <a:r>
              <a:rPr lang="it-IT"/>
              <a:t>Titolo Presentazione</a:t>
            </a:r>
          </a:p>
        </p:txBody>
      </p:sp>
      <p:sp>
        <p:nvSpPr>
          <p:cNvPr id="7" name="Segnaposto numero diapositiva 6"/>
          <p:cNvSpPr>
            <a:spLocks noGrp="1"/>
          </p:cNvSpPr>
          <p:nvPr>
            <p:ph type="sldNum" sz="quarter" idx="12"/>
          </p:nvPr>
        </p:nvSpPr>
        <p:spPr/>
        <p:txBody>
          <a:bodyPr/>
          <a:lstStyle>
            <a:lvl1pPr>
              <a:defRPr/>
            </a:lvl1pPr>
          </a:lstStyle>
          <a:p>
            <a:r>
              <a:rPr lang="it-IT"/>
              <a:t>Pagina </a:t>
            </a:r>
            <a:fld id="{E4B83EAF-9E88-4296-BA9F-80B006B0ECB7}" type="slidenum">
              <a:rPr lang="it-IT"/>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fld id="{D3C980F8-4425-4348-83A7-F00661D4190F}" type="datetime1">
              <a:rPr lang="it-IT"/>
              <a:pPr/>
              <a:t>16/04/2020</a:t>
            </a:fld>
            <a:endParaRPr lang="it-IT"/>
          </a:p>
        </p:txBody>
      </p:sp>
      <p:sp>
        <p:nvSpPr>
          <p:cNvPr id="8" name="Segnaposto piè di pagina 7"/>
          <p:cNvSpPr>
            <a:spLocks noGrp="1"/>
          </p:cNvSpPr>
          <p:nvPr>
            <p:ph type="ftr" sz="quarter" idx="11"/>
          </p:nvPr>
        </p:nvSpPr>
        <p:spPr/>
        <p:txBody>
          <a:bodyPr/>
          <a:lstStyle>
            <a:lvl1pPr>
              <a:defRPr/>
            </a:lvl1pPr>
          </a:lstStyle>
          <a:p>
            <a:r>
              <a:rPr lang="it-IT"/>
              <a:t>Titolo Presentazione</a:t>
            </a:r>
          </a:p>
        </p:txBody>
      </p:sp>
      <p:sp>
        <p:nvSpPr>
          <p:cNvPr id="9" name="Segnaposto numero diapositiva 8"/>
          <p:cNvSpPr>
            <a:spLocks noGrp="1"/>
          </p:cNvSpPr>
          <p:nvPr>
            <p:ph type="sldNum" sz="quarter" idx="12"/>
          </p:nvPr>
        </p:nvSpPr>
        <p:spPr/>
        <p:txBody>
          <a:bodyPr/>
          <a:lstStyle>
            <a:lvl1pPr>
              <a:defRPr/>
            </a:lvl1pPr>
          </a:lstStyle>
          <a:p>
            <a:r>
              <a:rPr lang="it-IT"/>
              <a:t>Pagina </a:t>
            </a:r>
            <a:fld id="{FFCA4440-CF8F-4585-BC0E-EEE13227DFB2}" type="slidenum">
              <a:rPr lang="it-IT"/>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fld id="{127B722C-A3AD-4DDB-91DD-6BF72F5FCE9C}" type="datetime1">
              <a:rPr lang="it-IT"/>
              <a:pPr/>
              <a:t>16/04/2020</a:t>
            </a:fld>
            <a:endParaRPr lang="it-IT"/>
          </a:p>
        </p:txBody>
      </p:sp>
      <p:sp>
        <p:nvSpPr>
          <p:cNvPr id="4" name="Segnaposto piè di pagina 3"/>
          <p:cNvSpPr>
            <a:spLocks noGrp="1"/>
          </p:cNvSpPr>
          <p:nvPr>
            <p:ph type="ftr" sz="quarter" idx="11"/>
          </p:nvPr>
        </p:nvSpPr>
        <p:spPr/>
        <p:txBody>
          <a:bodyPr/>
          <a:lstStyle>
            <a:lvl1pPr>
              <a:defRPr/>
            </a:lvl1pPr>
          </a:lstStyle>
          <a:p>
            <a:r>
              <a:rPr lang="it-IT"/>
              <a:t>Titolo Presentazione</a:t>
            </a:r>
          </a:p>
        </p:txBody>
      </p:sp>
      <p:sp>
        <p:nvSpPr>
          <p:cNvPr id="5" name="Segnaposto numero diapositiva 4"/>
          <p:cNvSpPr>
            <a:spLocks noGrp="1"/>
          </p:cNvSpPr>
          <p:nvPr>
            <p:ph type="sldNum" sz="quarter" idx="12"/>
          </p:nvPr>
        </p:nvSpPr>
        <p:spPr/>
        <p:txBody>
          <a:bodyPr/>
          <a:lstStyle>
            <a:lvl1pPr>
              <a:defRPr/>
            </a:lvl1pPr>
          </a:lstStyle>
          <a:p>
            <a:r>
              <a:rPr lang="it-IT"/>
              <a:t>Pagina </a:t>
            </a:r>
            <a:fld id="{5F5F9EF0-653F-4FE8-AA53-74EC28D06E92}" type="slidenum">
              <a:rPr lang="it-IT"/>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fld id="{5284874A-C4D7-41D8-9C23-5974FB0D8995}" type="datetime1">
              <a:rPr lang="it-IT"/>
              <a:pPr/>
              <a:t>16/04/2020</a:t>
            </a:fld>
            <a:endParaRPr lang="it-IT"/>
          </a:p>
        </p:txBody>
      </p:sp>
      <p:sp>
        <p:nvSpPr>
          <p:cNvPr id="3" name="Segnaposto piè di pagina 2"/>
          <p:cNvSpPr>
            <a:spLocks noGrp="1"/>
          </p:cNvSpPr>
          <p:nvPr>
            <p:ph type="ftr" sz="quarter" idx="11"/>
          </p:nvPr>
        </p:nvSpPr>
        <p:spPr/>
        <p:txBody>
          <a:bodyPr/>
          <a:lstStyle>
            <a:lvl1pPr>
              <a:defRPr/>
            </a:lvl1pPr>
          </a:lstStyle>
          <a:p>
            <a:r>
              <a:rPr lang="it-IT"/>
              <a:t>Titolo Presentazione</a:t>
            </a:r>
          </a:p>
        </p:txBody>
      </p:sp>
      <p:sp>
        <p:nvSpPr>
          <p:cNvPr id="4" name="Segnaposto numero diapositiva 3"/>
          <p:cNvSpPr>
            <a:spLocks noGrp="1"/>
          </p:cNvSpPr>
          <p:nvPr>
            <p:ph type="sldNum" sz="quarter" idx="12"/>
          </p:nvPr>
        </p:nvSpPr>
        <p:spPr/>
        <p:txBody>
          <a:bodyPr/>
          <a:lstStyle>
            <a:lvl1pPr>
              <a:defRPr/>
            </a:lvl1pPr>
          </a:lstStyle>
          <a:p>
            <a:r>
              <a:rPr lang="it-IT"/>
              <a:t>Pagina </a:t>
            </a:r>
            <a:fld id="{ECD8CD0D-3855-4CAF-B947-2F36F130F9DB}" type="slidenum">
              <a:rPr lang="it-IT"/>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fld id="{BF661C8B-74BD-46B6-AEE3-FAEA05836FA3}" type="datetime1">
              <a:rPr lang="it-IT"/>
              <a:pPr/>
              <a:t>16/04/2020</a:t>
            </a:fld>
            <a:endParaRPr lang="it-IT"/>
          </a:p>
        </p:txBody>
      </p:sp>
      <p:sp>
        <p:nvSpPr>
          <p:cNvPr id="6" name="Segnaposto piè di pagina 5"/>
          <p:cNvSpPr>
            <a:spLocks noGrp="1"/>
          </p:cNvSpPr>
          <p:nvPr>
            <p:ph type="ftr" sz="quarter" idx="11"/>
          </p:nvPr>
        </p:nvSpPr>
        <p:spPr/>
        <p:txBody>
          <a:bodyPr/>
          <a:lstStyle>
            <a:lvl1pPr>
              <a:defRPr/>
            </a:lvl1pPr>
          </a:lstStyle>
          <a:p>
            <a:r>
              <a:rPr lang="it-IT"/>
              <a:t>Titolo Presentazione</a:t>
            </a:r>
          </a:p>
        </p:txBody>
      </p:sp>
      <p:sp>
        <p:nvSpPr>
          <p:cNvPr id="7" name="Segnaposto numero diapositiva 6"/>
          <p:cNvSpPr>
            <a:spLocks noGrp="1"/>
          </p:cNvSpPr>
          <p:nvPr>
            <p:ph type="sldNum" sz="quarter" idx="12"/>
          </p:nvPr>
        </p:nvSpPr>
        <p:spPr/>
        <p:txBody>
          <a:bodyPr/>
          <a:lstStyle>
            <a:lvl1pPr>
              <a:defRPr/>
            </a:lvl1pPr>
          </a:lstStyle>
          <a:p>
            <a:r>
              <a:rPr lang="it-IT"/>
              <a:t>Pagina </a:t>
            </a:r>
            <a:fld id="{27C6A192-7452-4FA1-BFB1-9624EA969B1A}" type="slidenum">
              <a:rPr lang="it-IT"/>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fld id="{1E4ED340-BDF0-472E-932D-5A83ACA45884}" type="datetime1">
              <a:rPr lang="it-IT"/>
              <a:pPr/>
              <a:t>16/04/2020</a:t>
            </a:fld>
            <a:endParaRPr lang="it-IT"/>
          </a:p>
        </p:txBody>
      </p:sp>
      <p:sp>
        <p:nvSpPr>
          <p:cNvPr id="6" name="Segnaposto piè di pagina 5"/>
          <p:cNvSpPr>
            <a:spLocks noGrp="1"/>
          </p:cNvSpPr>
          <p:nvPr>
            <p:ph type="ftr" sz="quarter" idx="11"/>
          </p:nvPr>
        </p:nvSpPr>
        <p:spPr/>
        <p:txBody>
          <a:bodyPr/>
          <a:lstStyle>
            <a:lvl1pPr>
              <a:defRPr/>
            </a:lvl1pPr>
          </a:lstStyle>
          <a:p>
            <a:r>
              <a:rPr lang="it-IT"/>
              <a:t>Titolo Presentazione</a:t>
            </a:r>
          </a:p>
        </p:txBody>
      </p:sp>
      <p:sp>
        <p:nvSpPr>
          <p:cNvPr id="7" name="Segnaposto numero diapositiva 6"/>
          <p:cNvSpPr>
            <a:spLocks noGrp="1"/>
          </p:cNvSpPr>
          <p:nvPr>
            <p:ph type="sldNum" sz="quarter" idx="12"/>
          </p:nvPr>
        </p:nvSpPr>
        <p:spPr/>
        <p:txBody>
          <a:bodyPr/>
          <a:lstStyle>
            <a:lvl1pPr>
              <a:defRPr/>
            </a:lvl1pPr>
          </a:lstStyle>
          <a:p>
            <a:r>
              <a:rPr lang="it-IT"/>
              <a:t>Pagina </a:t>
            </a:r>
            <a:fld id="{F90636E6-7F05-496B-AB41-B9228C90CA41}" type="slidenum">
              <a:rPr lang="it-IT"/>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9" name="Group 15"/>
          <p:cNvGrpSpPr>
            <a:grpSpLocks/>
          </p:cNvGrpSpPr>
          <p:nvPr/>
        </p:nvGrpSpPr>
        <p:grpSpPr bwMode="auto">
          <a:xfrm>
            <a:off x="0" y="6096000"/>
            <a:ext cx="9144000" cy="762000"/>
            <a:chOff x="0" y="3840"/>
            <a:chExt cx="5760" cy="480"/>
          </a:xfrm>
        </p:grpSpPr>
        <p:sp>
          <p:nvSpPr>
            <p:cNvPr id="1037" name="Rectangle 13"/>
            <p:cNvSpPr>
              <a:spLocks noChangeArrowheads="1"/>
            </p:cNvSpPr>
            <p:nvPr userDrawn="1"/>
          </p:nvSpPr>
          <p:spPr bwMode="auto">
            <a:xfrm>
              <a:off x="0" y="3984"/>
              <a:ext cx="5760" cy="336"/>
            </a:xfrm>
            <a:prstGeom prst="rect">
              <a:avLst/>
            </a:prstGeom>
            <a:solidFill>
              <a:srgbClr val="822433"/>
            </a:solidFill>
            <a:ln w="9525">
              <a:noFill/>
              <a:miter lim="800000"/>
              <a:headEnd/>
              <a:tailEnd/>
            </a:ln>
          </p:spPr>
          <p:txBody>
            <a:bodyPr wrap="none" anchor="ctr"/>
            <a:lstStyle/>
            <a:p>
              <a:endParaRPr lang="it-IT"/>
            </a:p>
          </p:txBody>
        </p:sp>
        <p:sp>
          <p:nvSpPr>
            <p:cNvPr id="1038" name="Rectangle 14"/>
            <p:cNvSpPr>
              <a:spLocks noChangeArrowheads="1"/>
            </p:cNvSpPr>
            <p:nvPr userDrawn="1"/>
          </p:nvSpPr>
          <p:spPr bwMode="auto">
            <a:xfrm>
              <a:off x="768" y="3840"/>
              <a:ext cx="4992" cy="480"/>
            </a:xfrm>
            <a:prstGeom prst="rect">
              <a:avLst/>
            </a:prstGeom>
            <a:solidFill>
              <a:srgbClr val="822433"/>
            </a:solidFill>
            <a:ln w="9525">
              <a:noFill/>
              <a:miter lim="800000"/>
              <a:headEnd/>
              <a:tailEnd/>
            </a:ln>
          </p:spPr>
          <p:txBody>
            <a:bodyPr wrap="none" anchor="ctr"/>
            <a:lstStyle/>
            <a:p>
              <a:endParaRPr lang="it-IT"/>
            </a:p>
          </p:txBody>
        </p:sp>
      </p:grpSp>
      <p:sp>
        <p:nvSpPr>
          <p:cNvPr id="1026" name="Rectangle 2"/>
          <p:cNvSpPr>
            <a:spLocks noGrp="1" noChangeArrowheads="1"/>
          </p:cNvSpPr>
          <p:nvPr>
            <p:ph type="title"/>
          </p:nvPr>
        </p:nvSpPr>
        <p:spPr bwMode="auto">
          <a:xfrm>
            <a:off x="1116013" y="409575"/>
            <a:ext cx="7559675" cy="50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1116013" y="1752600"/>
            <a:ext cx="755967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343400" y="6146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100"/>
            </a:lvl1pPr>
          </a:lstStyle>
          <a:p>
            <a:fld id="{5C433559-3183-41D0-A1B6-F6D72D66CE77}" type="datetime1">
              <a:rPr lang="it-IT"/>
              <a:pPr/>
              <a:t>16/04/2020</a:t>
            </a:fld>
            <a:endParaRPr lang="it-IT"/>
          </a:p>
        </p:txBody>
      </p:sp>
      <p:sp>
        <p:nvSpPr>
          <p:cNvPr id="1029" name="Rectangle 5"/>
          <p:cNvSpPr>
            <a:spLocks noGrp="1" noChangeArrowheads="1"/>
          </p:cNvSpPr>
          <p:nvPr>
            <p:ph type="ftr" sz="quarter" idx="3"/>
          </p:nvPr>
        </p:nvSpPr>
        <p:spPr bwMode="auto">
          <a:xfrm>
            <a:off x="1219200" y="6146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100"/>
            </a:lvl1pPr>
          </a:lstStyle>
          <a:p>
            <a:r>
              <a:rPr lang="it-IT"/>
              <a:t>Titolo Presentazione</a:t>
            </a:r>
          </a:p>
        </p:txBody>
      </p:sp>
      <p:sp>
        <p:nvSpPr>
          <p:cNvPr id="1030" name="Rectangle 6"/>
          <p:cNvSpPr>
            <a:spLocks noGrp="1" noChangeArrowheads="1"/>
          </p:cNvSpPr>
          <p:nvPr>
            <p:ph type="sldNum" sz="quarter" idx="4"/>
          </p:nvPr>
        </p:nvSpPr>
        <p:spPr bwMode="auto">
          <a:xfrm>
            <a:off x="6553200" y="6146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100"/>
            </a:lvl1pPr>
          </a:lstStyle>
          <a:p>
            <a:r>
              <a:rPr lang="it-IT"/>
              <a:t>Pagina </a:t>
            </a:r>
            <a:fld id="{69D1293D-D15B-40F2-8D75-562ECBDA25D8}"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p:txStyles>
    <p:titleStyle>
      <a:lvl1pPr algn="l" rtl="0" fontAlgn="base">
        <a:spcBef>
          <a:spcPct val="0"/>
        </a:spcBef>
        <a:spcAft>
          <a:spcPct val="0"/>
        </a:spcAft>
        <a:defRPr sz="2400" b="1">
          <a:solidFill>
            <a:srgbClr val="822433"/>
          </a:solidFill>
          <a:latin typeface="+mj-lt"/>
          <a:ea typeface="+mj-ea"/>
          <a:cs typeface="+mj-cs"/>
        </a:defRPr>
      </a:lvl1pPr>
      <a:lvl2pPr algn="l" rtl="0" fontAlgn="base">
        <a:spcBef>
          <a:spcPct val="0"/>
        </a:spcBef>
        <a:spcAft>
          <a:spcPct val="0"/>
        </a:spcAft>
        <a:defRPr sz="2400" b="1">
          <a:solidFill>
            <a:srgbClr val="822433"/>
          </a:solidFill>
          <a:latin typeface="Arial" pitchFamily="34" charset="0"/>
          <a:ea typeface="ＭＳ Ｐゴシック" pitchFamily="1" charset="-128"/>
        </a:defRPr>
      </a:lvl2pPr>
      <a:lvl3pPr algn="l" rtl="0" fontAlgn="base">
        <a:spcBef>
          <a:spcPct val="0"/>
        </a:spcBef>
        <a:spcAft>
          <a:spcPct val="0"/>
        </a:spcAft>
        <a:defRPr sz="2400" b="1">
          <a:solidFill>
            <a:srgbClr val="822433"/>
          </a:solidFill>
          <a:latin typeface="Arial" pitchFamily="34" charset="0"/>
          <a:ea typeface="ＭＳ Ｐゴシック" pitchFamily="1" charset="-128"/>
        </a:defRPr>
      </a:lvl3pPr>
      <a:lvl4pPr algn="l" rtl="0" fontAlgn="base">
        <a:spcBef>
          <a:spcPct val="0"/>
        </a:spcBef>
        <a:spcAft>
          <a:spcPct val="0"/>
        </a:spcAft>
        <a:defRPr sz="2400" b="1">
          <a:solidFill>
            <a:srgbClr val="822433"/>
          </a:solidFill>
          <a:latin typeface="Arial" pitchFamily="34" charset="0"/>
          <a:ea typeface="ＭＳ Ｐゴシック" pitchFamily="1" charset="-128"/>
        </a:defRPr>
      </a:lvl4pPr>
      <a:lvl5pPr algn="l" rtl="0" fontAlgn="base">
        <a:spcBef>
          <a:spcPct val="0"/>
        </a:spcBef>
        <a:spcAft>
          <a:spcPct val="0"/>
        </a:spcAft>
        <a:defRPr sz="2400" b="1">
          <a:solidFill>
            <a:srgbClr val="822433"/>
          </a:solidFill>
          <a:latin typeface="Arial" pitchFamily="34" charset="0"/>
          <a:ea typeface="ＭＳ Ｐゴシック" pitchFamily="1" charset="-128"/>
        </a:defRPr>
      </a:lvl5pPr>
      <a:lvl6pPr marL="457200" algn="l" rtl="0" fontAlgn="base">
        <a:spcBef>
          <a:spcPct val="0"/>
        </a:spcBef>
        <a:spcAft>
          <a:spcPct val="0"/>
        </a:spcAft>
        <a:defRPr sz="2400" b="1">
          <a:solidFill>
            <a:srgbClr val="822433"/>
          </a:solidFill>
          <a:latin typeface="Arial" pitchFamily="34" charset="0"/>
          <a:ea typeface="ＭＳ Ｐゴシック" pitchFamily="1" charset="-128"/>
        </a:defRPr>
      </a:lvl6pPr>
      <a:lvl7pPr marL="914400" algn="l" rtl="0" fontAlgn="base">
        <a:spcBef>
          <a:spcPct val="0"/>
        </a:spcBef>
        <a:spcAft>
          <a:spcPct val="0"/>
        </a:spcAft>
        <a:defRPr sz="2400" b="1">
          <a:solidFill>
            <a:srgbClr val="822433"/>
          </a:solidFill>
          <a:latin typeface="Arial" pitchFamily="34" charset="0"/>
          <a:ea typeface="ＭＳ Ｐゴシック" pitchFamily="1" charset="-128"/>
        </a:defRPr>
      </a:lvl7pPr>
      <a:lvl8pPr marL="1371600" algn="l" rtl="0" fontAlgn="base">
        <a:spcBef>
          <a:spcPct val="0"/>
        </a:spcBef>
        <a:spcAft>
          <a:spcPct val="0"/>
        </a:spcAft>
        <a:defRPr sz="2400" b="1">
          <a:solidFill>
            <a:srgbClr val="822433"/>
          </a:solidFill>
          <a:latin typeface="Arial" pitchFamily="34" charset="0"/>
          <a:ea typeface="ＭＳ Ｐゴシック" pitchFamily="1" charset="-128"/>
        </a:defRPr>
      </a:lvl8pPr>
      <a:lvl9pPr marL="1828800" algn="l" rtl="0" fontAlgn="base">
        <a:spcBef>
          <a:spcPct val="0"/>
        </a:spcBef>
        <a:spcAft>
          <a:spcPct val="0"/>
        </a:spcAft>
        <a:defRPr sz="2400" b="1">
          <a:solidFill>
            <a:srgbClr val="822433"/>
          </a:solidFill>
          <a:latin typeface="Arial" pitchFamily="34" charset="0"/>
          <a:ea typeface="ＭＳ Ｐゴシック" pitchFamily="1" charset="-128"/>
        </a:defRPr>
      </a:lvl9pPr>
    </p:titleStyle>
    <p:bodyStyle>
      <a:lvl1pPr marL="342900" indent="-342900" algn="l" rtl="0" fontAlgn="base">
        <a:spcBef>
          <a:spcPct val="20000"/>
        </a:spcBef>
        <a:spcAft>
          <a:spcPct val="0"/>
        </a:spcAft>
        <a:buClr>
          <a:srgbClr val="822433"/>
        </a:buClr>
        <a:buChar char="•"/>
        <a:defRPr sz="2400">
          <a:solidFill>
            <a:srgbClr val="000000"/>
          </a:solidFill>
          <a:latin typeface="+mn-lt"/>
          <a:ea typeface="+mn-ea"/>
          <a:cs typeface="+mn-cs"/>
        </a:defRPr>
      </a:lvl1pPr>
      <a:lvl2pPr marL="742950" indent="-285750" algn="l" rtl="0" fontAlgn="base">
        <a:spcBef>
          <a:spcPct val="20000"/>
        </a:spcBef>
        <a:spcAft>
          <a:spcPct val="0"/>
        </a:spcAft>
        <a:buChar char="–"/>
        <a:defRPr sz="2000">
          <a:solidFill>
            <a:srgbClr val="000000"/>
          </a:solidFill>
          <a:latin typeface="+mn-lt"/>
          <a:ea typeface="+mn-ea"/>
        </a:defRPr>
      </a:lvl2pPr>
      <a:lvl3pPr marL="1143000" indent="-228600" algn="l" rtl="0" fontAlgn="base">
        <a:spcBef>
          <a:spcPct val="20000"/>
        </a:spcBef>
        <a:spcAft>
          <a:spcPct val="0"/>
        </a:spcAft>
        <a:buChar char="•"/>
        <a:defRPr sz="1600">
          <a:solidFill>
            <a:srgbClr val="000000"/>
          </a:solidFill>
          <a:latin typeface="+mn-lt"/>
          <a:ea typeface="+mn-ea"/>
        </a:defRPr>
      </a:lvl3pPr>
      <a:lvl4pPr marL="1562100" indent="-228600" algn="l" rtl="0" fontAlgn="base">
        <a:spcBef>
          <a:spcPct val="20000"/>
        </a:spcBef>
        <a:spcAft>
          <a:spcPct val="0"/>
        </a:spcAft>
        <a:buChar char="–"/>
        <a:defRPr sz="1400">
          <a:solidFill>
            <a:srgbClr val="000000"/>
          </a:solidFill>
          <a:latin typeface="+mn-lt"/>
          <a:ea typeface="+mn-ea"/>
        </a:defRPr>
      </a:lvl4pPr>
      <a:lvl5pPr marL="1981200" indent="-228600" algn="l" rtl="0" fontAlgn="base">
        <a:spcBef>
          <a:spcPct val="20000"/>
        </a:spcBef>
        <a:spcAft>
          <a:spcPct val="0"/>
        </a:spcAft>
        <a:buChar char="»"/>
        <a:defRPr sz="1200">
          <a:solidFill>
            <a:srgbClr val="000000"/>
          </a:solidFill>
          <a:latin typeface="+mn-lt"/>
          <a:ea typeface="+mn-ea"/>
        </a:defRPr>
      </a:lvl5pPr>
      <a:lvl6pPr marL="2438400" indent="-228600" algn="l" rtl="0" fontAlgn="base">
        <a:spcBef>
          <a:spcPct val="20000"/>
        </a:spcBef>
        <a:spcAft>
          <a:spcPct val="0"/>
        </a:spcAft>
        <a:buChar char="»"/>
        <a:defRPr sz="1200">
          <a:solidFill>
            <a:srgbClr val="000000"/>
          </a:solidFill>
          <a:latin typeface="+mn-lt"/>
          <a:ea typeface="+mn-ea"/>
        </a:defRPr>
      </a:lvl6pPr>
      <a:lvl7pPr marL="2895600" indent="-228600" algn="l" rtl="0" fontAlgn="base">
        <a:spcBef>
          <a:spcPct val="20000"/>
        </a:spcBef>
        <a:spcAft>
          <a:spcPct val="0"/>
        </a:spcAft>
        <a:buChar char="»"/>
        <a:defRPr sz="1200">
          <a:solidFill>
            <a:srgbClr val="000000"/>
          </a:solidFill>
          <a:latin typeface="+mn-lt"/>
          <a:ea typeface="+mn-ea"/>
        </a:defRPr>
      </a:lvl7pPr>
      <a:lvl8pPr marL="3352800" indent="-228600" algn="l" rtl="0" fontAlgn="base">
        <a:spcBef>
          <a:spcPct val="20000"/>
        </a:spcBef>
        <a:spcAft>
          <a:spcPct val="0"/>
        </a:spcAft>
        <a:buChar char="»"/>
        <a:defRPr sz="1200">
          <a:solidFill>
            <a:srgbClr val="000000"/>
          </a:solidFill>
          <a:latin typeface="+mn-lt"/>
          <a:ea typeface="+mn-ea"/>
        </a:defRPr>
      </a:lvl8pPr>
      <a:lvl9pPr marL="3810000" indent="-228600" algn="l" rtl="0" fontAlgn="base">
        <a:spcBef>
          <a:spcPct val="20000"/>
        </a:spcBef>
        <a:spcAft>
          <a:spcPct val="0"/>
        </a:spcAft>
        <a:buChar char="»"/>
        <a:defRPr sz="12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827" name="Rectangle 11"/>
          <p:cNvSpPr>
            <a:spLocks noChangeArrowheads="1"/>
          </p:cNvSpPr>
          <p:nvPr/>
        </p:nvSpPr>
        <p:spPr bwMode="auto">
          <a:xfrm>
            <a:off x="0" y="0"/>
            <a:ext cx="9144000" cy="3429000"/>
          </a:xfrm>
          <a:prstGeom prst="rect">
            <a:avLst/>
          </a:prstGeom>
          <a:solidFill>
            <a:srgbClr val="006778"/>
          </a:solidFill>
          <a:ln w="9525">
            <a:noFill/>
            <a:miter lim="800000"/>
            <a:headEnd/>
            <a:tailEnd/>
          </a:ln>
          <a:effectLst/>
        </p:spPr>
        <p:txBody>
          <a:bodyPr wrap="none" anchor="ctr"/>
          <a:lstStyle/>
          <a:p>
            <a:endParaRPr lang="it-IT"/>
          </a:p>
        </p:txBody>
      </p:sp>
      <p:sp>
        <p:nvSpPr>
          <p:cNvPr id="34819" name="Rectangle 3"/>
          <p:cNvSpPr>
            <a:spLocks noGrp="1" noChangeArrowheads="1"/>
          </p:cNvSpPr>
          <p:nvPr>
            <p:ph type="ctrTitle"/>
          </p:nvPr>
        </p:nvSpPr>
        <p:spPr>
          <a:xfrm>
            <a:off x="1907704" y="934562"/>
            <a:ext cx="6600056" cy="581025"/>
          </a:xfrm>
        </p:spPr>
        <p:txBody>
          <a:bodyPr/>
          <a:lstStyle/>
          <a:p>
            <a:r>
              <a:rPr lang="it-IT" i="1" dirty="0">
                <a:solidFill>
                  <a:schemeClr val="bg1"/>
                </a:solidFill>
              </a:rPr>
              <a:t>LEZIONE 20 PATOLOGIE INFIAMMATORIE DELL’INTESTINO  </a:t>
            </a:r>
          </a:p>
        </p:txBody>
      </p:sp>
      <p:grpSp>
        <p:nvGrpSpPr>
          <p:cNvPr id="34833" name="Group 17"/>
          <p:cNvGrpSpPr>
            <a:grpSpLocks/>
          </p:cNvGrpSpPr>
          <p:nvPr/>
        </p:nvGrpSpPr>
        <p:grpSpPr bwMode="auto">
          <a:xfrm>
            <a:off x="0" y="2759075"/>
            <a:ext cx="9145588" cy="4098925"/>
            <a:chOff x="0" y="1738"/>
            <a:chExt cx="5761" cy="2582"/>
          </a:xfrm>
        </p:grpSpPr>
        <p:pic>
          <p:nvPicPr>
            <p:cNvPr id="34831" name="Picture 15" descr="Fondino"/>
            <p:cNvPicPr>
              <a:picLocks noChangeAspect="1" noChangeArrowheads="1"/>
            </p:cNvPicPr>
            <p:nvPr/>
          </p:nvPicPr>
          <p:blipFill>
            <a:blip r:embed="rId5" cstate="print"/>
            <a:srcRect/>
            <a:stretch>
              <a:fillRect/>
            </a:stretch>
          </p:blipFill>
          <p:spPr bwMode="auto">
            <a:xfrm>
              <a:off x="0" y="2158"/>
              <a:ext cx="5760" cy="2162"/>
            </a:xfrm>
            <a:prstGeom prst="rect">
              <a:avLst/>
            </a:prstGeom>
            <a:noFill/>
          </p:spPr>
        </p:pic>
        <p:pic>
          <p:nvPicPr>
            <p:cNvPr id="34829" name="Picture 13" descr="logo +marchio"/>
            <p:cNvPicPr>
              <a:picLocks noChangeAspect="1" noChangeArrowheads="1"/>
            </p:cNvPicPr>
            <p:nvPr/>
          </p:nvPicPr>
          <p:blipFill>
            <a:blip r:embed="rId6" cstate="print"/>
            <a:srcRect/>
            <a:stretch>
              <a:fillRect/>
            </a:stretch>
          </p:blipFill>
          <p:spPr bwMode="auto">
            <a:xfrm>
              <a:off x="0" y="2160"/>
              <a:ext cx="5761" cy="722"/>
            </a:xfrm>
            <a:prstGeom prst="rect">
              <a:avLst/>
            </a:prstGeom>
            <a:noFill/>
          </p:spPr>
        </p:pic>
        <p:pic>
          <p:nvPicPr>
            <p:cNvPr id="34832" name="Picture 16" descr="fascia"/>
            <p:cNvPicPr>
              <a:picLocks noChangeAspect="1" noChangeArrowheads="1"/>
            </p:cNvPicPr>
            <p:nvPr/>
          </p:nvPicPr>
          <p:blipFill>
            <a:blip r:embed="rId7" cstate="print"/>
            <a:srcRect/>
            <a:stretch>
              <a:fillRect/>
            </a:stretch>
          </p:blipFill>
          <p:spPr bwMode="auto">
            <a:xfrm>
              <a:off x="1316" y="1738"/>
              <a:ext cx="4444" cy="422"/>
            </a:xfrm>
            <a:prstGeom prst="rect">
              <a:avLst/>
            </a:prstGeom>
            <a:noFill/>
          </p:spPr>
        </p:pic>
      </p:grpSp>
      <p:sp>
        <p:nvSpPr>
          <p:cNvPr id="2" name="Rettangolo 1">
            <a:extLst>
              <a:ext uri="{FF2B5EF4-FFF2-40B4-BE49-F238E27FC236}">
                <a16:creationId xmlns:a16="http://schemas.microsoft.com/office/drawing/2014/main" id="{1366578A-C8C6-4144-8485-B79C7203D56C}"/>
              </a:ext>
            </a:extLst>
          </p:cNvPr>
          <p:cNvSpPr/>
          <p:nvPr/>
        </p:nvSpPr>
        <p:spPr>
          <a:xfrm>
            <a:off x="4572000" y="5339238"/>
            <a:ext cx="3935759" cy="646331"/>
          </a:xfrm>
          <a:prstGeom prst="rect">
            <a:avLst/>
          </a:prstGeom>
        </p:spPr>
        <p:txBody>
          <a:bodyPr wrap="square">
            <a:spAutoFit/>
          </a:bodyPr>
          <a:lstStyle/>
          <a:p>
            <a:r>
              <a:rPr lang="it-IT" b="1" dirty="0"/>
              <a:t>INFERMIERISTICA DELLE CRONICITA’ E DISABILITA’</a:t>
            </a:r>
          </a:p>
          <a:p>
            <a:endParaRPr lang="it-IT" b="1" dirty="0"/>
          </a:p>
          <a:p>
            <a:pPr algn="ctr"/>
            <a:r>
              <a:rPr lang="it-IT" b="1" dirty="0"/>
              <a:t>Docente Prof.ssa Carla Zenobi</a:t>
            </a:r>
          </a:p>
          <a:p>
            <a:endParaRPr lang="it-IT" dirty="0"/>
          </a:p>
        </p:txBody>
      </p:sp>
      <p:pic>
        <p:nvPicPr>
          <p:cNvPr id="3" name="Audio 2">
            <a:hlinkClick r:id="" action="ppaction://media"/>
            <a:extLst>
              <a:ext uri="{FF2B5EF4-FFF2-40B4-BE49-F238E27FC236}">
                <a16:creationId xmlns:a16="http://schemas.microsoft.com/office/drawing/2014/main" id="{5692E7BC-0439-4665-BA79-6EE9DFCFCF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364"/>
    </mc:Choice>
    <mc:Fallback>
      <p:transition spd="slow" advTm="10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98D3F7-3CF3-4554-BCFC-B511B37F0266}"/>
              </a:ext>
            </a:extLst>
          </p:cNvPr>
          <p:cNvSpPr>
            <a:spLocks noGrp="1"/>
          </p:cNvSpPr>
          <p:nvPr>
            <p:ph type="title"/>
          </p:nvPr>
        </p:nvSpPr>
        <p:spPr/>
        <p:txBody>
          <a:bodyPr/>
          <a:lstStyle/>
          <a:p>
            <a:pPr algn="ctr"/>
            <a:r>
              <a:rPr lang="it-IT" dirty="0"/>
              <a:t>COLITE ULCEROSA</a:t>
            </a:r>
          </a:p>
        </p:txBody>
      </p:sp>
      <p:sp>
        <p:nvSpPr>
          <p:cNvPr id="3" name="Segnaposto contenuto 2">
            <a:extLst>
              <a:ext uri="{FF2B5EF4-FFF2-40B4-BE49-F238E27FC236}">
                <a16:creationId xmlns:a16="http://schemas.microsoft.com/office/drawing/2014/main" id="{B05D8036-01D1-461F-8ECB-E8F34E107D18}"/>
              </a:ext>
            </a:extLst>
          </p:cNvPr>
          <p:cNvSpPr>
            <a:spLocks noGrp="1"/>
          </p:cNvSpPr>
          <p:nvPr>
            <p:ph idx="1"/>
          </p:nvPr>
        </p:nvSpPr>
        <p:spPr>
          <a:xfrm>
            <a:off x="898525" y="1371600"/>
            <a:ext cx="7559675" cy="4114800"/>
          </a:xfrm>
        </p:spPr>
        <p:txBody>
          <a:bodyPr/>
          <a:lstStyle/>
          <a:p>
            <a:pPr>
              <a:buNone/>
            </a:pPr>
            <a:r>
              <a:rPr lang="it-IT" sz="1800" b="1" dirty="0"/>
              <a:t>Terapia. </a:t>
            </a:r>
          </a:p>
          <a:p>
            <a:pPr>
              <a:buNone/>
            </a:pPr>
            <a:r>
              <a:rPr lang="it-IT" sz="1800" dirty="0"/>
              <a:t>Il trattamento medico ha lo scopo di mantenere lo stato di remissione della malattia. Viene somministrata una dieta povera di scorie; vengono eliminati gli alimenti che scatenano il disturbo. All’occorrenza si ricorre alla NPT. Vengono attuati gli interventi per integrare i nutrienti carenti (ferro, elettroliti); per l’anemia si può ricorrere alla trasfusione di sangue.</a:t>
            </a:r>
          </a:p>
          <a:p>
            <a:pPr>
              <a:buNone/>
            </a:pPr>
            <a:r>
              <a:rPr lang="it-IT" sz="1800" dirty="0"/>
              <a:t>In fase acuta vengono somministrati corticosteroidi per via sistemica e locale; inoltre vengono prescritti immunomodulanti (</a:t>
            </a:r>
            <a:r>
              <a:rPr lang="it-IT" sz="1800" dirty="0" err="1"/>
              <a:t>azatioprina</a:t>
            </a:r>
            <a:r>
              <a:rPr lang="it-IT" sz="1800" dirty="0"/>
              <a:t>, </a:t>
            </a:r>
            <a:r>
              <a:rPr lang="it-IT" sz="1800" dirty="0" err="1"/>
              <a:t>mercaptopurina</a:t>
            </a:r>
            <a:r>
              <a:rPr lang="it-IT" sz="1800" dirty="0"/>
              <a:t>)</a:t>
            </a:r>
          </a:p>
          <a:p>
            <a:pPr>
              <a:buNone/>
            </a:pPr>
            <a:r>
              <a:rPr lang="it-IT" sz="1800" dirty="0"/>
              <a:t>Quando la malattia non risponde alla terapia medica, o insorgono le complicanze, occorre ricorrere alla terapia chirurgica, che consiste nella rimozione del colon, con anastomosi </a:t>
            </a:r>
            <a:r>
              <a:rPr lang="it-IT" sz="1800" dirty="0" err="1"/>
              <a:t>ileorettale</a:t>
            </a:r>
            <a:r>
              <a:rPr lang="it-IT" sz="1800" dirty="0"/>
              <a:t>, eseguita in due tempi, con il confezionamento di una ileostomia temporanea nella prima fase, per mettere a riposo il retto.</a:t>
            </a:r>
          </a:p>
          <a:p>
            <a:endParaRPr lang="it-IT" dirty="0"/>
          </a:p>
        </p:txBody>
      </p:sp>
      <p:sp>
        <p:nvSpPr>
          <p:cNvPr id="4" name="Segnaposto data 3">
            <a:extLst>
              <a:ext uri="{FF2B5EF4-FFF2-40B4-BE49-F238E27FC236}">
                <a16:creationId xmlns:a16="http://schemas.microsoft.com/office/drawing/2014/main" id="{D1CB0C14-CBA8-4CF1-A4E7-8F0361952028}"/>
              </a:ext>
            </a:extLst>
          </p:cNvPr>
          <p:cNvSpPr>
            <a:spLocks noGrp="1"/>
          </p:cNvSpPr>
          <p:nvPr>
            <p:ph type="dt" sz="half" idx="10"/>
          </p:nvPr>
        </p:nvSpPr>
        <p:spPr/>
        <p:txBody>
          <a:bodyPr/>
          <a:lstStyle/>
          <a:p>
            <a:fld id="{A744BB9A-CE97-4AED-B3B4-C9C958F31445}" type="datetime1">
              <a:rPr lang="it-IT" smtClean="0"/>
              <a:pPr/>
              <a:t>16/04/2020</a:t>
            </a:fld>
            <a:endParaRPr lang="it-IT"/>
          </a:p>
        </p:txBody>
      </p:sp>
      <p:sp>
        <p:nvSpPr>
          <p:cNvPr id="5" name="Segnaposto piè di pagina 4">
            <a:extLst>
              <a:ext uri="{FF2B5EF4-FFF2-40B4-BE49-F238E27FC236}">
                <a16:creationId xmlns:a16="http://schemas.microsoft.com/office/drawing/2014/main" id="{6010272F-782A-4F09-B95D-CA430CA146CC}"/>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D3FE0059-064C-49C7-B0EE-80EB20397ADD}"/>
              </a:ext>
            </a:extLst>
          </p:cNvPr>
          <p:cNvSpPr>
            <a:spLocks noGrp="1"/>
          </p:cNvSpPr>
          <p:nvPr>
            <p:ph type="sldNum" sz="quarter" idx="12"/>
          </p:nvPr>
        </p:nvSpPr>
        <p:spPr/>
        <p:txBody>
          <a:bodyPr/>
          <a:lstStyle/>
          <a:p>
            <a:r>
              <a:rPr lang="it-IT"/>
              <a:t>Pagina </a:t>
            </a:r>
            <a:fld id="{8EB204B8-FFE9-433F-9D3F-5A2C0C969167}" type="slidenum">
              <a:rPr lang="it-IT" smtClean="0"/>
              <a:pPr/>
              <a:t>10</a:t>
            </a:fld>
            <a:endParaRPr lang="it-IT"/>
          </a:p>
        </p:txBody>
      </p:sp>
      <p:pic>
        <p:nvPicPr>
          <p:cNvPr id="7" name="Audio 6">
            <a:hlinkClick r:id="" action="ppaction://media"/>
            <a:extLst>
              <a:ext uri="{FF2B5EF4-FFF2-40B4-BE49-F238E27FC236}">
                <a16:creationId xmlns:a16="http://schemas.microsoft.com/office/drawing/2014/main" id="{B6A68756-C18A-473B-BD99-EBF262D542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95785101"/>
      </p:ext>
    </p:extLst>
  </p:cSld>
  <p:clrMapOvr>
    <a:masterClrMapping/>
  </p:clrMapOvr>
  <mc:AlternateContent xmlns:mc="http://schemas.openxmlformats.org/markup-compatibility/2006">
    <mc:Choice xmlns:p14="http://schemas.microsoft.com/office/powerpoint/2010/main" Requires="p14">
      <p:transition spd="slow" p14:dur="2000" advTm="86284"/>
    </mc:Choice>
    <mc:Fallback>
      <p:transition spd="slow" advTm="86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5D9446-6158-47DB-99E6-F31E2A0FCB55}"/>
              </a:ext>
            </a:extLst>
          </p:cNvPr>
          <p:cNvSpPr>
            <a:spLocks noGrp="1"/>
          </p:cNvSpPr>
          <p:nvPr>
            <p:ph type="title"/>
          </p:nvPr>
        </p:nvSpPr>
        <p:spPr/>
        <p:txBody>
          <a:bodyPr/>
          <a:lstStyle/>
          <a:p>
            <a:pPr algn="ctr"/>
            <a:r>
              <a:rPr lang="it-IT" dirty="0"/>
              <a:t>COLITE ULCEROSA</a:t>
            </a:r>
          </a:p>
        </p:txBody>
      </p:sp>
      <p:sp>
        <p:nvSpPr>
          <p:cNvPr id="3" name="Segnaposto contenuto 2">
            <a:extLst>
              <a:ext uri="{FF2B5EF4-FFF2-40B4-BE49-F238E27FC236}">
                <a16:creationId xmlns:a16="http://schemas.microsoft.com/office/drawing/2014/main" id="{6BC0196D-70AD-4FC1-AAE6-DBFB7C87AF02}"/>
              </a:ext>
            </a:extLst>
          </p:cNvPr>
          <p:cNvSpPr>
            <a:spLocks noGrp="1"/>
          </p:cNvSpPr>
          <p:nvPr>
            <p:ph idx="1"/>
          </p:nvPr>
        </p:nvSpPr>
        <p:spPr>
          <a:xfrm>
            <a:off x="904610" y="1196752"/>
            <a:ext cx="7559675" cy="4114800"/>
          </a:xfrm>
        </p:spPr>
        <p:txBody>
          <a:bodyPr/>
          <a:lstStyle/>
          <a:p>
            <a:pPr>
              <a:buNone/>
            </a:pPr>
            <a:r>
              <a:rPr lang="it-IT" sz="1600" b="1" dirty="0"/>
              <a:t>Assistenza Infermieristica</a:t>
            </a:r>
          </a:p>
          <a:p>
            <a:pPr>
              <a:buNone/>
            </a:pPr>
            <a:r>
              <a:rPr lang="it-IT" sz="1600" dirty="0"/>
              <a:t>L’Infermiere raccoglie informazioni in merito alla natura del dolore addominale, la quantità delle feci e la frequenza degli atti evacuativi, la presenza di </a:t>
            </a:r>
            <a:r>
              <a:rPr lang="it-IT" sz="1600" dirty="0" err="1"/>
              <a:t>anorressia</a:t>
            </a:r>
            <a:r>
              <a:rPr lang="it-IT" sz="1600" dirty="0"/>
              <a:t> e calo ponderale. Indaga sulle abitudini alimentari, e sul consumo di caffè ed alcool.</a:t>
            </a:r>
          </a:p>
          <a:p>
            <a:pPr>
              <a:buNone/>
            </a:pPr>
            <a:r>
              <a:rPr lang="it-IT" sz="1600" dirty="0" err="1"/>
              <a:t>Asculta</a:t>
            </a:r>
            <a:r>
              <a:rPr lang="it-IT" sz="1600" dirty="0"/>
              <a:t> i rumori addominali e palpa l’addome per evidenziare la dolorabilità.</a:t>
            </a:r>
          </a:p>
          <a:p>
            <a:pPr>
              <a:buNone/>
            </a:pPr>
            <a:r>
              <a:rPr lang="it-IT" sz="1600" dirty="0"/>
              <a:t>Gli accertamenti mirati  devono essere ripetuti costantemente nel tempo, per identificare precocemente eventuali modificazioni dei sintomi, e le possibili complicanze. Si deve procedere alla preparazione agli esami diagnostici specifici. L’Infermiere segnala la comparsa di distensione addominale, dolore intenso o febbre. In corso di trattamento terapeutico con corticosteroidi è necessario prestare ancora maggiore attenzione ai sintomi, perché questi farmaci possono mascherare i sintomi infiammatori che accompagnano le complicanze.</a:t>
            </a:r>
          </a:p>
          <a:p>
            <a:pPr>
              <a:buNone/>
            </a:pPr>
            <a:r>
              <a:rPr lang="it-IT" sz="1600" dirty="0"/>
              <a:t>I pazienti dimessi che necessitano di elevati livelli di cura, NE o NPT, deve ricevere una accurata educazione per gestire i propri bisogni assistenziali; verranno indirizzati all’assistenza domiciliare per garantire la continuità delle cure</a:t>
            </a:r>
          </a:p>
          <a:p>
            <a:endParaRPr lang="it-IT" dirty="0"/>
          </a:p>
        </p:txBody>
      </p:sp>
      <p:sp>
        <p:nvSpPr>
          <p:cNvPr id="4" name="Segnaposto data 3">
            <a:extLst>
              <a:ext uri="{FF2B5EF4-FFF2-40B4-BE49-F238E27FC236}">
                <a16:creationId xmlns:a16="http://schemas.microsoft.com/office/drawing/2014/main" id="{08024BDA-0A21-49FD-9F8A-D9B891944E29}"/>
              </a:ext>
            </a:extLst>
          </p:cNvPr>
          <p:cNvSpPr>
            <a:spLocks noGrp="1"/>
          </p:cNvSpPr>
          <p:nvPr>
            <p:ph type="dt" sz="half" idx="10"/>
          </p:nvPr>
        </p:nvSpPr>
        <p:spPr/>
        <p:txBody>
          <a:bodyPr/>
          <a:lstStyle/>
          <a:p>
            <a:fld id="{A744BB9A-CE97-4AED-B3B4-C9C958F31445}" type="datetime1">
              <a:rPr lang="it-IT" smtClean="0"/>
              <a:pPr/>
              <a:t>16/04/2020</a:t>
            </a:fld>
            <a:endParaRPr lang="it-IT"/>
          </a:p>
        </p:txBody>
      </p:sp>
      <p:sp>
        <p:nvSpPr>
          <p:cNvPr id="5" name="Segnaposto piè di pagina 4">
            <a:extLst>
              <a:ext uri="{FF2B5EF4-FFF2-40B4-BE49-F238E27FC236}">
                <a16:creationId xmlns:a16="http://schemas.microsoft.com/office/drawing/2014/main" id="{7FED600A-564E-4C00-BE70-5699B60BA05E}"/>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3598C15B-6A8A-4B09-AF34-0A5D2F96CB35}"/>
              </a:ext>
            </a:extLst>
          </p:cNvPr>
          <p:cNvSpPr>
            <a:spLocks noGrp="1"/>
          </p:cNvSpPr>
          <p:nvPr>
            <p:ph type="sldNum" sz="quarter" idx="12"/>
          </p:nvPr>
        </p:nvSpPr>
        <p:spPr/>
        <p:txBody>
          <a:bodyPr/>
          <a:lstStyle/>
          <a:p>
            <a:r>
              <a:rPr lang="it-IT"/>
              <a:t>Pagina </a:t>
            </a:r>
            <a:fld id="{8EB204B8-FFE9-433F-9D3F-5A2C0C969167}" type="slidenum">
              <a:rPr lang="it-IT" smtClean="0"/>
              <a:pPr/>
              <a:t>11</a:t>
            </a:fld>
            <a:endParaRPr lang="it-IT"/>
          </a:p>
        </p:txBody>
      </p:sp>
      <p:pic>
        <p:nvPicPr>
          <p:cNvPr id="7" name="Audio 6">
            <a:hlinkClick r:id="" action="ppaction://media"/>
            <a:extLst>
              <a:ext uri="{FF2B5EF4-FFF2-40B4-BE49-F238E27FC236}">
                <a16:creationId xmlns:a16="http://schemas.microsoft.com/office/drawing/2014/main" id="{F201A163-5046-4C5B-B303-96BB29BB04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99722855"/>
      </p:ext>
    </p:extLst>
  </p:cSld>
  <p:clrMapOvr>
    <a:masterClrMapping/>
  </p:clrMapOvr>
  <mc:AlternateContent xmlns:mc="http://schemas.openxmlformats.org/markup-compatibility/2006">
    <mc:Choice xmlns:p14="http://schemas.microsoft.com/office/powerpoint/2010/main" Requires="p14">
      <p:transition spd="slow" p14:dur="2000" advTm="103221"/>
    </mc:Choice>
    <mc:Fallback>
      <p:transition spd="slow" advTm="10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B28E96-41AD-4423-8EC8-399905D80B45}"/>
              </a:ext>
            </a:extLst>
          </p:cNvPr>
          <p:cNvSpPr>
            <a:spLocks noGrp="1"/>
          </p:cNvSpPr>
          <p:nvPr>
            <p:ph type="title"/>
          </p:nvPr>
        </p:nvSpPr>
        <p:spPr/>
        <p:txBody>
          <a:bodyPr/>
          <a:lstStyle/>
          <a:p>
            <a:pPr algn="ctr"/>
            <a:r>
              <a:rPr lang="it-IT" dirty="0"/>
              <a:t>COLITE ULCEROSA</a:t>
            </a:r>
          </a:p>
        </p:txBody>
      </p:sp>
      <p:sp>
        <p:nvSpPr>
          <p:cNvPr id="3" name="Segnaposto contenuto 2">
            <a:extLst>
              <a:ext uri="{FF2B5EF4-FFF2-40B4-BE49-F238E27FC236}">
                <a16:creationId xmlns:a16="http://schemas.microsoft.com/office/drawing/2014/main" id="{64BA428F-4F6B-4464-B48F-DFE7A2825127}"/>
              </a:ext>
            </a:extLst>
          </p:cNvPr>
          <p:cNvSpPr>
            <a:spLocks noGrp="1"/>
          </p:cNvSpPr>
          <p:nvPr>
            <p:ph idx="1"/>
          </p:nvPr>
        </p:nvSpPr>
        <p:spPr/>
        <p:txBody>
          <a:bodyPr/>
          <a:lstStyle/>
          <a:p>
            <a:pPr>
              <a:buNone/>
            </a:pPr>
            <a:r>
              <a:rPr lang="it-IT" b="1" dirty="0"/>
              <a:t>Diagnosi Infermieristiche</a:t>
            </a:r>
          </a:p>
          <a:p>
            <a:pPr>
              <a:buNone/>
            </a:pPr>
            <a:r>
              <a:rPr lang="it-IT" dirty="0"/>
              <a:t>Nutrizione squilibrata inferiore al fabbisogno</a:t>
            </a:r>
          </a:p>
          <a:p>
            <a:pPr>
              <a:buNone/>
            </a:pPr>
            <a:r>
              <a:rPr lang="it-IT" dirty="0"/>
              <a:t>Motilità gastrointestinale disfunzionale</a:t>
            </a:r>
          </a:p>
          <a:p>
            <a:pPr>
              <a:buNone/>
            </a:pPr>
            <a:r>
              <a:rPr lang="it-IT" dirty="0"/>
              <a:t>Diarrea</a:t>
            </a:r>
          </a:p>
          <a:p>
            <a:pPr>
              <a:buNone/>
            </a:pPr>
            <a:r>
              <a:rPr lang="it-IT" dirty="0" err="1"/>
              <a:t>Fatigue</a:t>
            </a:r>
            <a:endParaRPr lang="it-IT" dirty="0"/>
          </a:p>
          <a:p>
            <a:pPr>
              <a:buNone/>
            </a:pPr>
            <a:r>
              <a:rPr lang="it-IT" dirty="0"/>
              <a:t>Disturbo dell’immagine corporea</a:t>
            </a:r>
          </a:p>
          <a:p>
            <a:pPr>
              <a:buNone/>
            </a:pPr>
            <a:r>
              <a:rPr lang="it-IT" dirty="0"/>
              <a:t>Dolore acuto</a:t>
            </a:r>
          </a:p>
          <a:p>
            <a:endParaRPr lang="it-IT" dirty="0"/>
          </a:p>
        </p:txBody>
      </p:sp>
      <p:sp>
        <p:nvSpPr>
          <p:cNvPr id="4" name="Segnaposto data 3">
            <a:extLst>
              <a:ext uri="{FF2B5EF4-FFF2-40B4-BE49-F238E27FC236}">
                <a16:creationId xmlns:a16="http://schemas.microsoft.com/office/drawing/2014/main" id="{CE9B9F9C-CEEC-4A78-97D6-7A9ABF064B59}"/>
              </a:ext>
            </a:extLst>
          </p:cNvPr>
          <p:cNvSpPr>
            <a:spLocks noGrp="1"/>
          </p:cNvSpPr>
          <p:nvPr>
            <p:ph type="dt" sz="half" idx="10"/>
          </p:nvPr>
        </p:nvSpPr>
        <p:spPr/>
        <p:txBody>
          <a:bodyPr/>
          <a:lstStyle/>
          <a:p>
            <a:fld id="{A744BB9A-CE97-4AED-B3B4-C9C958F31445}" type="datetime1">
              <a:rPr lang="it-IT" smtClean="0"/>
              <a:pPr/>
              <a:t>16/04/2020</a:t>
            </a:fld>
            <a:endParaRPr lang="it-IT"/>
          </a:p>
        </p:txBody>
      </p:sp>
      <p:sp>
        <p:nvSpPr>
          <p:cNvPr id="5" name="Segnaposto piè di pagina 4">
            <a:extLst>
              <a:ext uri="{FF2B5EF4-FFF2-40B4-BE49-F238E27FC236}">
                <a16:creationId xmlns:a16="http://schemas.microsoft.com/office/drawing/2014/main" id="{B653EC2F-305B-473C-AB90-C1CC43969AFD}"/>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5E6A8F87-2E4A-4862-BFE9-CBEE924E2ADC}"/>
              </a:ext>
            </a:extLst>
          </p:cNvPr>
          <p:cNvSpPr>
            <a:spLocks noGrp="1"/>
          </p:cNvSpPr>
          <p:nvPr>
            <p:ph type="sldNum" sz="quarter" idx="12"/>
          </p:nvPr>
        </p:nvSpPr>
        <p:spPr/>
        <p:txBody>
          <a:bodyPr/>
          <a:lstStyle/>
          <a:p>
            <a:r>
              <a:rPr lang="it-IT"/>
              <a:t>Pagina </a:t>
            </a:r>
            <a:fld id="{8EB204B8-FFE9-433F-9D3F-5A2C0C969167}" type="slidenum">
              <a:rPr lang="it-IT" smtClean="0"/>
              <a:pPr/>
              <a:t>12</a:t>
            </a:fld>
            <a:endParaRPr lang="it-IT"/>
          </a:p>
        </p:txBody>
      </p:sp>
      <p:pic>
        <p:nvPicPr>
          <p:cNvPr id="7" name="Audio 6">
            <a:hlinkClick r:id="" action="ppaction://media"/>
            <a:extLst>
              <a:ext uri="{FF2B5EF4-FFF2-40B4-BE49-F238E27FC236}">
                <a16:creationId xmlns:a16="http://schemas.microsoft.com/office/drawing/2014/main" id="{1DC3A0A6-AFBC-4AD3-8F59-B800831BAE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17852290"/>
      </p:ext>
    </p:extLst>
  </p:cSld>
  <p:clrMapOvr>
    <a:masterClrMapping/>
  </p:clrMapOvr>
  <mc:AlternateContent xmlns:mc="http://schemas.openxmlformats.org/markup-compatibility/2006">
    <mc:Choice xmlns:p14="http://schemas.microsoft.com/office/powerpoint/2010/main" Requires="p14">
      <p:transition spd="slow" p14:dur="2000" advTm="17399"/>
    </mc:Choice>
    <mc:Fallback>
      <p:transition spd="slow" advTm="17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B6EA39-77AB-4BE2-A823-0018A355B958}"/>
              </a:ext>
            </a:extLst>
          </p:cNvPr>
          <p:cNvSpPr>
            <a:spLocks noGrp="1"/>
          </p:cNvSpPr>
          <p:nvPr>
            <p:ph type="title"/>
          </p:nvPr>
        </p:nvSpPr>
        <p:spPr/>
        <p:txBody>
          <a:bodyPr/>
          <a:lstStyle/>
          <a:p>
            <a:pPr algn="ctr"/>
            <a:r>
              <a:rPr lang="it-IT"/>
              <a:t>CASO CLINICO</a:t>
            </a:r>
          </a:p>
        </p:txBody>
      </p:sp>
      <p:sp>
        <p:nvSpPr>
          <p:cNvPr id="3" name="Segnaposto contenuto 2">
            <a:extLst>
              <a:ext uri="{FF2B5EF4-FFF2-40B4-BE49-F238E27FC236}">
                <a16:creationId xmlns:a16="http://schemas.microsoft.com/office/drawing/2014/main" id="{7BDFAC60-A371-4AA6-86D2-1C6A0C95B64F}"/>
              </a:ext>
            </a:extLst>
          </p:cNvPr>
          <p:cNvSpPr>
            <a:spLocks noGrp="1"/>
          </p:cNvSpPr>
          <p:nvPr>
            <p:ph idx="1"/>
          </p:nvPr>
        </p:nvSpPr>
        <p:spPr/>
        <p:txBody>
          <a:bodyPr/>
          <a:lstStyle/>
          <a:p>
            <a:pPr>
              <a:buNone/>
            </a:pPr>
            <a:r>
              <a:rPr lang="it-IT" sz="1800" dirty="0"/>
              <a:t>Giulio  da due mesi ha ripetute coliche con crampi e dolore addominale, accompagnate da diarrea grave con perdita di sangue e muco. In seguito a colonscopia gli viene diagnostica colite ulcerosa e deve essere operato di resezione intestinale con confezionamento di una </a:t>
            </a:r>
            <a:r>
              <a:rPr lang="it-IT" sz="1800" dirty="0" err="1"/>
              <a:t>colonstomia</a:t>
            </a:r>
            <a:r>
              <a:rPr lang="it-IT" sz="1800" dirty="0"/>
              <a:t>. Sei l’infermiere che lo prende in carico.</a:t>
            </a:r>
          </a:p>
          <a:p>
            <a:pPr>
              <a:buNone/>
            </a:pPr>
            <a:endParaRPr lang="it-IT" sz="1800" dirty="0"/>
          </a:p>
          <a:p>
            <a:pPr>
              <a:buNone/>
            </a:pPr>
            <a:r>
              <a:rPr lang="it-IT" sz="1800" dirty="0"/>
              <a:t>Formula una diagnosi infermieristica con il relativo piano di assistenza per i seguenti modelli:</a:t>
            </a:r>
          </a:p>
          <a:p>
            <a:pPr>
              <a:buNone/>
            </a:pPr>
            <a:r>
              <a:rPr lang="it-IT" sz="1800" dirty="0"/>
              <a:t>Nutrizionale e metabolico</a:t>
            </a:r>
          </a:p>
          <a:p>
            <a:pPr>
              <a:buNone/>
            </a:pPr>
            <a:r>
              <a:rPr lang="it-IT" sz="1800" dirty="0"/>
              <a:t>Eliminazione</a:t>
            </a:r>
          </a:p>
          <a:p>
            <a:pPr>
              <a:buNone/>
            </a:pPr>
            <a:r>
              <a:rPr lang="it-IT" sz="1800" dirty="0"/>
              <a:t>Cognitivo e percettivo</a:t>
            </a:r>
          </a:p>
          <a:p>
            <a:endParaRPr lang="it-IT" dirty="0"/>
          </a:p>
        </p:txBody>
      </p:sp>
      <p:sp>
        <p:nvSpPr>
          <p:cNvPr id="4" name="Segnaposto data 3">
            <a:extLst>
              <a:ext uri="{FF2B5EF4-FFF2-40B4-BE49-F238E27FC236}">
                <a16:creationId xmlns:a16="http://schemas.microsoft.com/office/drawing/2014/main" id="{1F40358F-F5B0-4ECC-8B56-CECBED023C55}"/>
              </a:ext>
            </a:extLst>
          </p:cNvPr>
          <p:cNvSpPr>
            <a:spLocks noGrp="1"/>
          </p:cNvSpPr>
          <p:nvPr>
            <p:ph type="dt" sz="half" idx="10"/>
          </p:nvPr>
        </p:nvSpPr>
        <p:spPr/>
        <p:txBody>
          <a:bodyPr/>
          <a:lstStyle/>
          <a:p>
            <a:fld id="{A744BB9A-CE97-4AED-B3B4-C9C958F31445}" type="datetime1">
              <a:rPr lang="it-IT" smtClean="0"/>
              <a:pPr/>
              <a:t>16/04/2020</a:t>
            </a:fld>
            <a:endParaRPr lang="it-IT"/>
          </a:p>
        </p:txBody>
      </p:sp>
      <p:sp>
        <p:nvSpPr>
          <p:cNvPr id="5" name="Segnaposto piè di pagina 4">
            <a:extLst>
              <a:ext uri="{FF2B5EF4-FFF2-40B4-BE49-F238E27FC236}">
                <a16:creationId xmlns:a16="http://schemas.microsoft.com/office/drawing/2014/main" id="{638A4028-A6CA-4AC8-8891-F2A04721CC56}"/>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42B43731-570C-409E-A81F-73743BCD97C4}"/>
              </a:ext>
            </a:extLst>
          </p:cNvPr>
          <p:cNvSpPr>
            <a:spLocks noGrp="1"/>
          </p:cNvSpPr>
          <p:nvPr>
            <p:ph type="sldNum" sz="quarter" idx="12"/>
          </p:nvPr>
        </p:nvSpPr>
        <p:spPr/>
        <p:txBody>
          <a:bodyPr/>
          <a:lstStyle/>
          <a:p>
            <a:r>
              <a:rPr lang="it-IT"/>
              <a:t>Pagina </a:t>
            </a:r>
            <a:fld id="{8EB204B8-FFE9-433F-9D3F-5A2C0C969167}" type="slidenum">
              <a:rPr lang="it-IT" smtClean="0"/>
              <a:pPr/>
              <a:t>13</a:t>
            </a:fld>
            <a:endParaRPr lang="it-IT"/>
          </a:p>
        </p:txBody>
      </p:sp>
      <p:pic>
        <p:nvPicPr>
          <p:cNvPr id="7" name="Audio 6">
            <a:hlinkClick r:id="" action="ppaction://media"/>
            <a:extLst>
              <a:ext uri="{FF2B5EF4-FFF2-40B4-BE49-F238E27FC236}">
                <a16:creationId xmlns:a16="http://schemas.microsoft.com/office/drawing/2014/main" id="{6EF17709-3697-4DA0-B25F-FF83207A08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01527971"/>
      </p:ext>
    </p:extLst>
  </p:cSld>
  <p:clrMapOvr>
    <a:masterClrMapping/>
  </p:clrMapOvr>
  <mc:AlternateContent xmlns:mc="http://schemas.openxmlformats.org/markup-compatibility/2006">
    <mc:Choice xmlns:p14="http://schemas.microsoft.com/office/powerpoint/2010/main" Requires="p14">
      <p:transition spd="slow" p14:dur="2000" advTm="11279"/>
    </mc:Choice>
    <mc:Fallback>
      <p:transition spd="slow" advTm="11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contenuto 9">
            <a:extLst>
              <a:ext uri="{FF2B5EF4-FFF2-40B4-BE49-F238E27FC236}">
                <a16:creationId xmlns:a16="http://schemas.microsoft.com/office/drawing/2014/main" id="{63E2F335-817F-4C12-B1D3-049E0F4EAD44}"/>
              </a:ext>
            </a:extLst>
          </p:cNvPr>
          <p:cNvSpPr>
            <a:spLocks noGrp="1"/>
          </p:cNvSpPr>
          <p:nvPr>
            <p:ph idx="1"/>
          </p:nvPr>
        </p:nvSpPr>
        <p:spPr>
          <a:xfrm>
            <a:off x="792162" y="980728"/>
            <a:ext cx="7559675" cy="4114800"/>
          </a:xfrm>
        </p:spPr>
        <p:txBody>
          <a:bodyPr/>
          <a:lstStyle/>
          <a:p>
            <a:pPr>
              <a:buNone/>
            </a:pPr>
            <a:r>
              <a:rPr lang="it-IT" sz="2000" dirty="0"/>
              <a:t>La malattia cronica intestinale è una patologia cronica caratterizzata da un’alternanza di esacerbazioni e remissioni.</a:t>
            </a:r>
          </a:p>
          <a:p>
            <a:pPr>
              <a:buNone/>
            </a:pPr>
            <a:endParaRPr lang="it-IT" sz="2000" dirty="0"/>
          </a:p>
          <a:p>
            <a:pPr>
              <a:buNone/>
            </a:pPr>
            <a:r>
              <a:rPr lang="it-IT" sz="2000" dirty="0"/>
              <a:t>Comprende diversi disturbi digestivi cronici ritenuti il risultato di un attacco all’intestino da parte del sistema immunitario, di cui i più comuni sono il </a:t>
            </a:r>
            <a:r>
              <a:rPr lang="it-IT" sz="2000" b="1" dirty="0"/>
              <a:t>Morbo  di Crohn </a:t>
            </a:r>
            <a:r>
              <a:rPr lang="it-IT" sz="2000" dirty="0"/>
              <a:t>e la </a:t>
            </a:r>
            <a:r>
              <a:rPr lang="it-IT" sz="2000" b="1" dirty="0"/>
              <a:t>Colite Ulcerosa.</a:t>
            </a:r>
          </a:p>
          <a:p>
            <a:pPr>
              <a:buNone/>
            </a:pPr>
            <a:endParaRPr lang="it-IT" sz="2000" b="1" dirty="0"/>
          </a:p>
          <a:p>
            <a:pPr>
              <a:buNone/>
            </a:pPr>
            <a:r>
              <a:rPr lang="it-IT" sz="2000" dirty="0"/>
              <a:t>Queste malattie sono accumunate da affinità di sintomi e trattamenti, che rendono difficoltosa la diagnosi differenziale</a:t>
            </a:r>
          </a:p>
          <a:p>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r>
              <a:rPr lang="it-IT" dirty="0"/>
              <a:t>Pagina </a:t>
            </a:r>
            <a:fld id="{8EB204B8-FFE9-433F-9D3F-5A2C0C969167}" type="slidenum">
              <a:rPr lang="it-IT" smtClean="0"/>
              <a:pPr/>
              <a:t>2</a:t>
            </a:fld>
            <a:endParaRPr lang="it-IT" dirty="0"/>
          </a:p>
        </p:txBody>
      </p:sp>
      <p:pic>
        <p:nvPicPr>
          <p:cNvPr id="2" name="Audio 1">
            <a:hlinkClick r:id="" action="ppaction://media"/>
            <a:extLst>
              <a:ext uri="{FF2B5EF4-FFF2-40B4-BE49-F238E27FC236}">
                <a16:creationId xmlns:a16="http://schemas.microsoft.com/office/drawing/2014/main" id="{0C0659C2-6251-4DE5-B358-EF17A9B162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57968948"/>
      </p:ext>
    </p:extLst>
  </p:cSld>
  <p:clrMapOvr>
    <a:masterClrMapping/>
  </p:clrMapOvr>
  <mc:AlternateContent xmlns:mc="http://schemas.openxmlformats.org/markup-compatibility/2006">
    <mc:Choice xmlns:p14="http://schemas.microsoft.com/office/powerpoint/2010/main" Requires="p14">
      <p:transition spd="slow" p14:dur="2000" advTm="38989"/>
    </mc:Choice>
    <mc:Fallback>
      <p:transition spd="slow" advTm="38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04366D-92A2-4CBD-9210-F64AB57C3470}"/>
              </a:ext>
            </a:extLst>
          </p:cNvPr>
          <p:cNvSpPr>
            <a:spLocks noGrp="1"/>
          </p:cNvSpPr>
          <p:nvPr>
            <p:ph type="title"/>
          </p:nvPr>
        </p:nvSpPr>
        <p:spPr/>
        <p:txBody>
          <a:bodyPr/>
          <a:lstStyle/>
          <a:p>
            <a:pPr algn="ctr"/>
            <a:r>
              <a:rPr lang="it-IT" dirty="0"/>
              <a:t>MORBO DI CROHN</a:t>
            </a:r>
          </a:p>
        </p:txBody>
      </p:sp>
      <p:sp>
        <p:nvSpPr>
          <p:cNvPr id="3" name="Segnaposto contenuto 2">
            <a:extLst>
              <a:ext uri="{FF2B5EF4-FFF2-40B4-BE49-F238E27FC236}">
                <a16:creationId xmlns:a16="http://schemas.microsoft.com/office/drawing/2014/main" id="{3E6FFDBE-1EA9-433E-BC46-BD24316D4271}"/>
              </a:ext>
            </a:extLst>
          </p:cNvPr>
          <p:cNvSpPr>
            <a:spLocks noGrp="1"/>
          </p:cNvSpPr>
          <p:nvPr>
            <p:ph idx="1"/>
          </p:nvPr>
        </p:nvSpPr>
        <p:spPr>
          <a:xfrm>
            <a:off x="792162" y="1371600"/>
            <a:ext cx="7559675" cy="4114800"/>
          </a:xfrm>
        </p:spPr>
        <p:txBody>
          <a:bodyPr/>
          <a:lstStyle/>
          <a:p>
            <a:pPr>
              <a:buNone/>
            </a:pPr>
            <a:r>
              <a:rPr lang="it-IT" sz="1800" dirty="0"/>
              <a:t>E’ noto anche come Colite granulomatosa, ileite ed enterite regionale.</a:t>
            </a:r>
          </a:p>
          <a:p>
            <a:pPr>
              <a:buNone/>
            </a:pPr>
            <a:r>
              <a:rPr lang="it-IT" sz="1800" dirty="0"/>
              <a:t>Può comparire in qualsiasi porzione dell’intestino, anche se colpisce prevalentemente la porzione distale dell’ileo.</a:t>
            </a:r>
          </a:p>
          <a:p>
            <a:pPr>
              <a:buNone/>
            </a:pPr>
            <a:r>
              <a:rPr lang="it-IT" sz="1800" dirty="0"/>
              <a:t>Insorge nei giovani adulti, ma può comparire anche negli anziani.</a:t>
            </a:r>
          </a:p>
          <a:p>
            <a:pPr>
              <a:buNone/>
            </a:pPr>
            <a:r>
              <a:rPr lang="it-IT" sz="1800" dirty="0"/>
              <a:t>Fattori predisponenti sono la razza caucasica, una storia familiare della malattia, il fumo.</a:t>
            </a:r>
          </a:p>
          <a:p>
            <a:pPr>
              <a:buNone/>
            </a:pPr>
            <a:r>
              <a:rPr lang="it-IT" sz="1800" dirty="0"/>
              <a:t>L’infiammazione coinvolge tutti gli strati intestinali, con prevalenza dello strato </a:t>
            </a:r>
            <a:r>
              <a:rPr lang="it-IT" sz="1800" dirty="0" err="1"/>
              <a:t>sottomucosale</a:t>
            </a:r>
            <a:r>
              <a:rPr lang="it-IT" sz="1800" dirty="0"/>
              <a:t>, determinando iperemia, edema ed ulcerazioni. L’intestino acquista un aspetto “ a </a:t>
            </a:r>
            <a:r>
              <a:rPr lang="it-IT" sz="1800" dirty="0" err="1"/>
              <a:t>ciotoli</a:t>
            </a:r>
            <a:r>
              <a:rPr lang="it-IT" sz="1800" dirty="0"/>
              <a:t>” in virtù delle profonde ulcerazioni.</a:t>
            </a:r>
          </a:p>
          <a:p>
            <a:pPr>
              <a:buNone/>
            </a:pPr>
            <a:r>
              <a:rPr lang="it-IT" sz="1800" dirty="0"/>
              <a:t>L’infiammazione può estendersi oltre il rivestimento intestinale, determinando lo sviluppo di fistole, che possono estendersi fino alla cute, o tra l’intestino e gli altri organi pelvici ( vagina, vescica, altre anse intestinali)</a:t>
            </a:r>
          </a:p>
          <a:p>
            <a:pPr>
              <a:buNone/>
            </a:pPr>
            <a:r>
              <a:rPr lang="it-IT" sz="1800" dirty="0"/>
              <a:t>Nel tempo si sviluppano cicatrici e stenosi</a:t>
            </a:r>
          </a:p>
          <a:p>
            <a:endParaRPr lang="it-IT" dirty="0"/>
          </a:p>
        </p:txBody>
      </p:sp>
      <p:sp>
        <p:nvSpPr>
          <p:cNvPr id="4" name="Segnaposto data 3">
            <a:extLst>
              <a:ext uri="{FF2B5EF4-FFF2-40B4-BE49-F238E27FC236}">
                <a16:creationId xmlns:a16="http://schemas.microsoft.com/office/drawing/2014/main" id="{E5651482-A9A7-4F06-8A63-FCACC0411E62}"/>
              </a:ext>
            </a:extLst>
          </p:cNvPr>
          <p:cNvSpPr>
            <a:spLocks noGrp="1"/>
          </p:cNvSpPr>
          <p:nvPr>
            <p:ph type="dt" sz="half" idx="10"/>
          </p:nvPr>
        </p:nvSpPr>
        <p:spPr/>
        <p:txBody>
          <a:bodyPr/>
          <a:lstStyle/>
          <a:p>
            <a:fld id="{A744BB9A-CE97-4AED-B3B4-C9C958F31445}" type="datetime1">
              <a:rPr lang="it-IT" smtClean="0"/>
              <a:pPr/>
              <a:t>16/04/2020</a:t>
            </a:fld>
            <a:endParaRPr lang="it-IT"/>
          </a:p>
        </p:txBody>
      </p:sp>
      <p:sp>
        <p:nvSpPr>
          <p:cNvPr id="5" name="Segnaposto piè di pagina 4">
            <a:extLst>
              <a:ext uri="{FF2B5EF4-FFF2-40B4-BE49-F238E27FC236}">
                <a16:creationId xmlns:a16="http://schemas.microsoft.com/office/drawing/2014/main" id="{F36AFB27-CF00-4750-B7FF-78BC2354A7EA}"/>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C2BCE433-8A3F-4F4F-9053-E8430236F025}"/>
              </a:ext>
            </a:extLst>
          </p:cNvPr>
          <p:cNvSpPr>
            <a:spLocks noGrp="1"/>
          </p:cNvSpPr>
          <p:nvPr>
            <p:ph type="sldNum" sz="quarter" idx="12"/>
          </p:nvPr>
        </p:nvSpPr>
        <p:spPr/>
        <p:txBody>
          <a:bodyPr/>
          <a:lstStyle/>
          <a:p>
            <a:r>
              <a:rPr lang="it-IT"/>
              <a:t>Pagina </a:t>
            </a:r>
            <a:fld id="{8EB204B8-FFE9-433F-9D3F-5A2C0C969167}" type="slidenum">
              <a:rPr lang="it-IT" smtClean="0"/>
              <a:pPr/>
              <a:t>3</a:t>
            </a:fld>
            <a:endParaRPr lang="it-IT"/>
          </a:p>
        </p:txBody>
      </p:sp>
      <p:pic>
        <p:nvPicPr>
          <p:cNvPr id="7" name="Audio 6">
            <a:hlinkClick r:id="" action="ppaction://media"/>
            <a:extLst>
              <a:ext uri="{FF2B5EF4-FFF2-40B4-BE49-F238E27FC236}">
                <a16:creationId xmlns:a16="http://schemas.microsoft.com/office/drawing/2014/main" id="{BA532ED1-8173-45AB-8839-AFB3347183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09915724"/>
      </p:ext>
    </p:extLst>
  </p:cSld>
  <p:clrMapOvr>
    <a:masterClrMapping/>
  </p:clrMapOvr>
  <mc:AlternateContent xmlns:mc="http://schemas.openxmlformats.org/markup-compatibility/2006">
    <mc:Choice xmlns:p14="http://schemas.microsoft.com/office/powerpoint/2010/main" Requires="p14">
      <p:transition spd="slow" p14:dur="2000" advTm="74869"/>
    </mc:Choice>
    <mc:Fallback>
      <p:transition spd="slow" advTm="74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33C601-A1AD-467A-A72A-5E15E118E433}"/>
              </a:ext>
            </a:extLst>
          </p:cNvPr>
          <p:cNvSpPr>
            <a:spLocks noGrp="1"/>
          </p:cNvSpPr>
          <p:nvPr>
            <p:ph type="title"/>
          </p:nvPr>
        </p:nvSpPr>
        <p:spPr/>
        <p:txBody>
          <a:bodyPr/>
          <a:lstStyle/>
          <a:p>
            <a:pPr algn="ctr"/>
            <a:r>
              <a:rPr lang="it-IT" dirty="0"/>
              <a:t>MORBO DI CROHN</a:t>
            </a:r>
          </a:p>
        </p:txBody>
      </p:sp>
      <p:sp>
        <p:nvSpPr>
          <p:cNvPr id="3" name="Segnaposto contenuto 2">
            <a:extLst>
              <a:ext uri="{FF2B5EF4-FFF2-40B4-BE49-F238E27FC236}">
                <a16:creationId xmlns:a16="http://schemas.microsoft.com/office/drawing/2014/main" id="{D2E8E1ED-3947-4DBF-9C5E-D6B3AE5BCC88}"/>
              </a:ext>
            </a:extLst>
          </p:cNvPr>
          <p:cNvSpPr>
            <a:spLocks noGrp="1"/>
          </p:cNvSpPr>
          <p:nvPr>
            <p:ph idx="1"/>
          </p:nvPr>
        </p:nvSpPr>
        <p:spPr>
          <a:xfrm>
            <a:off x="1104519" y="1196752"/>
            <a:ext cx="7559675" cy="4114800"/>
          </a:xfrm>
        </p:spPr>
        <p:txBody>
          <a:bodyPr/>
          <a:lstStyle/>
          <a:p>
            <a:pPr>
              <a:buNone/>
            </a:pPr>
            <a:r>
              <a:rPr lang="it-IT" sz="1600" b="1" dirty="0"/>
              <a:t>Etiologia:</a:t>
            </a:r>
            <a:r>
              <a:rPr lang="it-IT" sz="1600" dirty="0"/>
              <a:t> è sconosciuta. Gli attacchi ricorrenti sui tessuti sono considerati il risultato di una risposta immunitaria esagerata, che spiega la natura cronica della malattia.</a:t>
            </a:r>
          </a:p>
          <a:p>
            <a:pPr>
              <a:buNone/>
            </a:pPr>
            <a:r>
              <a:rPr lang="it-IT" sz="1600" dirty="0"/>
              <a:t>Non è stato definito il ruolo dello stress nello sviluppo dei sintomi e nelle riacutizzazioni, ma certamente può influenzare la capacità del soggetto ad affrontare e gestire la sintomatologia.</a:t>
            </a:r>
          </a:p>
          <a:p>
            <a:pPr>
              <a:buNone/>
            </a:pPr>
            <a:endParaRPr lang="it-IT" sz="1600" dirty="0"/>
          </a:p>
          <a:p>
            <a:pPr>
              <a:buNone/>
            </a:pPr>
            <a:r>
              <a:rPr lang="it-IT" sz="1600" b="1" dirty="0"/>
              <a:t>Segni e sintomi: </a:t>
            </a:r>
            <a:r>
              <a:rPr lang="it-IT" sz="1600" dirty="0"/>
              <a:t>dolore e distensione addominale, a volte associato con l’assunzione di alimenti. Storia di diarrea cronica ed affaticamento, compromissione della crescita nei bambini, calo ponderale, </a:t>
            </a:r>
            <a:r>
              <a:rPr lang="it-IT" sz="1600" dirty="0" err="1"/>
              <a:t>anorressia</a:t>
            </a:r>
            <a:r>
              <a:rPr lang="it-IT" sz="1600" dirty="0"/>
              <a:t>, febbre; questi sintomi possono avere delle fasi di esacerbazioni e altre di remissione.</a:t>
            </a:r>
          </a:p>
          <a:p>
            <a:pPr>
              <a:buNone/>
            </a:pPr>
            <a:r>
              <a:rPr lang="it-IT" sz="1600" dirty="0"/>
              <a:t>Sintomi esterni al tratto gastro intestinale: artrite, artralgia, lesioni cutanee, infiammazioni oculari, disturbi epatici e della cistifellea.</a:t>
            </a:r>
          </a:p>
          <a:p>
            <a:pPr>
              <a:buNone/>
            </a:pPr>
            <a:r>
              <a:rPr lang="it-IT" sz="1600" dirty="0"/>
              <a:t>All’ispezione del perineo possono evidenziarsi cicatrici da pregresse ragadi, fistole o ascessi.</a:t>
            </a:r>
          </a:p>
          <a:p>
            <a:endParaRPr lang="it-IT" dirty="0"/>
          </a:p>
        </p:txBody>
      </p:sp>
      <p:sp>
        <p:nvSpPr>
          <p:cNvPr id="4" name="Segnaposto data 3">
            <a:extLst>
              <a:ext uri="{FF2B5EF4-FFF2-40B4-BE49-F238E27FC236}">
                <a16:creationId xmlns:a16="http://schemas.microsoft.com/office/drawing/2014/main" id="{DAB0069D-D0FC-4568-BD0A-DD2ECB07C8E6}"/>
              </a:ext>
            </a:extLst>
          </p:cNvPr>
          <p:cNvSpPr>
            <a:spLocks noGrp="1"/>
          </p:cNvSpPr>
          <p:nvPr>
            <p:ph type="dt" sz="half" idx="10"/>
          </p:nvPr>
        </p:nvSpPr>
        <p:spPr/>
        <p:txBody>
          <a:bodyPr/>
          <a:lstStyle/>
          <a:p>
            <a:fld id="{A744BB9A-CE97-4AED-B3B4-C9C958F31445}" type="datetime1">
              <a:rPr lang="it-IT" smtClean="0"/>
              <a:pPr/>
              <a:t>16/04/2020</a:t>
            </a:fld>
            <a:endParaRPr lang="it-IT"/>
          </a:p>
        </p:txBody>
      </p:sp>
      <p:sp>
        <p:nvSpPr>
          <p:cNvPr id="5" name="Segnaposto piè di pagina 4">
            <a:extLst>
              <a:ext uri="{FF2B5EF4-FFF2-40B4-BE49-F238E27FC236}">
                <a16:creationId xmlns:a16="http://schemas.microsoft.com/office/drawing/2014/main" id="{ED22576F-121A-45D0-92CD-8E7A28CDD4CA}"/>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CD9D071E-E48A-4CA0-804F-F0F0AB61EA20}"/>
              </a:ext>
            </a:extLst>
          </p:cNvPr>
          <p:cNvSpPr>
            <a:spLocks noGrp="1"/>
          </p:cNvSpPr>
          <p:nvPr>
            <p:ph type="sldNum" sz="quarter" idx="12"/>
          </p:nvPr>
        </p:nvSpPr>
        <p:spPr/>
        <p:txBody>
          <a:bodyPr/>
          <a:lstStyle/>
          <a:p>
            <a:r>
              <a:rPr lang="it-IT"/>
              <a:t>Pagina </a:t>
            </a:r>
            <a:fld id="{8EB204B8-FFE9-433F-9D3F-5A2C0C969167}" type="slidenum">
              <a:rPr lang="it-IT" smtClean="0"/>
              <a:pPr/>
              <a:t>4</a:t>
            </a:fld>
            <a:endParaRPr lang="it-IT"/>
          </a:p>
        </p:txBody>
      </p:sp>
      <p:pic>
        <p:nvPicPr>
          <p:cNvPr id="7" name="Audio 6">
            <a:hlinkClick r:id="" action="ppaction://media"/>
            <a:extLst>
              <a:ext uri="{FF2B5EF4-FFF2-40B4-BE49-F238E27FC236}">
                <a16:creationId xmlns:a16="http://schemas.microsoft.com/office/drawing/2014/main" id="{B2D3B19E-9F58-450A-AEC8-323A1FB48D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57991232"/>
      </p:ext>
    </p:extLst>
  </p:cSld>
  <p:clrMapOvr>
    <a:masterClrMapping/>
  </p:clrMapOvr>
  <mc:AlternateContent xmlns:mc="http://schemas.openxmlformats.org/markup-compatibility/2006">
    <mc:Choice xmlns:p14="http://schemas.microsoft.com/office/powerpoint/2010/main" Requires="p14">
      <p:transition spd="slow" p14:dur="2000" advTm="85621"/>
    </mc:Choice>
    <mc:Fallback>
      <p:transition spd="slow" advTm="8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4C8C4D-FEED-45F1-9B66-D620E2407954}"/>
              </a:ext>
            </a:extLst>
          </p:cNvPr>
          <p:cNvSpPr>
            <a:spLocks noGrp="1"/>
          </p:cNvSpPr>
          <p:nvPr>
            <p:ph type="title"/>
          </p:nvPr>
        </p:nvSpPr>
        <p:spPr/>
        <p:txBody>
          <a:bodyPr/>
          <a:lstStyle/>
          <a:p>
            <a:pPr algn="ctr"/>
            <a:r>
              <a:rPr lang="it-IT" dirty="0"/>
              <a:t>MORBO DI CROHN</a:t>
            </a:r>
          </a:p>
        </p:txBody>
      </p:sp>
      <p:sp>
        <p:nvSpPr>
          <p:cNvPr id="3" name="Segnaposto contenuto 2">
            <a:extLst>
              <a:ext uri="{FF2B5EF4-FFF2-40B4-BE49-F238E27FC236}">
                <a16:creationId xmlns:a16="http://schemas.microsoft.com/office/drawing/2014/main" id="{C467A496-3196-449F-A4A1-D4F107E2BBCD}"/>
              </a:ext>
            </a:extLst>
          </p:cNvPr>
          <p:cNvSpPr>
            <a:spLocks noGrp="1"/>
          </p:cNvSpPr>
          <p:nvPr>
            <p:ph idx="1"/>
          </p:nvPr>
        </p:nvSpPr>
        <p:spPr>
          <a:xfrm>
            <a:off x="914346" y="1196752"/>
            <a:ext cx="7559675" cy="4114800"/>
          </a:xfrm>
        </p:spPr>
        <p:txBody>
          <a:bodyPr/>
          <a:lstStyle/>
          <a:p>
            <a:pPr>
              <a:buNone/>
            </a:pPr>
            <a:r>
              <a:rPr lang="it-IT" sz="1800" b="1" dirty="0"/>
              <a:t>Diagnosi</a:t>
            </a:r>
          </a:p>
          <a:p>
            <a:pPr>
              <a:buNone/>
            </a:pPr>
            <a:r>
              <a:rPr lang="it-IT" sz="1800" dirty="0"/>
              <a:t>Presenza di sangue occulto e leucociti nelle feci; anemia, VES elevata, </a:t>
            </a:r>
            <a:r>
              <a:rPr lang="it-IT" sz="1800" dirty="0" err="1"/>
              <a:t>ipoprotidemia</a:t>
            </a:r>
            <a:r>
              <a:rPr lang="it-IT" sz="1800" dirty="0"/>
              <a:t>.</a:t>
            </a:r>
          </a:p>
          <a:p>
            <a:pPr>
              <a:buNone/>
            </a:pPr>
            <a:endParaRPr lang="it-IT" sz="1800" dirty="0"/>
          </a:p>
          <a:p>
            <a:pPr>
              <a:buNone/>
            </a:pPr>
            <a:r>
              <a:rPr lang="it-IT" sz="1800" dirty="0"/>
              <a:t>I test sierologici permettono di rilevare la presenza di anticorpi associati al m. di Crohn (anticorpi anti </a:t>
            </a:r>
            <a:r>
              <a:rPr lang="it-IT" sz="1800" dirty="0" err="1"/>
              <a:t>Saccharomyces</a:t>
            </a:r>
            <a:r>
              <a:rPr lang="it-IT" sz="1800" dirty="0"/>
              <a:t> </a:t>
            </a:r>
            <a:r>
              <a:rPr lang="it-IT" sz="1800" dirty="0" err="1"/>
              <a:t>cerevisiae</a:t>
            </a:r>
            <a:r>
              <a:rPr lang="it-IT" sz="1800" dirty="0"/>
              <a:t> – ASCA) e alla colite ulcerosa (anticorpi citoplasmatici </a:t>
            </a:r>
            <a:r>
              <a:rPr lang="it-IT" sz="1800" dirty="0" err="1"/>
              <a:t>antineutrofili</a:t>
            </a:r>
            <a:r>
              <a:rPr lang="it-IT" sz="1800" dirty="0"/>
              <a:t> – ANCA)</a:t>
            </a:r>
          </a:p>
          <a:p>
            <a:pPr>
              <a:buNone/>
            </a:pPr>
            <a:endParaRPr lang="it-IT" sz="1800" dirty="0"/>
          </a:p>
          <a:p>
            <a:pPr>
              <a:buNone/>
            </a:pPr>
            <a:r>
              <a:rPr lang="it-IT" sz="1800" dirty="0"/>
              <a:t>La </a:t>
            </a:r>
            <a:r>
              <a:rPr lang="it-IT" sz="1800" dirty="0" err="1"/>
              <a:t>rettosigmoidocolonscopia</a:t>
            </a:r>
            <a:r>
              <a:rPr lang="it-IT" sz="1800" dirty="0"/>
              <a:t> permette di evidenziare le anomalie della mucosa (ulcerazioni, fistole, stenosi), e di praticare la biopsia, che evidenzierà l’infiammazione cronica e la presenza eventuale di granulomi.  In caso di  sospetta infiammazione del tratto intestinale superiore può essere eseguita EGDS con biopsia</a:t>
            </a:r>
          </a:p>
          <a:p>
            <a:endParaRPr lang="it-IT" dirty="0"/>
          </a:p>
        </p:txBody>
      </p:sp>
      <p:sp>
        <p:nvSpPr>
          <p:cNvPr id="4" name="Segnaposto data 3">
            <a:extLst>
              <a:ext uri="{FF2B5EF4-FFF2-40B4-BE49-F238E27FC236}">
                <a16:creationId xmlns:a16="http://schemas.microsoft.com/office/drawing/2014/main" id="{F6D85CAF-C8AA-453B-869B-3B42C0B5178C}"/>
              </a:ext>
            </a:extLst>
          </p:cNvPr>
          <p:cNvSpPr>
            <a:spLocks noGrp="1"/>
          </p:cNvSpPr>
          <p:nvPr>
            <p:ph type="dt" sz="half" idx="10"/>
          </p:nvPr>
        </p:nvSpPr>
        <p:spPr/>
        <p:txBody>
          <a:bodyPr/>
          <a:lstStyle/>
          <a:p>
            <a:fld id="{A744BB9A-CE97-4AED-B3B4-C9C958F31445}" type="datetime1">
              <a:rPr lang="it-IT" smtClean="0"/>
              <a:pPr/>
              <a:t>16/04/2020</a:t>
            </a:fld>
            <a:endParaRPr lang="it-IT"/>
          </a:p>
        </p:txBody>
      </p:sp>
      <p:sp>
        <p:nvSpPr>
          <p:cNvPr id="5" name="Segnaposto piè di pagina 4">
            <a:extLst>
              <a:ext uri="{FF2B5EF4-FFF2-40B4-BE49-F238E27FC236}">
                <a16:creationId xmlns:a16="http://schemas.microsoft.com/office/drawing/2014/main" id="{82B566DE-7C2B-4E02-B214-B65FB91EA73D}"/>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446042D7-6B52-42C3-8E75-40639C9C332F}"/>
              </a:ext>
            </a:extLst>
          </p:cNvPr>
          <p:cNvSpPr>
            <a:spLocks noGrp="1"/>
          </p:cNvSpPr>
          <p:nvPr>
            <p:ph type="sldNum" sz="quarter" idx="12"/>
          </p:nvPr>
        </p:nvSpPr>
        <p:spPr/>
        <p:txBody>
          <a:bodyPr/>
          <a:lstStyle/>
          <a:p>
            <a:r>
              <a:rPr lang="it-IT"/>
              <a:t>Pagina </a:t>
            </a:r>
            <a:fld id="{8EB204B8-FFE9-433F-9D3F-5A2C0C969167}" type="slidenum">
              <a:rPr lang="it-IT" smtClean="0"/>
              <a:pPr/>
              <a:t>5</a:t>
            </a:fld>
            <a:endParaRPr lang="it-IT"/>
          </a:p>
        </p:txBody>
      </p:sp>
      <p:pic>
        <p:nvPicPr>
          <p:cNvPr id="7" name="Audio 6">
            <a:hlinkClick r:id="" action="ppaction://media"/>
            <a:extLst>
              <a:ext uri="{FF2B5EF4-FFF2-40B4-BE49-F238E27FC236}">
                <a16:creationId xmlns:a16="http://schemas.microsoft.com/office/drawing/2014/main" id="{DB3C98F7-EDCA-42BF-A6A3-E0BCF74BF4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05482104"/>
      </p:ext>
    </p:extLst>
  </p:cSld>
  <p:clrMapOvr>
    <a:masterClrMapping/>
  </p:clrMapOvr>
  <mc:AlternateContent xmlns:mc="http://schemas.openxmlformats.org/markup-compatibility/2006">
    <mc:Choice xmlns:p14="http://schemas.microsoft.com/office/powerpoint/2010/main" Requires="p14">
      <p:transition spd="slow" p14:dur="2000" advTm="66029"/>
    </mc:Choice>
    <mc:Fallback>
      <p:transition spd="slow" advTm="6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F88C28-23E8-45FB-A735-F136758E1891}"/>
              </a:ext>
            </a:extLst>
          </p:cNvPr>
          <p:cNvSpPr>
            <a:spLocks noGrp="1"/>
          </p:cNvSpPr>
          <p:nvPr>
            <p:ph type="title"/>
          </p:nvPr>
        </p:nvSpPr>
        <p:spPr/>
        <p:txBody>
          <a:bodyPr/>
          <a:lstStyle/>
          <a:p>
            <a:pPr algn="ctr"/>
            <a:r>
              <a:rPr lang="it-IT" dirty="0"/>
              <a:t>MORBO DI CROHN</a:t>
            </a:r>
          </a:p>
        </p:txBody>
      </p:sp>
      <p:sp>
        <p:nvSpPr>
          <p:cNvPr id="3" name="Segnaposto contenuto 2">
            <a:extLst>
              <a:ext uri="{FF2B5EF4-FFF2-40B4-BE49-F238E27FC236}">
                <a16:creationId xmlns:a16="http://schemas.microsoft.com/office/drawing/2014/main" id="{A617F0DB-3ABE-437E-8974-F0C18FFDD5BD}"/>
              </a:ext>
            </a:extLst>
          </p:cNvPr>
          <p:cNvSpPr>
            <a:spLocks noGrp="1"/>
          </p:cNvSpPr>
          <p:nvPr>
            <p:ph idx="1"/>
          </p:nvPr>
        </p:nvSpPr>
        <p:spPr>
          <a:xfrm>
            <a:off x="898525" y="1268760"/>
            <a:ext cx="7559675" cy="4114800"/>
          </a:xfrm>
        </p:spPr>
        <p:txBody>
          <a:bodyPr/>
          <a:lstStyle/>
          <a:p>
            <a:pPr>
              <a:buNone/>
            </a:pPr>
            <a:r>
              <a:rPr lang="it-IT" sz="1800" b="1" dirty="0"/>
              <a:t>Trattamento medico.</a:t>
            </a:r>
          </a:p>
          <a:p>
            <a:pPr>
              <a:buNone/>
            </a:pPr>
            <a:r>
              <a:rPr lang="it-IT" sz="1800" b="1" dirty="0"/>
              <a:t>Dieta </a:t>
            </a:r>
            <a:r>
              <a:rPr lang="it-IT" sz="1800" dirty="0"/>
              <a:t>– ricca di fibre in caso di costipazione, povera di fibre in caso di infiammazione grave e stenosi. L’alimentazione deve essere iperproteica e ipercalorica, per compensare il ridotto assorbimento.</a:t>
            </a:r>
          </a:p>
          <a:p>
            <a:pPr>
              <a:buNone/>
            </a:pPr>
            <a:r>
              <a:rPr lang="it-IT" sz="1800" dirty="0"/>
              <a:t>In alcuni casi si sviluppa una intolleranza al lattosio, pertanto la dieta sarà priva di questo zucchero. Potrebbe essere utile il ricorso a una nutrizione clinica enterale per SNG o NPT</a:t>
            </a:r>
          </a:p>
          <a:p>
            <a:pPr>
              <a:buNone/>
            </a:pPr>
            <a:r>
              <a:rPr lang="it-IT" sz="1800" b="1" dirty="0"/>
              <a:t>Terapia farmacologica –</a:t>
            </a:r>
            <a:r>
              <a:rPr lang="it-IT" sz="1800" dirty="0"/>
              <a:t> vitamine, ferro, antidiarroici, antiperistaltici, corticosteroidi, 5ASA, agenti immunomodulanti e antibiotici.</a:t>
            </a:r>
          </a:p>
          <a:p>
            <a:pPr>
              <a:buNone/>
            </a:pPr>
            <a:r>
              <a:rPr lang="it-IT" sz="1800" b="1" dirty="0"/>
              <a:t>Chirurgia – </a:t>
            </a:r>
            <a:r>
              <a:rPr lang="it-IT" sz="1800" dirty="0"/>
              <a:t>Si effettua in caso di ostruzioni intestinali, fistole e perforazioni. La rimozione del tratto intestinale interessato non interferisce con la progressione o la recidiva di malattia; essa può determinare la sindrome da intestino corto. Il confezionamento di una ileostomia permanente predispone allo sviluppo della malattia nella sacca intestinale. Nei soggetti che hanno perduto la funzionalità intestinale può essere praticato il trapianto intestinale</a:t>
            </a:r>
            <a:endParaRPr lang="it-IT" sz="1800" b="1" dirty="0"/>
          </a:p>
          <a:p>
            <a:endParaRPr lang="it-IT" dirty="0"/>
          </a:p>
        </p:txBody>
      </p:sp>
      <p:sp>
        <p:nvSpPr>
          <p:cNvPr id="4" name="Segnaposto data 3">
            <a:extLst>
              <a:ext uri="{FF2B5EF4-FFF2-40B4-BE49-F238E27FC236}">
                <a16:creationId xmlns:a16="http://schemas.microsoft.com/office/drawing/2014/main" id="{F8B06EA1-A7D6-4E76-9AC7-1E84288824E5}"/>
              </a:ext>
            </a:extLst>
          </p:cNvPr>
          <p:cNvSpPr>
            <a:spLocks noGrp="1"/>
          </p:cNvSpPr>
          <p:nvPr>
            <p:ph type="dt" sz="half" idx="10"/>
          </p:nvPr>
        </p:nvSpPr>
        <p:spPr/>
        <p:txBody>
          <a:bodyPr/>
          <a:lstStyle/>
          <a:p>
            <a:fld id="{A744BB9A-CE97-4AED-B3B4-C9C958F31445}" type="datetime1">
              <a:rPr lang="it-IT" smtClean="0"/>
              <a:pPr/>
              <a:t>16/04/2020</a:t>
            </a:fld>
            <a:endParaRPr lang="it-IT"/>
          </a:p>
        </p:txBody>
      </p:sp>
      <p:sp>
        <p:nvSpPr>
          <p:cNvPr id="5" name="Segnaposto piè di pagina 4">
            <a:extLst>
              <a:ext uri="{FF2B5EF4-FFF2-40B4-BE49-F238E27FC236}">
                <a16:creationId xmlns:a16="http://schemas.microsoft.com/office/drawing/2014/main" id="{A84504D5-30A8-4E97-9117-C1CCD0DE4145}"/>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A359102E-548E-4D57-A859-17191E71929E}"/>
              </a:ext>
            </a:extLst>
          </p:cNvPr>
          <p:cNvSpPr>
            <a:spLocks noGrp="1"/>
          </p:cNvSpPr>
          <p:nvPr>
            <p:ph type="sldNum" sz="quarter" idx="12"/>
          </p:nvPr>
        </p:nvSpPr>
        <p:spPr/>
        <p:txBody>
          <a:bodyPr/>
          <a:lstStyle/>
          <a:p>
            <a:r>
              <a:rPr lang="it-IT"/>
              <a:t>Pagina </a:t>
            </a:r>
            <a:fld id="{8EB204B8-FFE9-433F-9D3F-5A2C0C969167}" type="slidenum">
              <a:rPr lang="it-IT" smtClean="0"/>
              <a:pPr/>
              <a:t>6</a:t>
            </a:fld>
            <a:endParaRPr lang="it-IT"/>
          </a:p>
        </p:txBody>
      </p:sp>
      <p:pic>
        <p:nvPicPr>
          <p:cNvPr id="7" name="Audio 6">
            <a:hlinkClick r:id="" action="ppaction://media"/>
            <a:extLst>
              <a:ext uri="{FF2B5EF4-FFF2-40B4-BE49-F238E27FC236}">
                <a16:creationId xmlns:a16="http://schemas.microsoft.com/office/drawing/2014/main" id="{0460EF94-4038-4E98-AFA0-CC5C0081B1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07570721"/>
      </p:ext>
    </p:extLst>
  </p:cSld>
  <p:clrMapOvr>
    <a:masterClrMapping/>
  </p:clrMapOvr>
  <mc:AlternateContent xmlns:mc="http://schemas.openxmlformats.org/markup-compatibility/2006">
    <mc:Choice xmlns:p14="http://schemas.microsoft.com/office/powerpoint/2010/main" Requires="p14">
      <p:transition spd="slow" p14:dur="2000" advTm="118846"/>
    </mc:Choice>
    <mc:Fallback>
      <p:transition spd="slow" advTm="118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EF827F-B0CC-432C-A6F2-CF7393681FC2}"/>
              </a:ext>
            </a:extLst>
          </p:cNvPr>
          <p:cNvSpPr>
            <a:spLocks noGrp="1"/>
          </p:cNvSpPr>
          <p:nvPr>
            <p:ph type="title"/>
          </p:nvPr>
        </p:nvSpPr>
        <p:spPr/>
        <p:txBody>
          <a:bodyPr/>
          <a:lstStyle/>
          <a:p>
            <a:pPr algn="ctr"/>
            <a:r>
              <a:rPr lang="it-IT" dirty="0"/>
              <a:t>MORBO DI CROHN</a:t>
            </a:r>
          </a:p>
        </p:txBody>
      </p:sp>
      <p:sp>
        <p:nvSpPr>
          <p:cNvPr id="3" name="Segnaposto contenuto 2">
            <a:extLst>
              <a:ext uri="{FF2B5EF4-FFF2-40B4-BE49-F238E27FC236}">
                <a16:creationId xmlns:a16="http://schemas.microsoft.com/office/drawing/2014/main" id="{5F5DD585-7C56-4937-9F57-96B8C0FA7038}"/>
              </a:ext>
            </a:extLst>
          </p:cNvPr>
          <p:cNvSpPr>
            <a:spLocks noGrp="1"/>
          </p:cNvSpPr>
          <p:nvPr>
            <p:ph idx="1"/>
          </p:nvPr>
        </p:nvSpPr>
        <p:spPr>
          <a:xfrm>
            <a:off x="898525" y="1371600"/>
            <a:ext cx="7559675" cy="4114800"/>
          </a:xfrm>
        </p:spPr>
        <p:txBody>
          <a:bodyPr/>
          <a:lstStyle/>
          <a:p>
            <a:pPr>
              <a:buNone/>
            </a:pPr>
            <a:r>
              <a:rPr lang="it-IT" sz="1800" b="1" dirty="0"/>
              <a:t>Assistenza infermieristica. </a:t>
            </a:r>
          </a:p>
          <a:p>
            <a:pPr>
              <a:buNone/>
            </a:pPr>
            <a:r>
              <a:rPr lang="it-IT" sz="1800" dirty="0"/>
              <a:t>E’ volta al controllo delle complicanze, alla gestione della dieta e dei liquidi, all’educazione del paziente</a:t>
            </a:r>
          </a:p>
          <a:p>
            <a:pPr>
              <a:buNone/>
            </a:pPr>
            <a:r>
              <a:rPr lang="it-IT" sz="1800" dirty="0"/>
              <a:t>L’infermiere controlla giornalmente l’aspetto e la quantità delle feci,  la presenza di fistole cutanee o </a:t>
            </a:r>
            <a:r>
              <a:rPr lang="it-IT" sz="1800" dirty="0" err="1"/>
              <a:t>fissurazioni</a:t>
            </a:r>
            <a:r>
              <a:rPr lang="it-IT" sz="1800" dirty="0"/>
              <a:t>, l’eventuale calo ponderale, ed evidenzia se ci sono alimenti che scatenano dolore o diarrea.</a:t>
            </a:r>
          </a:p>
          <a:p>
            <a:pPr>
              <a:buNone/>
            </a:pPr>
            <a:r>
              <a:rPr lang="it-IT" sz="1800" dirty="0"/>
              <a:t>L’esame fisico comprende l’</a:t>
            </a:r>
            <a:r>
              <a:rPr lang="it-IT" sz="1800" dirty="0" err="1"/>
              <a:t>ascultazione</a:t>
            </a:r>
            <a:r>
              <a:rPr lang="it-IT" sz="1800" dirty="0"/>
              <a:t> e la palpazione dell’addome e  l’ispezione della zona perianale.</a:t>
            </a:r>
          </a:p>
          <a:p>
            <a:pPr>
              <a:buNone/>
            </a:pPr>
            <a:r>
              <a:rPr lang="it-IT" sz="1800" dirty="0"/>
              <a:t>L’infermiere misura i parametri vitali,  pesa il soggetto, valuta e documenta le assunzioni e le emissioni.</a:t>
            </a:r>
          </a:p>
          <a:p>
            <a:pPr>
              <a:buNone/>
            </a:pPr>
            <a:r>
              <a:rPr lang="it-IT" sz="1800" dirty="0"/>
              <a:t>Il paziente deve riferire ogni movimento e sintomo intestinale, in modo da consentire le tempestive rilevazioni e l’invio dei campioni in laboratorio per la ricerca sangue occulto e per le altre indagini</a:t>
            </a:r>
          </a:p>
          <a:p>
            <a:endParaRPr lang="it-IT" dirty="0"/>
          </a:p>
        </p:txBody>
      </p:sp>
      <p:sp>
        <p:nvSpPr>
          <p:cNvPr id="4" name="Segnaposto data 3">
            <a:extLst>
              <a:ext uri="{FF2B5EF4-FFF2-40B4-BE49-F238E27FC236}">
                <a16:creationId xmlns:a16="http://schemas.microsoft.com/office/drawing/2014/main" id="{1C2EF797-34C3-48BE-AC52-505918346229}"/>
              </a:ext>
            </a:extLst>
          </p:cNvPr>
          <p:cNvSpPr>
            <a:spLocks noGrp="1"/>
          </p:cNvSpPr>
          <p:nvPr>
            <p:ph type="dt" sz="half" idx="10"/>
          </p:nvPr>
        </p:nvSpPr>
        <p:spPr/>
        <p:txBody>
          <a:bodyPr/>
          <a:lstStyle/>
          <a:p>
            <a:fld id="{A744BB9A-CE97-4AED-B3B4-C9C958F31445}" type="datetime1">
              <a:rPr lang="it-IT" smtClean="0"/>
              <a:pPr/>
              <a:t>16/04/2020</a:t>
            </a:fld>
            <a:endParaRPr lang="it-IT"/>
          </a:p>
        </p:txBody>
      </p:sp>
      <p:sp>
        <p:nvSpPr>
          <p:cNvPr id="5" name="Segnaposto piè di pagina 4">
            <a:extLst>
              <a:ext uri="{FF2B5EF4-FFF2-40B4-BE49-F238E27FC236}">
                <a16:creationId xmlns:a16="http://schemas.microsoft.com/office/drawing/2014/main" id="{D9C9A1E9-779E-4C8D-BFB0-30120FE0010C}"/>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22D39623-4C22-43C3-9421-0478934F7052}"/>
              </a:ext>
            </a:extLst>
          </p:cNvPr>
          <p:cNvSpPr>
            <a:spLocks noGrp="1"/>
          </p:cNvSpPr>
          <p:nvPr>
            <p:ph type="sldNum" sz="quarter" idx="12"/>
          </p:nvPr>
        </p:nvSpPr>
        <p:spPr/>
        <p:txBody>
          <a:bodyPr/>
          <a:lstStyle/>
          <a:p>
            <a:r>
              <a:rPr lang="it-IT"/>
              <a:t>Pagina </a:t>
            </a:r>
            <a:fld id="{8EB204B8-FFE9-433F-9D3F-5A2C0C969167}" type="slidenum">
              <a:rPr lang="it-IT" smtClean="0"/>
              <a:pPr/>
              <a:t>7</a:t>
            </a:fld>
            <a:endParaRPr lang="it-IT"/>
          </a:p>
        </p:txBody>
      </p:sp>
      <p:pic>
        <p:nvPicPr>
          <p:cNvPr id="7" name="Audio 6">
            <a:hlinkClick r:id="" action="ppaction://media"/>
            <a:extLst>
              <a:ext uri="{FF2B5EF4-FFF2-40B4-BE49-F238E27FC236}">
                <a16:creationId xmlns:a16="http://schemas.microsoft.com/office/drawing/2014/main" id="{3F22F223-CCC5-4FEE-BCDF-EA04A895FC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80509957"/>
      </p:ext>
    </p:extLst>
  </p:cSld>
  <p:clrMapOvr>
    <a:masterClrMapping/>
  </p:clrMapOvr>
  <mc:AlternateContent xmlns:mc="http://schemas.openxmlformats.org/markup-compatibility/2006">
    <mc:Choice xmlns:p14="http://schemas.microsoft.com/office/powerpoint/2010/main" Requires="p14">
      <p:transition spd="slow" p14:dur="2000" advTm="66270"/>
    </mc:Choice>
    <mc:Fallback>
      <p:transition spd="slow" advTm="66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EC6D46-DD07-4124-9154-7F6AF7C0A20A}"/>
              </a:ext>
            </a:extLst>
          </p:cNvPr>
          <p:cNvSpPr>
            <a:spLocks noGrp="1"/>
          </p:cNvSpPr>
          <p:nvPr>
            <p:ph type="title"/>
          </p:nvPr>
        </p:nvSpPr>
        <p:spPr/>
        <p:txBody>
          <a:bodyPr/>
          <a:lstStyle/>
          <a:p>
            <a:pPr algn="ctr"/>
            <a:r>
              <a:rPr lang="it-IT" dirty="0"/>
              <a:t>COLITE ULCEROSA</a:t>
            </a:r>
          </a:p>
        </p:txBody>
      </p:sp>
      <p:sp>
        <p:nvSpPr>
          <p:cNvPr id="3" name="Segnaposto contenuto 2">
            <a:extLst>
              <a:ext uri="{FF2B5EF4-FFF2-40B4-BE49-F238E27FC236}">
                <a16:creationId xmlns:a16="http://schemas.microsoft.com/office/drawing/2014/main" id="{F1DFA02C-5582-4B4D-9BA3-BCF77BEF5374}"/>
              </a:ext>
            </a:extLst>
          </p:cNvPr>
          <p:cNvSpPr>
            <a:spLocks noGrp="1"/>
          </p:cNvSpPr>
          <p:nvPr>
            <p:ph idx="1"/>
          </p:nvPr>
        </p:nvSpPr>
        <p:spPr>
          <a:xfrm>
            <a:off x="611560" y="980728"/>
            <a:ext cx="7740277" cy="3388072"/>
          </a:xfrm>
        </p:spPr>
        <p:txBody>
          <a:bodyPr/>
          <a:lstStyle/>
          <a:p>
            <a:pPr>
              <a:buNone/>
            </a:pPr>
            <a:r>
              <a:rPr lang="it-IT" sz="1600" dirty="0"/>
              <a:t>Il processo infiammatorio è circoscritto alla mucosa e alla sottomucosa del colon e del retto. </a:t>
            </a:r>
          </a:p>
          <a:p>
            <a:pPr>
              <a:buNone/>
            </a:pPr>
            <a:r>
              <a:rPr lang="it-IT" sz="1600" dirty="0"/>
              <a:t>La malattia può insorgere in qualsiasi età; alcuni soggetti godono di periodi di remissione prolungati, mentre altri hanno riacutizzazioni frequenti dei sintomi.</a:t>
            </a:r>
          </a:p>
          <a:p>
            <a:pPr>
              <a:buNone/>
            </a:pPr>
            <a:r>
              <a:rPr lang="it-IT" sz="1600" dirty="0"/>
              <a:t>Sono fattori predisponenti la genetica, le infezioni e le allergie, le anomalie della risposta immunitaria. Spesso la malattia è associata ad altri disturbi di origine immunologica, come la spondilite anchilosante.</a:t>
            </a:r>
          </a:p>
          <a:p>
            <a:pPr>
              <a:buNone/>
            </a:pPr>
            <a:r>
              <a:rPr lang="it-IT" sz="1600" dirty="0"/>
              <a:t>Distinguiamo:</a:t>
            </a:r>
          </a:p>
          <a:p>
            <a:pPr>
              <a:buNone/>
            </a:pPr>
            <a:r>
              <a:rPr lang="it-IT" sz="1600" b="1" dirty="0"/>
              <a:t>Proctite ulcerosa- </a:t>
            </a:r>
            <a:r>
              <a:rPr lang="it-IT" sz="1600" dirty="0"/>
              <a:t>l’infiammazione è confinata all’intestino crasso</a:t>
            </a:r>
          </a:p>
          <a:p>
            <a:pPr>
              <a:buNone/>
            </a:pPr>
            <a:r>
              <a:rPr lang="it-IT" sz="1600" b="1" dirty="0" err="1"/>
              <a:t>Pancolite</a:t>
            </a:r>
            <a:r>
              <a:rPr lang="it-IT" sz="1600" dirty="0"/>
              <a:t> – è interessato tutto il colon, e si manifesta con diarrea e rettorragia, dolore, astenia, calo ponderale</a:t>
            </a:r>
          </a:p>
          <a:p>
            <a:pPr>
              <a:buNone/>
            </a:pPr>
            <a:r>
              <a:rPr lang="it-IT" sz="1600" b="1" dirty="0"/>
              <a:t>Colite fulminante </a:t>
            </a:r>
            <a:r>
              <a:rPr lang="it-IT" sz="1600" dirty="0"/>
              <a:t>– l’infiammazione interessa tutto il colon in modo aggressivo, con disidratazione e shock</a:t>
            </a:r>
          </a:p>
          <a:p>
            <a:pPr>
              <a:buNone/>
            </a:pPr>
            <a:endParaRPr lang="it-IT" sz="1600" dirty="0"/>
          </a:p>
          <a:p>
            <a:pPr>
              <a:buNone/>
            </a:pPr>
            <a:r>
              <a:rPr lang="it-IT" sz="1600" dirty="0"/>
              <a:t>Nella colite ulcerosa le ulcerazioni possono interessare lo strato muscolare, e possono formarsi ascessi. </a:t>
            </a:r>
          </a:p>
          <a:p>
            <a:pPr>
              <a:buNone/>
            </a:pPr>
            <a:r>
              <a:rPr lang="it-IT" sz="1600" dirty="0" err="1"/>
              <a:t>Coplicanza</a:t>
            </a:r>
            <a:r>
              <a:rPr lang="it-IT" sz="1600" dirty="0"/>
              <a:t> possibile è il megacolon tossico, complicanza associata a dilatazione e atonia, e la peritonite, con conseguente setticemia.</a:t>
            </a:r>
          </a:p>
          <a:p>
            <a:endParaRPr lang="it-IT" dirty="0"/>
          </a:p>
        </p:txBody>
      </p:sp>
      <p:sp>
        <p:nvSpPr>
          <p:cNvPr id="4" name="Segnaposto data 3">
            <a:extLst>
              <a:ext uri="{FF2B5EF4-FFF2-40B4-BE49-F238E27FC236}">
                <a16:creationId xmlns:a16="http://schemas.microsoft.com/office/drawing/2014/main" id="{7E70A96B-431D-4D1B-8F8D-55AC094E4EA8}"/>
              </a:ext>
            </a:extLst>
          </p:cNvPr>
          <p:cNvSpPr>
            <a:spLocks noGrp="1"/>
          </p:cNvSpPr>
          <p:nvPr>
            <p:ph type="dt" sz="half" idx="10"/>
          </p:nvPr>
        </p:nvSpPr>
        <p:spPr/>
        <p:txBody>
          <a:bodyPr/>
          <a:lstStyle/>
          <a:p>
            <a:fld id="{A744BB9A-CE97-4AED-B3B4-C9C958F31445}" type="datetime1">
              <a:rPr lang="it-IT" smtClean="0"/>
              <a:pPr/>
              <a:t>16/04/2020</a:t>
            </a:fld>
            <a:endParaRPr lang="it-IT"/>
          </a:p>
        </p:txBody>
      </p:sp>
      <p:sp>
        <p:nvSpPr>
          <p:cNvPr id="5" name="Segnaposto piè di pagina 4">
            <a:extLst>
              <a:ext uri="{FF2B5EF4-FFF2-40B4-BE49-F238E27FC236}">
                <a16:creationId xmlns:a16="http://schemas.microsoft.com/office/drawing/2014/main" id="{7F9B9F5E-DB03-46C6-B692-6A0845E3E7EE}"/>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C1D2B1D9-EE6A-4139-BF35-0AF48D0F3089}"/>
              </a:ext>
            </a:extLst>
          </p:cNvPr>
          <p:cNvSpPr>
            <a:spLocks noGrp="1"/>
          </p:cNvSpPr>
          <p:nvPr>
            <p:ph type="sldNum" sz="quarter" idx="12"/>
          </p:nvPr>
        </p:nvSpPr>
        <p:spPr/>
        <p:txBody>
          <a:bodyPr/>
          <a:lstStyle/>
          <a:p>
            <a:r>
              <a:rPr lang="it-IT"/>
              <a:t>Pagina </a:t>
            </a:r>
            <a:fld id="{8EB204B8-FFE9-433F-9D3F-5A2C0C969167}" type="slidenum">
              <a:rPr lang="it-IT" smtClean="0"/>
              <a:pPr/>
              <a:t>8</a:t>
            </a:fld>
            <a:endParaRPr lang="it-IT"/>
          </a:p>
        </p:txBody>
      </p:sp>
      <p:pic>
        <p:nvPicPr>
          <p:cNvPr id="7" name="Audio 6">
            <a:hlinkClick r:id="" action="ppaction://media"/>
            <a:extLst>
              <a:ext uri="{FF2B5EF4-FFF2-40B4-BE49-F238E27FC236}">
                <a16:creationId xmlns:a16="http://schemas.microsoft.com/office/drawing/2014/main" id="{90FDBA36-F46D-442D-BBF6-434C2025A8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02794262"/>
      </p:ext>
    </p:extLst>
  </p:cSld>
  <p:clrMapOvr>
    <a:masterClrMapping/>
  </p:clrMapOvr>
  <mc:AlternateContent xmlns:mc="http://schemas.openxmlformats.org/markup-compatibility/2006">
    <mc:Choice xmlns:p14="http://schemas.microsoft.com/office/powerpoint/2010/main" Requires="p14">
      <p:transition spd="slow" p14:dur="2000" advTm="67333"/>
    </mc:Choice>
    <mc:Fallback>
      <p:transition spd="slow" advTm="67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26AA8C-9A5A-4945-A5CE-7400EB7D6F73}"/>
              </a:ext>
            </a:extLst>
          </p:cNvPr>
          <p:cNvSpPr>
            <a:spLocks noGrp="1"/>
          </p:cNvSpPr>
          <p:nvPr>
            <p:ph type="title"/>
          </p:nvPr>
        </p:nvSpPr>
        <p:spPr/>
        <p:txBody>
          <a:bodyPr/>
          <a:lstStyle/>
          <a:p>
            <a:pPr algn="ctr"/>
            <a:r>
              <a:rPr lang="it-IT" dirty="0"/>
              <a:t>COLITE ULCEROSA</a:t>
            </a:r>
          </a:p>
        </p:txBody>
      </p:sp>
      <p:sp>
        <p:nvSpPr>
          <p:cNvPr id="3" name="Segnaposto contenuto 2">
            <a:extLst>
              <a:ext uri="{FF2B5EF4-FFF2-40B4-BE49-F238E27FC236}">
                <a16:creationId xmlns:a16="http://schemas.microsoft.com/office/drawing/2014/main" id="{55481A49-3715-4A14-8B84-F1648F25E403}"/>
              </a:ext>
            </a:extLst>
          </p:cNvPr>
          <p:cNvSpPr>
            <a:spLocks noGrp="1"/>
          </p:cNvSpPr>
          <p:nvPr>
            <p:ph idx="1"/>
          </p:nvPr>
        </p:nvSpPr>
        <p:spPr/>
        <p:txBody>
          <a:bodyPr/>
          <a:lstStyle/>
          <a:p>
            <a:pPr>
              <a:buNone/>
            </a:pPr>
            <a:r>
              <a:rPr lang="it-IT" sz="1800" b="1" dirty="0"/>
              <a:t>DIAGNOSI</a:t>
            </a:r>
          </a:p>
          <a:p>
            <a:pPr>
              <a:buNone/>
            </a:pPr>
            <a:endParaRPr lang="it-IT" sz="1800" b="1" dirty="0"/>
          </a:p>
          <a:p>
            <a:pPr>
              <a:buNone/>
            </a:pPr>
            <a:r>
              <a:rPr lang="it-IT" sz="1800" dirty="0"/>
              <a:t>Clisma opaco – mette in evidenza la rima della parete interna dell’intestino, irregolare per la presenza delle ulcere</a:t>
            </a:r>
          </a:p>
          <a:p>
            <a:pPr>
              <a:buNone/>
            </a:pPr>
            <a:endParaRPr lang="it-IT" sz="1800" dirty="0"/>
          </a:p>
          <a:p>
            <a:pPr>
              <a:buNone/>
            </a:pPr>
            <a:r>
              <a:rPr lang="it-IT" sz="1800" dirty="0" err="1"/>
              <a:t>Proctosigmoidorettoscopia</a:t>
            </a:r>
            <a:r>
              <a:rPr lang="it-IT" sz="1800" dirty="0"/>
              <a:t> con biopsia – rilevano le caratteristiche lesioni infiammatorie e evidenziano la cronicità dell’infiammazione</a:t>
            </a:r>
          </a:p>
          <a:p>
            <a:pPr>
              <a:buNone/>
            </a:pPr>
            <a:endParaRPr lang="it-IT" sz="1800" dirty="0"/>
          </a:p>
          <a:p>
            <a:pPr>
              <a:buNone/>
            </a:pPr>
            <a:r>
              <a:rPr lang="it-IT" sz="1800" dirty="0"/>
              <a:t>Per la preparazione all’esame endoscopico non possono essere somministrati purganti, ma si somministra una dieta liquida, e si effettua un clistere delicato con sola acqua.</a:t>
            </a:r>
          </a:p>
          <a:p>
            <a:endParaRPr lang="it-IT" dirty="0"/>
          </a:p>
        </p:txBody>
      </p:sp>
      <p:sp>
        <p:nvSpPr>
          <p:cNvPr id="4" name="Segnaposto data 3">
            <a:extLst>
              <a:ext uri="{FF2B5EF4-FFF2-40B4-BE49-F238E27FC236}">
                <a16:creationId xmlns:a16="http://schemas.microsoft.com/office/drawing/2014/main" id="{F6BC1513-A14D-4527-9337-D8CB45C8D7A7}"/>
              </a:ext>
            </a:extLst>
          </p:cNvPr>
          <p:cNvSpPr>
            <a:spLocks noGrp="1"/>
          </p:cNvSpPr>
          <p:nvPr>
            <p:ph type="dt" sz="half" idx="10"/>
          </p:nvPr>
        </p:nvSpPr>
        <p:spPr/>
        <p:txBody>
          <a:bodyPr/>
          <a:lstStyle/>
          <a:p>
            <a:fld id="{A744BB9A-CE97-4AED-B3B4-C9C958F31445}" type="datetime1">
              <a:rPr lang="it-IT" smtClean="0"/>
              <a:pPr/>
              <a:t>16/04/2020</a:t>
            </a:fld>
            <a:endParaRPr lang="it-IT"/>
          </a:p>
        </p:txBody>
      </p:sp>
      <p:sp>
        <p:nvSpPr>
          <p:cNvPr id="5" name="Segnaposto piè di pagina 4">
            <a:extLst>
              <a:ext uri="{FF2B5EF4-FFF2-40B4-BE49-F238E27FC236}">
                <a16:creationId xmlns:a16="http://schemas.microsoft.com/office/drawing/2014/main" id="{8C3240BD-9C48-417B-86DB-A17FF9346470}"/>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74B604C7-B995-4525-9F5E-ABF06DA3E045}"/>
              </a:ext>
            </a:extLst>
          </p:cNvPr>
          <p:cNvSpPr>
            <a:spLocks noGrp="1"/>
          </p:cNvSpPr>
          <p:nvPr>
            <p:ph type="sldNum" sz="quarter" idx="12"/>
          </p:nvPr>
        </p:nvSpPr>
        <p:spPr/>
        <p:txBody>
          <a:bodyPr/>
          <a:lstStyle/>
          <a:p>
            <a:r>
              <a:rPr lang="it-IT"/>
              <a:t>Pagina </a:t>
            </a:r>
            <a:fld id="{8EB204B8-FFE9-433F-9D3F-5A2C0C969167}" type="slidenum">
              <a:rPr lang="it-IT" smtClean="0"/>
              <a:pPr/>
              <a:t>9</a:t>
            </a:fld>
            <a:endParaRPr lang="it-IT"/>
          </a:p>
        </p:txBody>
      </p:sp>
      <p:pic>
        <p:nvPicPr>
          <p:cNvPr id="7" name="Audio 6">
            <a:hlinkClick r:id="" action="ppaction://media"/>
            <a:extLst>
              <a:ext uri="{FF2B5EF4-FFF2-40B4-BE49-F238E27FC236}">
                <a16:creationId xmlns:a16="http://schemas.microsoft.com/office/drawing/2014/main" id="{E1989B12-C26A-48BA-8CA1-FAA275A7D7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57416646"/>
      </p:ext>
    </p:extLst>
  </p:cSld>
  <p:clrMapOvr>
    <a:masterClrMapping/>
  </p:clrMapOvr>
  <mc:AlternateContent xmlns:mc="http://schemas.openxmlformats.org/markup-compatibility/2006">
    <mc:Choice xmlns:p14="http://schemas.microsoft.com/office/powerpoint/2010/main" Requires="p14">
      <p:transition spd="slow" p14:dur="2000" advTm="42821"/>
    </mc:Choice>
    <mc:Fallback>
      <p:transition spd="slow" advTm="42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la sapienza">
  <a:themeElements>
    <a:clrScheme name="">
      <a:dk1>
        <a:srgbClr val="822433"/>
      </a:dk1>
      <a:lt1>
        <a:srgbClr val="FFFFFF"/>
      </a:lt1>
      <a:dk2>
        <a:srgbClr val="822433"/>
      </a:dk2>
      <a:lt2>
        <a:srgbClr val="808080"/>
      </a:lt2>
      <a:accent1>
        <a:srgbClr val="BBE0E3"/>
      </a:accent1>
      <a:accent2>
        <a:srgbClr val="FFFF00"/>
      </a:accent2>
      <a:accent3>
        <a:srgbClr val="FFFFFF"/>
      </a:accent3>
      <a:accent4>
        <a:srgbClr val="6E1D2A"/>
      </a:accent4>
      <a:accent5>
        <a:srgbClr val="DAEDEF"/>
      </a:accent5>
      <a:accent6>
        <a:srgbClr val="E7E700"/>
      </a:accent6>
      <a:hlink>
        <a:srgbClr val="0000FF"/>
      </a:hlink>
      <a:folHlink>
        <a:srgbClr val="FF0000"/>
      </a:folHlink>
    </a:clrScheme>
    <a:fontScheme name="la sapienz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900" b="0" i="0" u="none" strike="noStrike" cap="none" normalizeH="0" baseline="0" smtClean="0">
            <a:ln>
              <a:noFill/>
            </a:ln>
            <a:solidFill>
              <a:schemeClr val="bg1"/>
            </a:solidFill>
            <a:effectLst/>
            <a:latin typeface="Arial" pitchFamily="34" charset="0"/>
            <a:ea typeface="ＭＳ Ｐゴシック"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900" b="0" i="0" u="none" strike="noStrike" cap="none" normalizeH="0" baseline="0" smtClean="0">
            <a:ln>
              <a:noFill/>
            </a:ln>
            <a:solidFill>
              <a:schemeClr val="bg1"/>
            </a:solidFill>
            <a:effectLst/>
            <a:latin typeface="Arial" pitchFamily="34" charset="0"/>
            <a:ea typeface="ＭＳ Ｐゴシック" pitchFamily="1" charset="-128"/>
          </a:defRPr>
        </a:defPPr>
      </a:lstStyle>
    </a:lnDef>
  </a:objectDefaults>
  <a:extraClrSchemeLst>
    <a:extraClrScheme>
      <a:clrScheme name="la sapienza 1">
        <a:dk1>
          <a:srgbClr val="000000"/>
        </a:dk1>
        <a:lt1>
          <a:srgbClr val="FFFFFF"/>
        </a:lt1>
        <a:dk2>
          <a:srgbClr val="FFFFFF"/>
        </a:dk2>
        <a:lt2>
          <a:srgbClr val="2D2015"/>
        </a:lt2>
        <a:accent1>
          <a:srgbClr val="7C7C7C"/>
        </a:accent1>
        <a:accent2>
          <a:srgbClr val="FFFF7E"/>
        </a:accent2>
        <a:accent3>
          <a:srgbClr val="FFFFFF"/>
        </a:accent3>
        <a:accent4>
          <a:srgbClr val="000000"/>
        </a:accent4>
        <a:accent5>
          <a:srgbClr val="BFBFBF"/>
        </a:accent5>
        <a:accent6>
          <a:srgbClr val="E7E772"/>
        </a:accent6>
        <a:hlink>
          <a:srgbClr val="066778"/>
        </a:hlink>
        <a:folHlink>
          <a:srgbClr val="83002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Marco:Applications:Microsoft Office 2004:Modelli:Modelli personali:la sapienza.pot</Template>
  <TotalTime>650</TotalTime>
  <Words>1456</Words>
  <Application>Microsoft Office PowerPoint</Application>
  <PresentationFormat>Presentazione su schermo (4:3)</PresentationFormat>
  <Paragraphs>124</Paragraphs>
  <Slides>13</Slides>
  <Notes>1</Notes>
  <HiddenSlides>0</HiddenSlides>
  <MMClips>13</MMClips>
  <ScaleCrop>false</ScaleCrop>
  <HeadingPairs>
    <vt:vector size="6" baseType="variant">
      <vt:variant>
        <vt:lpstr>Caratteri utilizzati</vt:lpstr>
      </vt:variant>
      <vt:variant>
        <vt:i4>1</vt:i4>
      </vt:variant>
      <vt:variant>
        <vt:lpstr>Tema</vt:lpstr>
      </vt:variant>
      <vt:variant>
        <vt:i4>1</vt:i4>
      </vt:variant>
      <vt:variant>
        <vt:lpstr>Titoli diapositive</vt:lpstr>
      </vt:variant>
      <vt:variant>
        <vt:i4>13</vt:i4>
      </vt:variant>
    </vt:vector>
  </HeadingPairs>
  <TitlesOfParts>
    <vt:vector size="15" baseType="lpstr">
      <vt:lpstr>Arial</vt:lpstr>
      <vt:lpstr>la sapienza</vt:lpstr>
      <vt:lpstr>LEZIONE 20 PATOLOGIE INFIAMMATORIE DELL’INTESTINO  </vt:lpstr>
      <vt:lpstr>Presentazione standard di PowerPoint</vt:lpstr>
      <vt:lpstr>MORBO DI CROHN</vt:lpstr>
      <vt:lpstr>MORBO DI CROHN</vt:lpstr>
      <vt:lpstr>MORBO DI CROHN</vt:lpstr>
      <vt:lpstr>MORBO DI CROHN</vt:lpstr>
      <vt:lpstr>MORBO DI CROHN</vt:lpstr>
      <vt:lpstr>COLITE ULCEROSA</vt:lpstr>
      <vt:lpstr>COLITE ULCEROSA</vt:lpstr>
      <vt:lpstr>COLITE ULCEROSA</vt:lpstr>
      <vt:lpstr>COLITE ULCEROSA</vt:lpstr>
      <vt:lpstr>COLITE ULCEROSA</vt:lpstr>
      <vt:lpstr>CASO CLINICO</vt:lpstr>
    </vt:vector>
  </TitlesOfParts>
  <Company>-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 -</dc:creator>
  <cp:lastModifiedBy>SILVANOLIPPO</cp:lastModifiedBy>
  <cp:revision>68</cp:revision>
  <cp:lastPrinted>2017-03-24T11:12:08Z</cp:lastPrinted>
  <dcterms:created xsi:type="dcterms:W3CDTF">2006-11-20T16:13:10Z</dcterms:created>
  <dcterms:modified xsi:type="dcterms:W3CDTF">2020-04-16T07:29:53Z</dcterms:modified>
</cp:coreProperties>
</file>