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3" r:id="rId2"/>
    <p:sldId id="290" r:id="rId3"/>
    <p:sldId id="291" r:id="rId4"/>
    <p:sldId id="292" r:id="rId5"/>
    <p:sldId id="293" r:id="rId6"/>
    <p:sldId id="294" r:id="rId7"/>
    <p:sldId id="295" r:id="rId8"/>
    <p:sldId id="296" r:id="rId9"/>
    <p:sldId id="297" r:id="rId10"/>
    <p:sldId id="298" r:id="rId11"/>
  </p:sldIdLst>
  <p:sldSz cx="9144000" cy="6858000" type="screen4x3"/>
  <p:notesSz cx="7099300" cy="10234613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bone Giancarlo" initials="CG" lastIdx="1" clrIdx="0">
    <p:extLst>
      <p:ext uri="{19B8F6BF-5375-455C-9EA6-DF929625EA0E}">
        <p15:presenceInfo xmlns:p15="http://schemas.microsoft.com/office/powerpoint/2012/main" userId="S-1-5-21-3949442653-2984683991-2681223523-162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822433"/>
    <a:srgbClr val="006778"/>
    <a:srgbClr val="AAC9B6"/>
    <a:srgbClr val="830022"/>
    <a:srgbClr val="790022"/>
    <a:srgbClr val="7836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50" autoAdjust="0"/>
    <p:restoredTop sz="78333" autoAdjust="0"/>
  </p:normalViewPr>
  <p:slideViewPr>
    <p:cSldViewPr>
      <p:cViewPr varScale="1">
        <p:scale>
          <a:sx n="72" d="100"/>
          <a:sy n="72" d="100"/>
        </p:scale>
        <p:origin x="1668" y="66"/>
      </p:cViewPr>
      <p:guideLst>
        <p:guide orient="horz" pos="2160"/>
        <p:guide pos="2880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10" d="100"/>
          <a:sy n="110" d="100"/>
        </p:scale>
        <p:origin x="-1688" y="-11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937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fld id="{692D8DDD-7588-4F08-8D47-19B73F957B2F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42045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937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fld id="{EED1EDF8-07E8-4A5D-8102-8CB7729C55AE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57291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6B1DA2-EF7D-4018-AC11-4938B3A63E99}" type="slidenum">
              <a:rPr lang="it-IT"/>
              <a:pPr/>
              <a:t>1</a:t>
            </a:fld>
            <a:endParaRPr lang="it-IT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9570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B25FCF-D642-4245-AA47-E3E47FC27869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61E2C157-C982-4648-A98B-9DD935BD8603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3A6FCE-21CD-4BE0-BB12-7E069C82433C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39C757B5-5EBF-4A06-A360-7CE3E522779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6563" y="409575"/>
            <a:ext cx="1889125" cy="54578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116013" y="409575"/>
            <a:ext cx="5518150" cy="54578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CD796C-D86F-45D9-8278-920514787C11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3B05C4EB-6012-4957-9BB6-E9670C5A04C4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116013" y="1752600"/>
            <a:ext cx="3703637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72050" y="1752600"/>
            <a:ext cx="3703638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3434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C2B6EAC-138F-4CE9-81C3-BB38AA2A2E25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2D38877B-013C-49EB-9FB4-1D73507C5D3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1116013" y="1752600"/>
            <a:ext cx="7559675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3434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360953A-8747-4D1B-89DD-49B98147F2FC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D8346490-E248-4C92-9EC1-5D91A253E8D8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1116013" y="1752600"/>
            <a:ext cx="7559675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3434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CD8EFED-0418-4A95-BD7F-20BCA71432C6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A8B782BD-1405-4873-B9F0-29DFD2C9840F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44BB9A-CE97-4AED-B3B4-C9C958F31445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8EB204B8-FFE9-433F-9D3F-5A2C0C96916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87B33B-407B-4659-9F6A-8CDF07A99F37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4AB77CC9-6EFD-4563-BDC6-8962F132BE0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116013" y="1752600"/>
            <a:ext cx="370363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72050" y="1752600"/>
            <a:ext cx="370363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78FCBF-4C63-41BB-86B4-0A3A965DC61A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E4B83EAF-9E88-4296-BA9F-80B006B0ECB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C980F8-4425-4348-83A7-F00661D4190F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FFCA4440-CF8F-4585-BC0E-EEE13227DFB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7B722C-A3AD-4DDB-91DD-6BF72F5FCE9C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5F5F9EF0-653F-4FE8-AA53-74EC28D06E9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84874A-C4D7-41D8-9C23-5974FB0D8995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ECD8CD0D-3855-4CAF-B947-2F36F130F9D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661C8B-74BD-46B6-AEE3-FAEA05836FA3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27C6A192-7452-4FA1-BFB1-9624EA969B1A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4ED340-BDF0-472E-932D-5A83ACA45884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F90636E6-7F05-496B-AB41-B9228C90CA41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9" name="Group 15"/>
          <p:cNvGrpSpPr>
            <a:grpSpLocks/>
          </p:cNvGrpSpPr>
          <p:nvPr/>
        </p:nvGrpSpPr>
        <p:grpSpPr bwMode="auto">
          <a:xfrm>
            <a:off x="0" y="6096000"/>
            <a:ext cx="9144000" cy="762000"/>
            <a:chOff x="0" y="3840"/>
            <a:chExt cx="5760" cy="480"/>
          </a:xfrm>
        </p:grpSpPr>
        <p:sp>
          <p:nvSpPr>
            <p:cNvPr id="1037" name="Rectangle 13"/>
            <p:cNvSpPr>
              <a:spLocks noChangeArrowheads="1"/>
            </p:cNvSpPr>
            <p:nvPr userDrawn="1"/>
          </p:nvSpPr>
          <p:spPr bwMode="auto">
            <a:xfrm>
              <a:off x="0" y="3984"/>
              <a:ext cx="5760" cy="336"/>
            </a:xfrm>
            <a:prstGeom prst="rect">
              <a:avLst/>
            </a:prstGeom>
            <a:solidFill>
              <a:srgbClr val="8224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8" name="Rectangle 14"/>
            <p:cNvSpPr>
              <a:spLocks noChangeArrowheads="1"/>
            </p:cNvSpPr>
            <p:nvPr userDrawn="1"/>
          </p:nvSpPr>
          <p:spPr bwMode="auto">
            <a:xfrm>
              <a:off x="768" y="3840"/>
              <a:ext cx="4992" cy="480"/>
            </a:xfrm>
            <a:prstGeom prst="rect">
              <a:avLst/>
            </a:prstGeom>
            <a:solidFill>
              <a:srgbClr val="8224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409575"/>
            <a:ext cx="75596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6013" y="1752600"/>
            <a:ext cx="75596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146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/>
            </a:lvl1pPr>
          </a:lstStyle>
          <a:p>
            <a:fld id="{5C433559-3183-41D0-A1B6-F6D72D66CE77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19200" y="6146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46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r>
              <a:rPr lang="it-IT"/>
              <a:t>Pagina </a:t>
            </a:r>
            <a:fld id="{69D1293D-D15B-40F2-8D75-562ECBDA25D8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822433"/>
        </a:buClr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rgbClr val="000000"/>
          </a:solidFill>
          <a:latin typeface="+mn-lt"/>
          <a:ea typeface="+mn-ea"/>
        </a:defRPr>
      </a:lvl3pPr>
      <a:lvl4pPr marL="1562100" indent="-228600" algn="l" rtl="0" fontAlgn="base">
        <a:spcBef>
          <a:spcPct val="20000"/>
        </a:spcBef>
        <a:spcAft>
          <a:spcPct val="0"/>
        </a:spcAft>
        <a:buChar char="–"/>
        <a:defRPr sz="1400">
          <a:solidFill>
            <a:srgbClr val="000000"/>
          </a:solidFill>
          <a:latin typeface="+mn-lt"/>
          <a:ea typeface="+mn-ea"/>
        </a:defRPr>
      </a:lvl4pPr>
      <a:lvl5pPr marL="1981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5pPr>
      <a:lvl6pPr marL="24384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6pPr>
      <a:lvl7pPr marL="2895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7pPr>
      <a:lvl8pPr marL="3352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8pPr>
      <a:lvl9pPr marL="3810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0" y="0"/>
            <a:ext cx="9144000" cy="3429000"/>
          </a:xfrm>
          <a:prstGeom prst="rect">
            <a:avLst/>
          </a:prstGeom>
          <a:solidFill>
            <a:srgbClr val="00677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907704" y="934562"/>
            <a:ext cx="6600056" cy="581025"/>
          </a:xfrm>
        </p:spPr>
        <p:txBody>
          <a:bodyPr/>
          <a:lstStyle/>
          <a:p>
            <a:r>
              <a:rPr lang="it-IT" i="1" dirty="0">
                <a:solidFill>
                  <a:schemeClr val="bg1"/>
                </a:solidFill>
              </a:rPr>
              <a:t>LEZIONE 2 IL PAZIENTE CON TUBERCOLOSI</a:t>
            </a:r>
          </a:p>
        </p:txBody>
      </p:sp>
      <p:grpSp>
        <p:nvGrpSpPr>
          <p:cNvPr id="34833" name="Group 17"/>
          <p:cNvGrpSpPr>
            <a:grpSpLocks/>
          </p:cNvGrpSpPr>
          <p:nvPr/>
        </p:nvGrpSpPr>
        <p:grpSpPr bwMode="auto">
          <a:xfrm>
            <a:off x="-1588" y="2759075"/>
            <a:ext cx="9145588" cy="4098925"/>
            <a:chOff x="0" y="1738"/>
            <a:chExt cx="5761" cy="2582"/>
          </a:xfrm>
        </p:grpSpPr>
        <p:pic>
          <p:nvPicPr>
            <p:cNvPr id="34831" name="Picture 15" descr="Fondin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2158"/>
              <a:ext cx="5760" cy="2162"/>
            </a:xfrm>
            <a:prstGeom prst="rect">
              <a:avLst/>
            </a:prstGeom>
            <a:noFill/>
          </p:spPr>
        </p:pic>
        <p:pic>
          <p:nvPicPr>
            <p:cNvPr id="34829" name="Picture 13" descr="logo +marchio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2160"/>
              <a:ext cx="5761" cy="722"/>
            </a:xfrm>
            <a:prstGeom prst="rect">
              <a:avLst/>
            </a:prstGeom>
            <a:noFill/>
          </p:spPr>
        </p:pic>
        <p:pic>
          <p:nvPicPr>
            <p:cNvPr id="34832" name="Picture 16" descr="fascia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16" y="1738"/>
              <a:ext cx="4444" cy="422"/>
            </a:xfrm>
            <a:prstGeom prst="rect">
              <a:avLst/>
            </a:prstGeom>
            <a:noFill/>
          </p:spPr>
        </p:pic>
      </p:grp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499992" y="5805264"/>
            <a:ext cx="4047728" cy="457200"/>
          </a:xfrm>
        </p:spPr>
        <p:txBody>
          <a:bodyPr/>
          <a:lstStyle/>
          <a:p>
            <a:r>
              <a:rPr lang="it-IT" b="1" dirty="0"/>
              <a:t>INFERMIERISTICA DELLE CRONICITA’ E DISABILITA’</a:t>
            </a:r>
          </a:p>
          <a:p>
            <a:endParaRPr lang="it-IT" b="1" dirty="0"/>
          </a:p>
          <a:p>
            <a:pPr algn="ctr"/>
            <a:r>
              <a:rPr lang="it-IT" b="1" dirty="0"/>
              <a:t>Docente Prof.ssa Carla </a:t>
            </a:r>
            <a:r>
              <a:rPr lang="it-IT" b="1" dirty="0" err="1"/>
              <a:t>Zenobi</a:t>
            </a:r>
            <a:endParaRPr lang="it-IT" b="1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4873263-8929-413C-ACCC-067E7420CC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0"/>
    </mc:Choice>
    <mc:Fallback>
      <p:transition spd="slow" advTm="8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43608" y="1052736"/>
            <a:ext cx="7559675" cy="4114800"/>
          </a:xfrm>
        </p:spPr>
        <p:txBody>
          <a:bodyPr/>
          <a:lstStyle/>
          <a:p>
            <a:pPr>
              <a:buNone/>
            </a:pPr>
            <a:r>
              <a:rPr lang="it-IT" sz="1400" b="1" dirty="0"/>
              <a:t>Risultati attesi</a:t>
            </a:r>
          </a:p>
          <a:p>
            <a:pPr>
              <a:buNone/>
            </a:pPr>
            <a:endParaRPr lang="it-IT" b="1" dirty="0"/>
          </a:p>
          <a:p>
            <a:r>
              <a:rPr lang="it-IT" sz="1400" dirty="0"/>
              <a:t>E’ mantenuta la pervietà delle vie aeree</a:t>
            </a:r>
          </a:p>
          <a:p>
            <a:endParaRPr lang="it-IT" sz="1400" dirty="0"/>
          </a:p>
          <a:p>
            <a:r>
              <a:rPr lang="it-IT" sz="1400" dirty="0"/>
              <a:t>Il paziente dimostra  un adeguato livello di conoscenza della malattia, della necessità di adesione al regime terapeutico e delle misure di prevenzione per evitare il divulgarsi dell’infezione</a:t>
            </a:r>
          </a:p>
          <a:p>
            <a:endParaRPr lang="it-IT" sz="1400" dirty="0"/>
          </a:p>
          <a:p>
            <a:r>
              <a:rPr lang="it-IT" sz="1400" dirty="0"/>
              <a:t>Non presenta complicanze</a:t>
            </a:r>
          </a:p>
          <a:p>
            <a:endParaRPr lang="it-IT" sz="1400" dirty="0"/>
          </a:p>
          <a:p>
            <a:r>
              <a:rPr lang="it-IT" sz="1400" dirty="0"/>
              <a:t>Agisce per minimizzare gli effetti collaterali dei farmaci.</a:t>
            </a:r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LA TUBERCOLOSI</a:t>
            </a:r>
          </a:p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10</a:t>
            </a:fld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9418EAF-431F-410A-8B28-337CF37E90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39"/>
    </mc:Choice>
    <mc:Fallback>
      <p:transition spd="slow" advTm="27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LA TUBERCOLOSI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16013" y="1268760"/>
            <a:ext cx="7559675" cy="4598640"/>
          </a:xfrm>
        </p:spPr>
        <p:txBody>
          <a:bodyPr/>
          <a:lstStyle/>
          <a:p>
            <a:pPr algn="just">
              <a:buNone/>
            </a:pPr>
            <a:r>
              <a:rPr lang="it-IT" sz="1400" dirty="0"/>
              <a:t>Malattia infettiva  che colpisce prevalentemente il parenchima polmonare, ma che può colpire anche reni, ossa, linfonodi, meningi.</a:t>
            </a:r>
          </a:p>
          <a:p>
            <a:pPr algn="just">
              <a:buNone/>
            </a:pPr>
            <a:endParaRPr lang="it-IT" sz="1400" dirty="0"/>
          </a:p>
          <a:p>
            <a:pPr algn="just">
              <a:buNone/>
            </a:pPr>
            <a:r>
              <a:rPr lang="it-IT" sz="1400" dirty="0"/>
              <a:t>Il responsabile dell’infezione è il </a:t>
            </a:r>
            <a:r>
              <a:rPr lang="it-IT" sz="1400" dirty="0" err="1"/>
              <a:t>Mycobacterium</a:t>
            </a:r>
            <a:r>
              <a:rPr lang="it-IT" sz="1400" dirty="0"/>
              <a:t> </a:t>
            </a:r>
            <a:r>
              <a:rPr lang="it-IT" sz="1400" dirty="0" err="1"/>
              <a:t>tubercolosis</a:t>
            </a:r>
            <a:r>
              <a:rPr lang="it-IT" sz="1400" dirty="0"/>
              <a:t>, germe aerobico acido-resistente, a lenta crescita e sensibile al calore e ai raggi ultravioletti</a:t>
            </a:r>
          </a:p>
          <a:p>
            <a:pPr algn="just">
              <a:buNone/>
            </a:pPr>
            <a:endParaRPr lang="it-IT" sz="1400" dirty="0"/>
          </a:p>
          <a:p>
            <a:pPr algn="just">
              <a:buNone/>
            </a:pPr>
            <a:r>
              <a:rPr lang="it-IT" sz="1400" dirty="0"/>
              <a:t>La tubercolosi è strettamente associata a povertà, malnutrizione, sovraffollamento e ad assistenza sanitaria inadeguata. Dal 1985 il numero dei casi è aumentato, ed è’ causa di morte nei pazienti </a:t>
            </a:r>
            <a:r>
              <a:rPr lang="it-IT" sz="1400" dirty="0" err="1"/>
              <a:t>HIV+</a:t>
            </a:r>
            <a:r>
              <a:rPr lang="it-IT" sz="1400" dirty="0"/>
              <a:t>.</a:t>
            </a:r>
          </a:p>
          <a:p>
            <a:pPr algn="just">
              <a:buNone/>
            </a:pPr>
            <a:endParaRPr lang="it-IT" sz="1400" dirty="0"/>
          </a:p>
          <a:p>
            <a:pPr algn="just">
              <a:buNone/>
            </a:pPr>
            <a:r>
              <a:rPr lang="it-IT" sz="1400" dirty="0"/>
              <a:t>Si trasmette per via aerea attraverso le goccioline di </a:t>
            </a:r>
            <a:r>
              <a:rPr lang="it-IT" sz="1400" dirty="0" err="1"/>
              <a:t>Flugge</a:t>
            </a:r>
            <a:r>
              <a:rPr lang="it-IT" sz="1400" dirty="0"/>
              <a:t>. I bacilli si depositano negli alveoli, e vengono trasportati nelle altre parti del corpo attraverso il sistema circolatorio e linfatico. Il sistema immunitario reagisce attraverso i neutrofili e i macrofagi, determinando reazione tissutale, accumulo di essudato negli alveoli, broncopolmonite. Si formano dei granulomi, il cui contenuto diventa necrotico,  che vanno incontro a calcificazione.</a:t>
            </a:r>
          </a:p>
          <a:p>
            <a:pPr algn="just">
              <a:buNone/>
            </a:pPr>
            <a:endParaRPr lang="it-IT" sz="1400" dirty="0"/>
          </a:p>
          <a:p>
            <a:pPr algn="just">
              <a:buNone/>
            </a:pPr>
            <a:r>
              <a:rPr lang="it-IT" sz="1400" dirty="0"/>
              <a:t>Successivamente, per  compromessa risposta immunitaria o per  reinfezione, il granuloma si ulcera, versando il contenuto caseoso nei bronchi, flogosi e successiva cicatrizzazione del tessuto. In questo modo la malattia si estende progressivamente al parenchima</a:t>
            </a:r>
          </a:p>
          <a:p>
            <a:pPr algn="just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LA TUBERCOLOSI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2</a:t>
            </a:fld>
            <a:endParaRPr lang="it-IT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EF22FA3-F382-4B62-AC34-8A5CDE00FA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281"/>
    </mc:Choice>
    <mc:Fallback>
      <p:transition spd="slow" advTm="265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16013" y="1340768"/>
            <a:ext cx="7559675" cy="4526632"/>
          </a:xfrm>
        </p:spPr>
        <p:txBody>
          <a:bodyPr/>
          <a:lstStyle/>
          <a:p>
            <a:pPr>
              <a:buNone/>
            </a:pPr>
            <a:r>
              <a:rPr lang="it-IT" sz="1400" b="1" dirty="0"/>
              <a:t>Sintomatologia. </a:t>
            </a:r>
          </a:p>
          <a:p>
            <a:pPr>
              <a:buNone/>
            </a:pPr>
            <a:endParaRPr lang="it-IT" sz="1400" b="1" dirty="0"/>
          </a:p>
          <a:p>
            <a:pPr>
              <a:buNone/>
            </a:pPr>
            <a:r>
              <a:rPr lang="it-IT" sz="1400" dirty="0"/>
              <a:t>       Febbricola, tosse, sudorazione notturna, </a:t>
            </a:r>
            <a:r>
              <a:rPr lang="it-IT" sz="1400" dirty="0" err="1"/>
              <a:t>fatigue</a:t>
            </a:r>
            <a:r>
              <a:rPr lang="it-IT" sz="1400" dirty="0"/>
              <a:t>, calo ponderale; la tosse può essere produttiva, può presentarsi emottisi. </a:t>
            </a:r>
          </a:p>
          <a:p>
            <a:pPr>
              <a:buNone/>
            </a:pPr>
            <a:r>
              <a:rPr lang="it-IT" sz="1400" dirty="0"/>
              <a:t>       La localizzazione extrapolmonare colpisce il 16% dei pazienti, e il 70% degli </a:t>
            </a:r>
            <a:r>
              <a:rPr lang="it-IT" sz="1400" dirty="0" err="1"/>
              <a:t>HIV+</a:t>
            </a:r>
            <a:endParaRPr lang="it-IT" sz="1400" dirty="0"/>
          </a:p>
          <a:p>
            <a:pPr>
              <a:buNone/>
            </a:pPr>
            <a:endParaRPr lang="it-IT" sz="1400" dirty="0"/>
          </a:p>
          <a:p>
            <a:pPr>
              <a:buNone/>
            </a:pPr>
            <a:endParaRPr lang="it-IT" sz="1400" dirty="0"/>
          </a:p>
          <a:p>
            <a:pPr>
              <a:buNone/>
            </a:pPr>
            <a:r>
              <a:rPr lang="it-IT" sz="1400" b="1" dirty="0"/>
              <a:t>Accertamento.</a:t>
            </a:r>
          </a:p>
          <a:p>
            <a:pPr>
              <a:buNone/>
            </a:pPr>
            <a:endParaRPr lang="it-IT" sz="1400" b="1" dirty="0"/>
          </a:p>
          <a:p>
            <a:r>
              <a:rPr lang="it-IT" sz="1400" dirty="0"/>
              <a:t>Anamnesi completa</a:t>
            </a:r>
          </a:p>
          <a:p>
            <a:r>
              <a:rPr lang="it-IT" sz="1400" dirty="0"/>
              <a:t>Esame obiettivo</a:t>
            </a:r>
          </a:p>
          <a:p>
            <a:r>
              <a:rPr lang="it-IT" sz="1400" dirty="0"/>
              <a:t>Intradermoreazione di </a:t>
            </a:r>
            <a:r>
              <a:rPr lang="it-IT" sz="1400" dirty="0" err="1"/>
              <a:t>Mantoux</a:t>
            </a:r>
            <a:endParaRPr lang="it-IT" sz="1400" dirty="0"/>
          </a:p>
          <a:p>
            <a:r>
              <a:rPr lang="it-IT" sz="1400" dirty="0"/>
              <a:t>Coltura dell’espettorato</a:t>
            </a:r>
          </a:p>
          <a:p>
            <a:r>
              <a:rPr lang="it-IT" sz="1400" dirty="0" err="1"/>
              <a:t>Rx</a:t>
            </a:r>
            <a:r>
              <a:rPr lang="it-IT" sz="1400" dirty="0"/>
              <a:t> torace</a:t>
            </a:r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LA TUBERCOLOSI</a:t>
            </a:r>
          </a:p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3</a:t>
            </a:fld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E2A5412-4E2F-49B2-B96C-AAE56385DE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291"/>
    </mc:Choice>
    <mc:Fallback>
      <p:transition spd="slow" advTm="64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71600" y="1124744"/>
            <a:ext cx="7559675" cy="4114800"/>
          </a:xfrm>
        </p:spPr>
        <p:txBody>
          <a:bodyPr/>
          <a:lstStyle/>
          <a:p>
            <a:pPr>
              <a:buNone/>
            </a:pPr>
            <a:r>
              <a:rPr lang="it-IT" sz="1400" b="1" dirty="0"/>
              <a:t>Intradermoreazione di </a:t>
            </a:r>
            <a:r>
              <a:rPr lang="it-IT" sz="1400" b="1" dirty="0" err="1"/>
              <a:t>Mantoux</a:t>
            </a:r>
            <a:r>
              <a:rPr lang="it-IT" sz="1400" b="1" dirty="0"/>
              <a:t>. </a:t>
            </a:r>
          </a:p>
          <a:p>
            <a:pPr>
              <a:buNone/>
            </a:pPr>
            <a:endParaRPr lang="it-IT" sz="1400" b="1" dirty="0"/>
          </a:p>
          <a:p>
            <a:pPr>
              <a:buNone/>
            </a:pPr>
            <a:r>
              <a:rPr lang="it-IT" sz="1400" dirty="0"/>
              <a:t>L’estratto del bacillo tubercolare viene iniettato per via intradermica, attraverso una siringa da insulina, per 0,1 ml, creando un ponfo. La zona di iniezione viene contrassegnata con la penna, e vengono registrati il nome del prodotto, il lotto, la data e l’ora. Il risultato viene letto dopo 48-72 ore, stimando la dimensione dell’indurimento del tessuto e la presenza di eritema.</a:t>
            </a:r>
          </a:p>
          <a:p>
            <a:pPr>
              <a:buNone/>
            </a:pPr>
            <a:endParaRPr lang="it-IT" sz="1400" dirty="0"/>
          </a:p>
          <a:p>
            <a:pPr>
              <a:buNone/>
            </a:pPr>
            <a:r>
              <a:rPr lang="it-IT" sz="1400" dirty="0"/>
              <a:t>Una reazione di diametro pari o superiore a 5mm è considerata significativa, ovvero il paziente è venuto a contatto con il micobatterio della tubercolosi.</a:t>
            </a:r>
          </a:p>
          <a:p>
            <a:pPr>
              <a:buNone/>
            </a:pPr>
            <a:endParaRPr lang="it-IT" sz="1400" dirty="0"/>
          </a:p>
          <a:p>
            <a:pPr>
              <a:buNone/>
            </a:pPr>
            <a:r>
              <a:rPr lang="it-IT" sz="1400" dirty="0"/>
              <a:t>Una reazione non significativa  non esclude completamente la possibilità di malattia nei soggetti </a:t>
            </a:r>
            <a:r>
              <a:rPr lang="it-IT" sz="1400" dirty="0" err="1"/>
              <a:t>immunodepressi</a:t>
            </a:r>
            <a:endParaRPr lang="it-IT" sz="14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LA TUBERCOLOSI</a:t>
            </a:r>
          </a:p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4</a:t>
            </a:fld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D038E78-F1D9-4E1D-97AC-9D3913DA8C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237"/>
    </mc:Choice>
    <mc:Fallback>
      <p:transition spd="slow" advTm="69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99592" y="1052736"/>
            <a:ext cx="7559675" cy="4114800"/>
          </a:xfrm>
        </p:spPr>
        <p:txBody>
          <a:bodyPr/>
          <a:lstStyle/>
          <a:p>
            <a:pPr>
              <a:buNone/>
            </a:pPr>
            <a:r>
              <a:rPr lang="it-IT" b="1" dirty="0"/>
              <a:t>Trattamento</a:t>
            </a:r>
            <a:r>
              <a:rPr lang="it-IT" dirty="0"/>
              <a:t>. </a:t>
            </a:r>
          </a:p>
          <a:p>
            <a:pPr>
              <a:buNone/>
            </a:pPr>
            <a:r>
              <a:rPr lang="it-IT" dirty="0"/>
              <a:t>I farmaci utilizzati sono chemioterapici, somministrati per un periodo prolungato per assicurare l’eradicazione del microrganismo e prevenire le recidive. Il problema maggiore è rappresentato dalla resistenza del bacillo agli antibiotici. I farmaci di prima scelta utilizzati sono:</a:t>
            </a:r>
          </a:p>
          <a:p>
            <a:r>
              <a:rPr lang="it-IT" dirty="0"/>
              <a:t>Isoniazide</a:t>
            </a:r>
          </a:p>
          <a:p>
            <a:r>
              <a:rPr lang="it-IT" dirty="0" err="1"/>
              <a:t>Rifampicina</a:t>
            </a:r>
            <a:endParaRPr lang="it-IT" dirty="0"/>
          </a:p>
          <a:p>
            <a:r>
              <a:rPr lang="it-IT" dirty="0" err="1"/>
              <a:t>Pirazinamide</a:t>
            </a:r>
            <a:endParaRPr lang="it-IT" dirty="0"/>
          </a:p>
          <a:p>
            <a:r>
              <a:rPr lang="it-IT" dirty="0" err="1"/>
              <a:t>etambutolo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LA TUBERCOLOSI</a:t>
            </a:r>
          </a:p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5</a:t>
            </a:fld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B81F439-44BC-4376-8EDA-5A64ADFFA3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40"/>
    </mc:Choice>
    <mc:Fallback>
      <p:transition spd="slow" advTm="31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ASSISTENZA INFERMIERISTICA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it-IT" b="1" dirty="0"/>
              <a:t>Accertamento. </a:t>
            </a:r>
          </a:p>
          <a:p>
            <a:pPr>
              <a:buNone/>
            </a:pPr>
            <a:r>
              <a:rPr lang="it-IT" dirty="0"/>
              <a:t>Anamnesi completa con esame obiettivo</a:t>
            </a:r>
          </a:p>
          <a:p>
            <a:pPr>
              <a:buNone/>
            </a:pPr>
            <a:r>
              <a:rPr lang="it-IT" dirty="0"/>
              <a:t> rilevazione delle manifestazioni cliniche quali  febbre, inappetenza, calo ponderale, </a:t>
            </a:r>
            <a:r>
              <a:rPr lang="it-IT" dirty="0" err="1"/>
              <a:t>fatigue</a:t>
            </a:r>
            <a:r>
              <a:rPr lang="it-IT" dirty="0"/>
              <a:t>, tosse, sudorazione notturna. </a:t>
            </a:r>
          </a:p>
          <a:p>
            <a:pPr>
              <a:buNone/>
            </a:pPr>
            <a:r>
              <a:rPr lang="it-IT" dirty="0"/>
              <a:t>Valutazione dei linfonodi dolenti tramite palpazione.</a:t>
            </a:r>
          </a:p>
          <a:p>
            <a:pPr>
              <a:buNone/>
            </a:pPr>
            <a:r>
              <a:rPr lang="it-IT" dirty="0"/>
              <a:t> Verifica degli ambienti e della conoscenza  e disponibilità ad apprendere della malattia</a:t>
            </a:r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LA TUBERCOLOSI</a:t>
            </a:r>
          </a:p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6</a:t>
            </a:fld>
            <a:endParaRPr lang="it-IT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86D8337-A3F0-4665-B384-390EB33F16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72"/>
    </mc:Choice>
    <mc:Fallback>
      <p:transition spd="slow" advTm="41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99592" y="1124744"/>
            <a:ext cx="7559675" cy="4114800"/>
          </a:xfrm>
        </p:spPr>
        <p:txBody>
          <a:bodyPr/>
          <a:lstStyle/>
          <a:p>
            <a:pPr>
              <a:buNone/>
            </a:pPr>
            <a:r>
              <a:rPr lang="it-IT" sz="1400" b="1" dirty="0"/>
              <a:t>Diagnosi infermieristiche.</a:t>
            </a:r>
          </a:p>
          <a:p>
            <a:r>
              <a:rPr lang="it-IT" sz="1400" dirty="0"/>
              <a:t>Liberazione inefficace delle vie aeree correlata ad abbondanti secrezioni </a:t>
            </a:r>
            <a:r>
              <a:rPr lang="it-IT" sz="1400" dirty="0" err="1"/>
              <a:t>tracheobronchiali</a:t>
            </a:r>
            <a:endParaRPr lang="it-IT" sz="1400" dirty="0"/>
          </a:p>
          <a:p>
            <a:r>
              <a:rPr lang="it-IT" sz="1400" dirty="0"/>
              <a:t>Insufficiente conoscenza del regime terapeutico e delle misure sanitarie  profilattiche</a:t>
            </a:r>
          </a:p>
          <a:p>
            <a:r>
              <a:rPr lang="it-IT" sz="1400" dirty="0"/>
              <a:t>Intolleranza all’attività correlata a </a:t>
            </a:r>
            <a:r>
              <a:rPr lang="it-IT" sz="1400" dirty="0" err="1"/>
              <a:t>fatigue</a:t>
            </a:r>
            <a:endParaRPr lang="it-IT" sz="1400" dirty="0"/>
          </a:p>
          <a:p>
            <a:pPr>
              <a:buNone/>
            </a:pPr>
            <a:endParaRPr lang="it-IT" sz="1400" dirty="0"/>
          </a:p>
          <a:p>
            <a:pPr>
              <a:buNone/>
            </a:pPr>
            <a:r>
              <a:rPr lang="it-IT" sz="1400" b="1" dirty="0"/>
              <a:t>Problemi collaborativi/complicanze.</a:t>
            </a:r>
          </a:p>
          <a:p>
            <a:r>
              <a:rPr lang="it-IT" sz="1400" dirty="0"/>
              <a:t>Malnutrizione</a:t>
            </a:r>
          </a:p>
          <a:p>
            <a:r>
              <a:rPr lang="it-IT" sz="1400" dirty="0"/>
              <a:t>Effetti collaterali della terapia farmacologica (epatite, alterazioni neurologiche, disturbi gastrointestinali, eritema cutaneo)</a:t>
            </a:r>
          </a:p>
          <a:p>
            <a:r>
              <a:rPr lang="it-IT" sz="1400" dirty="0"/>
              <a:t>Resistenza farmacologica</a:t>
            </a:r>
          </a:p>
          <a:p>
            <a:r>
              <a:rPr lang="it-IT" sz="1400" dirty="0"/>
              <a:t>Diffusione dell’infezione tubercolare</a:t>
            </a:r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LA TUBERCOLOSI</a:t>
            </a:r>
          </a:p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7</a:t>
            </a:fld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71019BC-4168-4674-8FC6-A640DE253F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596"/>
    </mc:Choice>
    <mc:Fallback>
      <p:transition spd="slow" advTm="42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99592" y="1052736"/>
            <a:ext cx="7559675" cy="4114800"/>
          </a:xfrm>
        </p:spPr>
        <p:txBody>
          <a:bodyPr/>
          <a:lstStyle/>
          <a:p>
            <a:pPr>
              <a:buNone/>
            </a:pPr>
            <a:r>
              <a:rPr lang="it-IT" sz="1400" b="1" dirty="0"/>
              <a:t>Interventi.</a:t>
            </a:r>
          </a:p>
          <a:p>
            <a:pPr>
              <a:buNone/>
            </a:pPr>
            <a:endParaRPr lang="it-IT" sz="1400" b="1" dirty="0"/>
          </a:p>
          <a:p>
            <a:r>
              <a:rPr lang="it-IT" sz="1400" dirty="0"/>
              <a:t>Promuovere la liberazione delle vie aeree, attraverso la somministrazione di liquidi, il drenaggio posturale, l’</a:t>
            </a:r>
            <a:r>
              <a:rPr lang="it-IT" sz="1400" dirty="0" err="1"/>
              <a:t>areosolterapia</a:t>
            </a:r>
            <a:endParaRPr lang="it-IT" sz="1400" dirty="0"/>
          </a:p>
          <a:p>
            <a:pPr>
              <a:buNone/>
            </a:pPr>
            <a:endParaRPr lang="it-IT" sz="1400" dirty="0"/>
          </a:p>
          <a:p>
            <a:r>
              <a:rPr lang="it-IT" sz="1400" dirty="0"/>
              <a:t>Sostenere l’adesione al regime terapeutico, sia per quanto riguarda la regolare assunzione dei farmaci, che per l’osservanza dei principi igienici indispensabili a prevenire il propagare dell’infezione (igiene del cavo orale, utilizzo di fazzoletti monouso e la copertura di naso e bocca quando si tossisce o starnutisce, il lavaggio frequente delle mani)</a:t>
            </a:r>
          </a:p>
          <a:p>
            <a:pPr>
              <a:buNone/>
            </a:pPr>
            <a:endParaRPr lang="it-IT" sz="1400" dirty="0"/>
          </a:p>
          <a:p>
            <a:r>
              <a:rPr lang="it-IT" sz="1400" dirty="0"/>
              <a:t>Promuovere l’attività in modo progressivo e una nutrizione adeguata attraverso un piano nutrizionale che preveda pasti piccoli e frequenti e l’uso eventuale di integratori alimentari</a:t>
            </a:r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LA TUBERCOLOSI</a:t>
            </a:r>
          </a:p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8</a:t>
            </a:fld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6161E24-61DB-4303-9A8D-E5A6261509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230"/>
    </mc:Choice>
    <mc:Fallback>
      <p:transition spd="slow" advTm="54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7584" y="1052736"/>
            <a:ext cx="7559675" cy="4608512"/>
          </a:xfrm>
        </p:spPr>
        <p:txBody>
          <a:bodyPr/>
          <a:lstStyle/>
          <a:p>
            <a:pPr>
              <a:buNone/>
            </a:pPr>
            <a:r>
              <a:rPr lang="it-IT" sz="1400" b="1" dirty="0"/>
              <a:t>Controllare e trattare le complicanze</a:t>
            </a:r>
          </a:p>
          <a:p>
            <a:pPr>
              <a:buNone/>
            </a:pPr>
            <a:endParaRPr lang="it-IT" sz="1400" b="1" dirty="0"/>
          </a:p>
          <a:p>
            <a:r>
              <a:rPr lang="it-IT" sz="1400" dirty="0"/>
              <a:t>Effetti collaterali della terapia farmacologica: i farmaci vanno assunti a stomaco vuoto, un’ora prima dei pasti; in caso di assunzione di isoniazide è necessario evitare alimenti che contengono tiramina e istamina (tonno in scatola, formaggio stagionato, vino rosso, salsa di soia, estratti di lievito). La </a:t>
            </a:r>
            <a:r>
              <a:rPr lang="it-IT" sz="1400" dirty="0" err="1"/>
              <a:t>rifampicina</a:t>
            </a:r>
            <a:r>
              <a:rPr lang="it-IT" sz="1400" dirty="0"/>
              <a:t> può aumentare il metabolismo di betabloccanti, anticoagulanti orali,  digossina, corticosteroidi, </a:t>
            </a:r>
            <a:r>
              <a:rPr lang="it-IT" sz="1400" dirty="0" err="1"/>
              <a:t>ipoglicemizzanti</a:t>
            </a:r>
            <a:r>
              <a:rPr lang="it-IT" sz="1400" dirty="0"/>
              <a:t> orali. Va  monitorato il </a:t>
            </a:r>
            <a:r>
              <a:rPr lang="it-IT" sz="1400" dirty="0" err="1"/>
              <a:t>lilvello</a:t>
            </a:r>
            <a:r>
              <a:rPr lang="it-IT" sz="1400" dirty="0"/>
              <a:t> degli enzimi epatici, azotemia e creatinina. </a:t>
            </a:r>
          </a:p>
          <a:p>
            <a:pPr>
              <a:buNone/>
            </a:pPr>
            <a:endParaRPr lang="it-IT" sz="1400" dirty="0"/>
          </a:p>
          <a:p>
            <a:r>
              <a:rPr lang="it-IT" sz="1400" dirty="0"/>
              <a:t>Resistenza </a:t>
            </a:r>
            <a:r>
              <a:rPr lang="it-IT" sz="1400" dirty="0" err="1"/>
              <a:t>multifarmacologica</a:t>
            </a:r>
            <a:r>
              <a:rPr lang="it-IT" sz="1400" dirty="0"/>
              <a:t>: monitorare i parametri vitali, la TC e la respirazione, le colture dell’espettorato.</a:t>
            </a:r>
          </a:p>
          <a:p>
            <a:pPr>
              <a:buNone/>
            </a:pPr>
            <a:endParaRPr lang="it-IT" sz="1400" dirty="0"/>
          </a:p>
          <a:p>
            <a:r>
              <a:rPr lang="it-IT" sz="1400" dirty="0"/>
              <a:t>Diffusione dell’infezione tubercolare (tubercolosi miliare). Si può manifestare con febbre alta, oppure febbre modesta, anemia e debilitazione. Possono sopraggiungere, a seconda della localizzazione, alterazioni cognitive o della funzione renale.</a:t>
            </a:r>
          </a:p>
          <a:p>
            <a:pPr>
              <a:buNone/>
            </a:pPr>
            <a:endParaRPr lang="it-IT" sz="1400" dirty="0"/>
          </a:p>
          <a:p>
            <a:r>
              <a:rPr lang="it-IT" sz="1400" dirty="0"/>
              <a:t>Promuovere  l’assistenza domiciliare e di continuità</a:t>
            </a:r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LA TUBERCOLOSI</a:t>
            </a:r>
          </a:p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9</a:t>
            </a:fld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A795B37-5AC8-483B-9EA8-DD51CC7013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451"/>
    </mc:Choice>
    <mc:Fallback>
      <p:transition spd="slow" advTm="135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a sapienza">
  <a:themeElements>
    <a:clrScheme name="">
      <a:dk1>
        <a:srgbClr val="822433"/>
      </a:dk1>
      <a:lt1>
        <a:srgbClr val="FFFFFF"/>
      </a:lt1>
      <a:dk2>
        <a:srgbClr val="822433"/>
      </a:dk2>
      <a:lt2>
        <a:srgbClr val="808080"/>
      </a:lt2>
      <a:accent1>
        <a:srgbClr val="BBE0E3"/>
      </a:accent1>
      <a:accent2>
        <a:srgbClr val="FFFF00"/>
      </a:accent2>
      <a:accent3>
        <a:srgbClr val="FFFFFF"/>
      </a:accent3>
      <a:accent4>
        <a:srgbClr val="6E1D2A"/>
      </a:accent4>
      <a:accent5>
        <a:srgbClr val="DAEDEF"/>
      </a:accent5>
      <a:accent6>
        <a:srgbClr val="E7E700"/>
      </a:accent6>
      <a:hlink>
        <a:srgbClr val="0000FF"/>
      </a:hlink>
      <a:folHlink>
        <a:srgbClr val="FF0000"/>
      </a:folHlink>
    </a:clrScheme>
    <a:fontScheme name="la sapienz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ＭＳ Ｐゴシック" pitchFamily="1" charset="-128"/>
          </a:defRPr>
        </a:defPPr>
      </a:lstStyle>
    </a:lnDef>
  </a:objectDefaults>
  <a:extraClrSchemeLst>
    <a:extraClrScheme>
      <a:clrScheme name="la sapienza 1">
        <a:dk1>
          <a:srgbClr val="000000"/>
        </a:dk1>
        <a:lt1>
          <a:srgbClr val="FFFFFF"/>
        </a:lt1>
        <a:dk2>
          <a:srgbClr val="FFFFFF"/>
        </a:dk2>
        <a:lt2>
          <a:srgbClr val="2D2015"/>
        </a:lt2>
        <a:accent1>
          <a:srgbClr val="7C7C7C"/>
        </a:accent1>
        <a:accent2>
          <a:srgbClr val="FFFF7E"/>
        </a:accent2>
        <a:accent3>
          <a:srgbClr val="FFFFFF"/>
        </a:accent3>
        <a:accent4>
          <a:srgbClr val="000000"/>
        </a:accent4>
        <a:accent5>
          <a:srgbClr val="BFBFBF"/>
        </a:accent5>
        <a:accent6>
          <a:srgbClr val="E7E772"/>
        </a:accent6>
        <a:hlink>
          <a:srgbClr val="066778"/>
        </a:hlink>
        <a:folHlink>
          <a:srgbClr val="8300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Marco:Applications:Microsoft Office 2004:Modelli:Modelli personali:la sapienza.pot</Template>
  <TotalTime>599</TotalTime>
  <Words>884</Words>
  <Application>Microsoft Office PowerPoint</Application>
  <PresentationFormat>Presentazione su schermo (4:3)</PresentationFormat>
  <Paragraphs>109</Paragraphs>
  <Slides>10</Slides>
  <Notes>1</Notes>
  <HiddenSlides>0</HiddenSlides>
  <MMClips>10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2" baseType="lpstr">
      <vt:lpstr>Arial</vt:lpstr>
      <vt:lpstr>la sapienza</vt:lpstr>
      <vt:lpstr>LEZIONE 2 IL PAZIENTE CON TUBERCOLOSI</vt:lpstr>
      <vt:lpstr>LA TUBERCOLOSI</vt:lpstr>
      <vt:lpstr>Presentazione standard di PowerPoint</vt:lpstr>
      <vt:lpstr>Presentazione standard di PowerPoint</vt:lpstr>
      <vt:lpstr>Presentazione standard di PowerPoint</vt:lpstr>
      <vt:lpstr>ASSISTENZA INFERMIERISTICA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- -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- -</dc:creator>
  <cp:lastModifiedBy>SILVANOLIPPO</cp:lastModifiedBy>
  <cp:revision>56</cp:revision>
  <cp:lastPrinted>2017-03-24T11:12:08Z</cp:lastPrinted>
  <dcterms:created xsi:type="dcterms:W3CDTF">2006-11-20T16:13:10Z</dcterms:created>
  <dcterms:modified xsi:type="dcterms:W3CDTF">2020-03-19T07:17:02Z</dcterms:modified>
</cp:coreProperties>
</file>