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09" r:id="rId11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19/03/2020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1B ASSISTENZA AL PAZIENTE CON POLMONITE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-1588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99992" y="5805264"/>
            <a:ext cx="4047728" cy="457200"/>
          </a:xfrm>
        </p:spPr>
        <p:txBody>
          <a:bodyPr/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</a:t>
            </a:r>
            <a:r>
              <a:rPr lang="it-IT" b="1" dirty="0" err="1"/>
              <a:t>Zenobi</a:t>
            </a:r>
            <a:endParaRPr lang="it-IT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4056B9-E181-4CCA-8096-821856EEE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9"/>
    </mc:Choice>
    <mc:Fallback>
      <p:transition spd="slow" advTm="3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CASO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Luana </a:t>
            </a:r>
            <a:r>
              <a:rPr lang="it-IT" dirty="0"/>
              <a:t>è un’infermiera in servizio presso il DEA di secondo livello di un grande ospedale</a:t>
            </a:r>
          </a:p>
          <a:p>
            <a:r>
              <a:rPr lang="it-IT" dirty="0"/>
              <a:t>Con l’epidemia da COVID 19 tutti i giorni assiste decine di persone con sintomatologia respiratoria, ed è esposta a turni massacranti</a:t>
            </a:r>
          </a:p>
          <a:p>
            <a:r>
              <a:rPr lang="it-IT" dirty="0"/>
              <a:t>Questa mattina presenta </a:t>
            </a:r>
            <a:r>
              <a:rPr lang="it-IT" dirty="0" err="1"/>
              <a:t>fatigue</a:t>
            </a:r>
            <a:r>
              <a:rPr lang="it-IT" dirty="0"/>
              <a:t> ed ipertermia (38,9°C)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Formula una diagnosi infermieristica di rischio con il relativo piano di assistenza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89D07D0-0839-44D5-8C55-660B9BF04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98"/>
    </mc:Choice>
    <mc:Fallback>
      <p:transition spd="slow" advTm="2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ASSISTENZA INFERMIERISTICA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412776"/>
            <a:ext cx="7272411" cy="4454624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ACCERTAMENTO</a:t>
            </a:r>
          </a:p>
          <a:p>
            <a:pPr>
              <a:buNone/>
            </a:pPr>
            <a:endParaRPr lang="it-IT" sz="1400" b="1" dirty="0"/>
          </a:p>
          <a:p>
            <a:pPr>
              <a:buNone/>
            </a:pPr>
            <a:r>
              <a:rPr lang="it-IT" sz="1400" dirty="0"/>
              <a:t>Rilevazione dei sintomi e segni della polmonite: febbre, dispnea, </a:t>
            </a:r>
            <a:r>
              <a:rPr lang="it-IT" sz="1400" dirty="0" err="1"/>
              <a:t>fatigue</a:t>
            </a:r>
            <a:r>
              <a:rPr lang="it-IT" sz="1400" dirty="0"/>
              <a:t>, dolore toracico, tosse con espettorato.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/>
              <a:t>L’infermiere controllerà:</a:t>
            </a:r>
          </a:p>
          <a:p>
            <a:r>
              <a:rPr lang="it-IT" sz="1400" dirty="0"/>
              <a:t>Cambiamenti della TC e del polso arterioso</a:t>
            </a:r>
          </a:p>
          <a:p>
            <a:r>
              <a:rPr lang="it-IT" sz="1400" dirty="0"/>
              <a:t>Quantità e qualità delle secrezioni</a:t>
            </a:r>
          </a:p>
          <a:p>
            <a:r>
              <a:rPr lang="it-IT" sz="1400" dirty="0"/>
              <a:t>Frequenza e intensità della tosse</a:t>
            </a:r>
          </a:p>
          <a:p>
            <a:r>
              <a:rPr lang="it-IT" sz="1400" dirty="0"/>
              <a:t>Grado di tachipnea o dispnea</a:t>
            </a:r>
          </a:p>
          <a:p>
            <a:r>
              <a:rPr lang="it-IT" sz="1400" dirty="0"/>
              <a:t>Modificazione dei dati dell’ispezione ed </a:t>
            </a:r>
            <a:r>
              <a:rPr lang="it-IT" sz="1400" dirty="0" err="1"/>
              <a:t>ascultazione</a:t>
            </a:r>
            <a:endParaRPr lang="it-IT" sz="1400" dirty="0"/>
          </a:p>
          <a:p>
            <a:r>
              <a:rPr lang="it-IT" sz="1400" dirty="0"/>
              <a:t>Cambiamenti dei reperti </a:t>
            </a:r>
            <a:r>
              <a:rPr lang="it-IT" sz="1400" dirty="0" err="1"/>
              <a:t>rx</a:t>
            </a:r>
            <a:r>
              <a:rPr lang="it-IT" sz="1400" dirty="0"/>
              <a:t> torace</a:t>
            </a:r>
          </a:p>
          <a:p>
            <a:r>
              <a:rPr lang="it-IT" sz="1400" dirty="0"/>
              <a:t>Nell’anziano potrebbero sussistere stato confusionale, scompenso cardiaco, disidratazione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22ED894-F7F1-44B3-BDC0-6D1A57497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09"/>
    </mc:Choice>
    <mc:Fallback>
      <p:transition spd="slow" advTm="5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124744"/>
            <a:ext cx="7559675" cy="4742656"/>
          </a:xfrm>
        </p:spPr>
        <p:txBody>
          <a:bodyPr/>
          <a:lstStyle/>
          <a:p>
            <a:pPr>
              <a:buNone/>
            </a:pPr>
            <a:r>
              <a:rPr lang="it-IT" b="1" dirty="0"/>
              <a:t>DIAGNOSI INFERMIERISTICHE</a:t>
            </a:r>
          </a:p>
          <a:p>
            <a:r>
              <a:rPr lang="it-IT" dirty="0"/>
              <a:t>Inefficace liberazione delle vie aeree correlata ad abbondanti secrezioni bronchiali</a:t>
            </a:r>
          </a:p>
          <a:p>
            <a:r>
              <a:rPr lang="it-IT" dirty="0"/>
              <a:t>Intolleranza all’attività correlata ad alterazione della funzione respiratoria</a:t>
            </a:r>
          </a:p>
          <a:p>
            <a:r>
              <a:rPr lang="it-IT" dirty="0"/>
              <a:t>Rischio di disidratazione correlata a febbre e dispnea</a:t>
            </a:r>
          </a:p>
          <a:p>
            <a:r>
              <a:rPr lang="it-IT" dirty="0"/>
              <a:t>Nutrizione inferiore al fabbisogno</a:t>
            </a:r>
          </a:p>
          <a:p>
            <a:r>
              <a:rPr lang="it-IT" dirty="0"/>
              <a:t>Insufficiente conoscenza del regime terapeutico e delle misure preventive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8E9341-FBE9-4431-B23C-7CD0FF67E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45"/>
    </mc:Choice>
    <mc:Fallback>
      <p:transition spd="slow" advTm="29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340768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b="1" dirty="0"/>
              <a:t>INTERVENTI</a:t>
            </a:r>
          </a:p>
          <a:p>
            <a:pPr>
              <a:buNone/>
            </a:pPr>
            <a:endParaRPr lang="it-IT" b="1" dirty="0"/>
          </a:p>
          <a:p>
            <a:r>
              <a:rPr lang="it-IT" dirty="0"/>
              <a:t>Favorire la pervietà delle vie aeree</a:t>
            </a:r>
          </a:p>
          <a:p>
            <a:r>
              <a:rPr lang="it-IT" dirty="0"/>
              <a:t>Garantire il riposo per conservare le energie</a:t>
            </a:r>
          </a:p>
          <a:p>
            <a:r>
              <a:rPr lang="it-IT" dirty="0"/>
              <a:t>Garantire un giusto apporto di liquidi e nutrienti</a:t>
            </a:r>
          </a:p>
          <a:p>
            <a:r>
              <a:rPr lang="it-IT" dirty="0"/>
              <a:t>Favorire la conoscenza del protocollo terapeutico e delle misure preventive</a:t>
            </a:r>
          </a:p>
          <a:p>
            <a:r>
              <a:rPr lang="it-IT" dirty="0"/>
              <a:t>Prevenire le complicanze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13D943-3AE6-41E6-9B56-15E85912F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0"/>
    </mc:Choice>
    <mc:Fallback>
      <p:transition spd="slow" advTm="20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908720"/>
            <a:ext cx="7776096" cy="4526632"/>
          </a:xfrm>
        </p:spPr>
        <p:txBody>
          <a:bodyPr/>
          <a:lstStyle/>
          <a:p>
            <a:pPr>
              <a:buNone/>
            </a:pPr>
            <a:r>
              <a:rPr lang="it-IT" dirty="0"/>
              <a:t>    </a:t>
            </a:r>
            <a:r>
              <a:rPr lang="it-IT" sz="1400" b="1" dirty="0"/>
              <a:t>Migliorare la pervietà delle vie aeree </a:t>
            </a:r>
            <a:r>
              <a:rPr lang="it-IT" sz="1400" dirty="0"/>
              <a:t>– </a:t>
            </a:r>
          </a:p>
          <a:p>
            <a:r>
              <a:rPr lang="it-IT" sz="1400" dirty="0"/>
              <a:t>    favorire l’assunzione di liquidi, </a:t>
            </a:r>
          </a:p>
          <a:p>
            <a:r>
              <a:rPr lang="it-IT" sz="1400" dirty="0"/>
              <a:t>    umidificare le vie aeree attraverso l’inalazione di aria calda umidificata </a:t>
            </a:r>
          </a:p>
          <a:p>
            <a:r>
              <a:rPr lang="it-IT" sz="1400" dirty="0"/>
              <a:t>    sollecitare l’espettorazione attraverso la   produzione di tosse efficace</a:t>
            </a:r>
          </a:p>
          <a:p>
            <a:r>
              <a:rPr lang="it-IT" sz="1400" dirty="0"/>
              <a:t>    attivare esercizi di fisioterapia respiratoria</a:t>
            </a:r>
          </a:p>
          <a:p>
            <a:r>
              <a:rPr lang="it-IT" sz="1400" dirty="0"/>
              <a:t>    effettuare </a:t>
            </a:r>
            <a:r>
              <a:rPr lang="it-IT" sz="1400" dirty="0" err="1"/>
              <a:t>broncoaspirazione</a:t>
            </a:r>
            <a:r>
              <a:rPr lang="it-IT" sz="1400" dirty="0"/>
              <a:t> all’occorrenza </a:t>
            </a:r>
          </a:p>
          <a:p>
            <a:r>
              <a:rPr lang="it-IT" sz="1400" dirty="0"/>
              <a:t>somministrare l’ossigeno dietro prescrizione medica; </a:t>
            </a:r>
          </a:p>
          <a:p>
            <a:r>
              <a:rPr lang="it-IT" sz="1400" dirty="0"/>
              <a:t>rilevare il miglioramento  dell’ossigenazione attraverso </a:t>
            </a:r>
            <a:r>
              <a:rPr lang="it-IT" sz="1400" dirty="0" err="1"/>
              <a:t>pulsossimetria</a:t>
            </a:r>
            <a:r>
              <a:rPr lang="it-IT" sz="1400" dirty="0"/>
              <a:t> o </a:t>
            </a:r>
            <a:r>
              <a:rPr lang="it-IT" sz="1400" dirty="0" err="1"/>
              <a:t>emogasanalisi</a:t>
            </a:r>
            <a:endParaRPr lang="it-IT" sz="1400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70DC5C-0646-49ED-928F-2885C2F74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84"/>
    </mc:Choice>
    <mc:Fallback>
      <p:transition spd="slow" advTm="38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26876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Promuovere il riposo e la conservazione dell’energia </a:t>
            </a:r>
            <a:endParaRPr lang="it-IT" sz="1400" dirty="0"/>
          </a:p>
          <a:p>
            <a:r>
              <a:rPr lang="it-IT" sz="1400" dirty="0"/>
              <a:t>posizione </a:t>
            </a:r>
            <a:r>
              <a:rPr lang="it-IT" sz="1400" dirty="0" err="1"/>
              <a:t>semi-Fowler</a:t>
            </a:r>
            <a:r>
              <a:rPr lang="it-IT" sz="1400" dirty="0"/>
              <a:t> con cambi frequenti di lato per favorire l’eliminazione delle secrezioni; raccomandare il riposo a letto e di evitare sforzi eccessivi</a:t>
            </a:r>
          </a:p>
          <a:p>
            <a:endParaRPr lang="it-IT" sz="1400" dirty="0"/>
          </a:p>
          <a:p>
            <a:pPr>
              <a:buNone/>
            </a:pPr>
            <a:r>
              <a:rPr lang="it-IT" sz="1400" b="1" dirty="0"/>
              <a:t>Favorire un’adeguata assunzione di liquidi </a:t>
            </a:r>
          </a:p>
          <a:p>
            <a:r>
              <a:rPr lang="it-IT" sz="1400" dirty="0"/>
              <a:t> la tachipnea e la febbre comportano un aumento della dispersione di liquidi , pertanto è opportuno far assumere almeno 2000ml di liquidi al giorno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b="1" dirty="0"/>
              <a:t>Mantenere la nutrizione </a:t>
            </a:r>
            <a:endParaRPr lang="it-IT" sz="1400" dirty="0"/>
          </a:p>
          <a:p>
            <a:pPr>
              <a:buNone/>
            </a:pPr>
            <a:r>
              <a:rPr lang="it-IT" sz="1400" dirty="0"/>
              <a:t>       l’astenia provoca inappetenza; è importante proporre bevande nutrienti o, in alternativa, somministrare </a:t>
            </a:r>
            <a:r>
              <a:rPr lang="it-IT" sz="1400" dirty="0" err="1"/>
              <a:t>e.v.</a:t>
            </a:r>
            <a:r>
              <a:rPr lang="it-IT" sz="1400" dirty="0"/>
              <a:t> liquidi con elettroliti</a:t>
            </a:r>
          </a:p>
          <a:p>
            <a:endParaRPr lang="it-IT" sz="1400" dirty="0"/>
          </a:p>
          <a:p>
            <a:r>
              <a:rPr lang="it-IT" sz="1400" b="1" dirty="0"/>
              <a:t>Promuovere la conoscenza </a:t>
            </a:r>
            <a:endParaRPr lang="it-IT" sz="1400" dirty="0"/>
          </a:p>
          <a:p>
            <a:pPr>
              <a:buNone/>
            </a:pPr>
            <a:r>
              <a:rPr lang="it-IT" sz="1400" dirty="0"/>
              <a:t>       il paziente deve essere istruito chiaramente sulle sue condizioni cliniche, sul programma terapeutico e sulle misure preventive delle complicanze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FB9EF2-5F22-4601-880E-0B257ECC3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66"/>
    </mc:Choice>
    <mc:Fallback>
      <p:transition spd="slow" advTm="93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052736"/>
            <a:ext cx="7559675" cy="4814664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       Controllare e trattare le potenziali complicanze 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verificare la rispondenza al trattamento antibiotico attraverso il miglioramento dei sintomi e segni della malattia e l’evoluzione dei reperti </a:t>
            </a:r>
            <a:r>
              <a:rPr lang="it-IT" sz="1400" dirty="0" err="1"/>
              <a:t>rx</a:t>
            </a:r>
            <a:r>
              <a:rPr lang="it-IT" sz="1400" dirty="0"/>
              <a:t>;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 rilevare tempestivamente i segni e sintomi di shock ed insufficienza respiratoria (PV, </a:t>
            </a:r>
            <a:r>
              <a:rPr lang="it-IT" sz="1400" dirty="0" err="1"/>
              <a:t>pulsossimetria</a:t>
            </a:r>
            <a:r>
              <a:rPr lang="it-IT" sz="1400" dirty="0"/>
              <a:t> e monitoraggio emodinamico) ed attivare gli interventi urgenti (somministrazione di liquidi, intubazione); 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in caso di versamento pleurico, collaborare con il medico per effettuare la toracentesi o per  controllare il funzionamento del drenaggio toracico; 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evidenziare il peggioramento della sintomatologia, che può essere indizio di superinfezione; 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rilevare segni di confusione mentale che può essere indicativa di ipossiemia, disidratazione, febbre, sviluppo di sepsi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2B663B-4EAC-4ED0-AF5C-26458BAE4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08"/>
    </mc:Choice>
    <mc:Fallback>
      <p:transition spd="slow" advTm="77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196752"/>
            <a:ext cx="7344419" cy="4670648"/>
          </a:xfrm>
        </p:spPr>
        <p:txBody>
          <a:bodyPr/>
          <a:lstStyle/>
          <a:p>
            <a:pPr>
              <a:buNone/>
            </a:pPr>
            <a:r>
              <a:rPr lang="it-IT" sz="1400" b="1" dirty="0"/>
              <a:t>        Promuovere l’assistenza domiciliare e di comunità.</a:t>
            </a:r>
          </a:p>
          <a:p>
            <a:pPr>
              <a:buNone/>
            </a:pPr>
            <a:endParaRPr lang="it-IT" sz="1400" b="1" dirty="0"/>
          </a:p>
          <a:p>
            <a:r>
              <a:rPr lang="it-IT" sz="1400" dirty="0"/>
              <a:t>Quando la fase acuta della malattia è superata, il paziente può essere dimesso e continuare la terapia antibiotica per </a:t>
            </a:r>
            <a:r>
              <a:rPr lang="it-IT" sz="1400" dirty="0" err="1"/>
              <a:t>os</a:t>
            </a:r>
            <a:r>
              <a:rPr lang="it-IT" sz="1400" dirty="0"/>
              <a:t> a casa.</a:t>
            </a:r>
          </a:p>
          <a:p>
            <a:endParaRPr lang="it-IT" sz="1400" dirty="0"/>
          </a:p>
          <a:p>
            <a:r>
              <a:rPr lang="it-IT" sz="1400" dirty="0"/>
              <a:t> E’ importante garantire la continuità assistenziale e l’aderenza al regime terapeutico. Va stimolata la lenta ma costante  e progressiva ripresa dell’attività fisica, l’attuazione di esercizi di ginnastica respiratoria, l’effettuazione di controlli radiografici e clinici. Promuovere un’alimentazione adeguata, far comprendere al paziente la necessità di smettere di fumare, di evitare sbalzi di temperatura e l’eccessiva assunzione di alcool.</a:t>
            </a:r>
          </a:p>
          <a:p>
            <a:endParaRPr lang="it-IT" sz="1400" dirty="0"/>
          </a:p>
          <a:p>
            <a:r>
              <a:rPr lang="it-IT" sz="1400" dirty="0"/>
              <a:t>I pazienti debilitati non possono provvedere all’autocura, ma vanno assistiti a domicilio, accertando l’aderenza alla terapia, l’eventuale comparsa di complicanze, educando la famiglia ad attuare interventi di prevenzione di ricadute e complicanze</a:t>
            </a:r>
          </a:p>
          <a:p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E77A37-EDBF-4FDC-81CE-F2C46D49F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97"/>
    </mc:Choice>
    <mc:Fallback>
      <p:transition spd="slow" advTm="80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5" y="836712"/>
            <a:ext cx="7848104" cy="5030688"/>
          </a:xfrm>
        </p:spPr>
        <p:txBody>
          <a:bodyPr/>
          <a:lstStyle/>
          <a:p>
            <a:pPr>
              <a:buNone/>
            </a:pPr>
            <a:r>
              <a:rPr lang="it-IT" dirty="0"/>
              <a:t>    </a:t>
            </a:r>
            <a:r>
              <a:rPr lang="it-IT" b="1" dirty="0"/>
              <a:t>Risultati attesi</a:t>
            </a:r>
          </a:p>
          <a:p>
            <a:pPr>
              <a:buNone/>
            </a:pPr>
            <a:endParaRPr lang="it-IT" b="1" dirty="0"/>
          </a:p>
          <a:p>
            <a:r>
              <a:rPr lang="it-IT" sz="1400" dirty="0"/>
              <a:t>Miglioramento dell’attività respiratoria e dell’ossigenazione</a:t>
            </a:r>
          </a:p>
          <a:p>
            <a:endParaRPr lang="it-IT" sz="1400" dirty="0"/>
          </a:p>
          <a:p>
            <a:r>
              <a:rPr lang="it-IT" sz="1400" dirty="0"/>
              <a:t>Recupero dell’energia fisica attraverso il riposo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Mantenimento dell’idratazione e dell’apporto nutritivo</a:t>
            </a:r>
          </a:p>
          <a:p>
            <a:endParaRPr lang="it-IT" sz="1400" dirty="0"/>
          </a:p>
          <a:p>
            <a:r>
              <a:rPr lang="it-IT" sz="1400" dirty="0"/>
              <a:t>Il paziente conosce  e descrive le strategie terapeutiche , aderisce al programma e agli interventi di prevenzione delle complicanze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dirty="0"/>
              <a:t>Il paziente non presenta complicanze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/>
              <a:t>LA POLMONITE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4535E9-46E5-42A7-BC56-12DF24B3E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98"/>
    </mc:Choice>
    <mc:Fallback>
      <p:transition spd="slow" advTm="3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592</TotalTime>
  <Words>733</Words>
  <Application>Microsoft Office PowerPoint</Application>
  <PresentationFormat>Presentazione su schermo (4:3)</PresentationFormat>
  <Paragraphs>112</Paragraphs>
  <Slides>10</Slides>
  <Notes>1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Arial</vt:lpstr>
      <vt:lpstr>la sapienza</vt:lpstr>
      <vt:lpstr>LEZIONE 1B ASSISTENZA AL PAZIENTE CON POLMONITE</vt:lpstr>
      <vt:lpstr>ASSISTENZA INFERMIERISTICA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CASO CLINICO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57</cp:revision>
  <cp:lastPrinted>2017-03-24T11:12:08Z</cp:lastPrinted>
  <dcterms:created xsi:type="dcterms:W3CDTF">2006-11-20T16:13:10Z</dcterms:created>
  <dcterms:modified xsi:type="dcterms:W3CDTF">2020-03-19T07:01:18Z</dcterms:modified>
</cp:coreProperties>
</file>