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3" r:id="rId2"/>
    <p:sldId id="276" r:id="rId3"/>
    <p:sldId id="277" r:id="rId4"/>
    <p:sldId id="278" r:id="rId5"/>
    <p:sldId id="279" r:id="rId6"/>
    <p:sldId id="280" r:id="rId7"/>
    <p:sldId id="281" r:id="rId8"/>
  </p:sldIdLst>
  <p:sldSz cx="9144000" cy="6858000" type="screen4x3"/>
  <p:notesSz cx="7099300" cy="1023461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bone Giancarlo" initials="CG" lastIdx="1" clrIdx="0">
    <p:extLst>
      <p:ext uri="{19B8F6BF-5375-455C-9EA6-DF929625EA0E}">
        <p15:presenceInfo xmlns:p15="http://schemas.microsoft.com/office/powerpoint/2012/main" userId="S-1-5-21-3949442653-2984683991-2681223523-16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22433"/>
    <a:srgbClr val="006778"/>
    <a:srgbClr val="AAC9B6"/>
    <a:srgbClr val="830022"/>
    <a:srgbClr val="790022"/>
    <a:srgbClr val="7836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50" autoAdjust="0"/>
    <p:restoredTop sz="78333" autoAdjust="0"/>
  </p:normalViewPr>
  <p:slideViewPr>
    <p:cSldViewPr>
      <p:cViewPr varScale="1">
        <p:scale>
          <a:sx n="72" d="100"/>
          <a:sy n="72" d="100"/>
        </p:scale>
        <p:origin x="1668" y="66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0" d="100"/>
          <a:sy n="110" d="100"/>
        </p:scale>
        <p:origin x="-1688" y="-11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692D8DDD-7588-4F08-8D47-19B73F957B2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42045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EED1EDF8-07E8-4A5D-8102-8CB7729C55A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7291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6B1DA2-EF7D-4018-AC11-4938B3A63E99}" type="slidenum">
              <a:rPr lang="it-IT"/>
              <a:pPr/>
              <a:t>1</a:t>
            </a:fld>
            <a:endParaRPr lang="it-IT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9570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B25FCF-D642-4245-AA47-E3E47FC27869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61E2C157-C982-4648-A98B-9DD935BD860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3A6FCE-21CD-4BE0-BB12-7E069C82433C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39C757B5-5EBF-4A06-A360-7CE3E522779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6563" y="409575"/>
            <a:ext cx="1889125" cy="54578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16013" y="409575"/>
            <a:ext cx="5518150" cy="54578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CD796C-D86F-45D9-8278-920514787C11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3B05C4EB-6012-4957-9BB6-E9670C5A04C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C2B6EAC-138F-4CE9-81C3-BB38AA2A2E25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2D38877B-013C-49EB-9FB4-1D73507C5D3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360953A-8747-4D1B-89DD-49B98147F2FC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D8346490-E248-4C92-9EC1-5D91A253E8D8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CD8EFED-0418-4A95-BD7F-20BCA71432C6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A8B782BD-1405-4873-B9F0-29DFD2C9840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44BB9A-CE97-4AED-B3B4-C9C958F31445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8EB204B8-FFE9-433F-9D3F-5A2C0C96916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87B33B-407B-4659-9F6A-8CDF07A99F37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4AB77CC9-6EFD-4563-BDC6-8962F132BE0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78FCBF-4C63-41BB-86B4-0A3A965DC61A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E4B83EAF-9E88-4296-BA9F-80B006B0ECB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C980F8-4425-4348-83A7-F00661D4190F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FFCA4440-CF8F-4585-BC0E-EEE13227DFB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7B722C-A3AD-4DDB-91DD-6BF72F5FCE9C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5F5F9EF0-653F-4FE8-AA53-74EC28D06E9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84874A-C4D7-41D8-9C23-5974FB0D8995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ECD8CD0D-3855-4CAF-B947-2F36F130F9D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661C8B-74BD-46B6-AEE3-FAEA05836FA3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27C6A192-7452-4FA1-BFB1-9624EA969B1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4ED340-BDF0-472E-932D-5A83ACA45884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F90636E6-7F05-496B-AB41-B9228C90CA4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9" name="Group 15"/>
          <p:cNvGrpSpPr>
            <a:grpSpLocks/>
          </p:cNvGrpSpPr>
          <p:nvPr/>
        </p:nvGrpSpPr>
        <p:grpSpPr bwMode="auto">
          <a:xfrm>
            <a:off x="0" y="6096000"/>
            <a:ext cx="9144000" cy="762000"/>
            <a:chOff x="0" y="3840"/>
            <a:chExt cx="5760" cy="480"/>
          </a:xfrm>
        </p:grpSpPr>
        <p:sp>
          <p:nvSpPr>
            <p:cNvPr id="1037" name="Rectangle 13"/>
            <p:cNvSpPr>
              <a:spLocks noChangeArrowheads="1"/>
            </p:cNvSpPr>
            <p:nvPr userDrawn="1"/>
          </p:nvSpPr>
          <p:spPr bwMode="auto">
            <a:xfrm>
              <a:off x="0" y="3984"/>
              <a:ext cx="5760" cy="336"/>
            </a:xfrm>
            <a:prstGeom prst="rect">
              <a:avLst/>
            </a:prstGeom>
            <a:solidFill>
              <a:srgbClr val="8224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8" name="Rectangle 14"/>
            <p:cNvSpPr>
              <a:spLocks noChangeArrowheads="1"/>
            </p:cNvSpPr>
            <p:nvPr userDrawn="1"/>
          </p:nvSpPr>
          <p:spPr bwMode="auto">
            <a:xfrm>
              <a:off x="768" y="3840"/>
              <a:ext cx="4992" cy="480"/>
            </a:xfrm>
            <a:prstGeom prst="rect">
              <a:avLst/>
            </a:prstGeom>
            <a:solidFill>
              <a:srgbClr val="8224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409575"/>
            <a:ext cx="75596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752600"/>
            <a:ext cx="75596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146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fld id="{5C433559-3183-41D0-A1B6-F6D72D66CE77}" type="datetime1">
              <a:rPr lang="it-IT"/>
              <a:pPr/>
              <a:t>19/03/2020</a:t>
            </a:fld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19200" y="6146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46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r>
              <a:rPr lang="it-IT"/>
              <a:t>Pagina </a:t>
            </a:r>
            <a:fld id="{69D1293D-D15B-40F2-8D75-562ECBDA25D8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822433"/>
        </a:buClr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rgbClr val="000000"/>
          </a:solidFill>
          <a:latin typeface="+mn-lt"/>
          <a:ea typeface="+mn-ea"/>
        </a:defRPr>
      </a:lvl3pPr>
      <a:lvl4pPr marL="1562100" indent="-228600" algn="l" rtl="0" fontAlgn="base">
        <a:spcBef>
          <a:spcPct val="20000"/>
        </a:spcBef>
        <a:spcAft>
          <a:spcPct val="0"/>
        </a:spcAft>
        <a:buChar char="–"/>
        <a:defRPr sz="1400">
          <a:solidFill>
            <a:srgbClr val="000000"/>
          </a:solidFill>
          <a:latin typeface="+mn-lt"/>
          <a:ea typeface="+mn-ea"/>
        </a:defRPr>
      </a:lvl4pPr>
      <a:lvl5pPr marL="1981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0" y="0"/>
            <a:ext cx="9144000" cy="3429000"/>
          </a:xfrm>
          <a:prstGeom prst="rect">
            <a:avLst/>
          </a:prstGeom>
          <a:solidFill>
            <a:srgbClr val="00677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907704" y="934562"/>
            <a:ext cx="6600056" cy="581025"/>
          </a:xfrm>
        </p:spPr>
        <p:txBody>
          <a:bodyPr/>
          <a:lstStyle/>
          <a:p>
            <a:r>
              <a:rPr lang="it-IT" i="1" dirty="0">
                <a:solidFill>
                  <a:schemeClr val="bg1"/>
                </a:solidFill>
              </a:rPr>
              <a:t>LEZIONE 1 A POLMONITE</a:t>
            </a:r>
          </a:p>
        </p:txBody>
      </p:sp>
      <p:grpSp>
        <p:nvGrpSpPr>
          <p:cNvPr id="34833" name="Group 17"/>
          <p:cNvGrpSpPr>
            <a:grpSpLocks/>
          </p:cNvGrpSpPr>
          <p:nvPr/>
        </p:nvGrpSpPr>
        <p:grpSpPr bwMode="auto">
          <a:xfrm>
            <a:off x="-1588" y="2759075"/>
            <a:ext cx="9145588" cy="4098925"/>
            <a:chOff x="0" y="1738"/>
            <a:chExt cx="5761" cy="2582"/>
          </a:xfrm>
        </p:grpSpPr>
        <p:pic>
          <p:nvPicPr>
            <p:cNvPr id="34831" name="Picture 15" descr="Fondin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2158"/>
              <a:ext cx="5760" cy="2162"/>
            </a:xfrm>
            <a:prstGeom prst="rect">
              <a:avLst/>
            </a:prstGeom>
            <a:noFill/>
          </p:spPr>
        </p:pic>
        <p:pic>
          <p:nvPicPr>
            <p:cNvPr id="34829" name="Picture 13" descr="logo +marchi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2160"/>
              <a:ext cx="5761" cy="722"/>
            </a:xfrm>
            <a:prstGeom prst="rect">
              <a:avLst/>
            </a:prstGeom>
            <a:noFill/>
          </p:spPr>
        </p:pic>
        <p:pic>
          <p:nvPicPr>
            <p:cNvPr id="34832" name="Picture 16" descr="fasci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16" y="1738"/>
              <a:ext cx="4444" cy="422"/>
            </a:xfrm>
            <a:prstGeom prst="rect">
              <a:avLst/>
            </a:prstGeom>
            <a:noFill/>
          </p:spPr>
        </p:pic>
      </p:grp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499992" y="5805264"/>
            <a:ext cx="4047728" cy="457200"/>
          </a:xfrm>
        </p:spPr>
        <p:txBody>
          <a:bodyPr/>
          <a:lstStyle/>
          <a:p>
            <a:r>
              <a:rPr lang="it-IT" b="1" dirty="0"/>
              <a:t>INFERMIERISTICA DELLE CRONICITA’ E DISABILITA’</a:t>
            </a:r>
          </a:p>
          <a:p>
            <a:endParaRPr lang="it-IT" b="1" dirty="0"/>
          </a:p>
          <a:p>
            <a:pPr algn="ctr"/>
            <a:r>
              <a:rPr lang="it-IT" b="1" dirty="0"/>
              <a:t>Docente Prof.ssa Carla </a:t>
            </a:r>
            <a:r>
              <a:rPr lang="it-IT" b="1" dirty="0" err="1"/>
              <a:t>Zenobi</a:t>
            </a:r>
            <a:endParaRPr lang="it-IT" b="1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0852B9B-504E-4260-BF7B-C20B6182A3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82"/>
    </mc:Choice>
    <mc:Fallback>
      <p:transition spd="slow" advTm="11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5576" y="476672"/>
            <a:ext cx="7559675" cy="452264"/>
          </a:xfrm>
        </p:spPr>
        <p:txBody>
          <a:bodyPr/>
          <a:lstStyle/>
          <a:p>
            <a:pPr marL="0" indent="0" algn="ctr">
              <a:buNone/>
            </a:pPr>
            <a:r>
              <a:rPr lang="it-IT" b="1" dirty="0">
                <a:solidFill>
                  <a:schemeClr val="tx1"/>
                </a:solidFill>
              </a:rPr>
              <a:t>POLMONITE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/>
              <a:t>LA POLMONITE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1043608" y="1556792"/>
            <a:ext cx="7128792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solidFill>
                  <a:srgbClr val="000000"/>
                </a:solidFill>
              </a:rPr>
              <a:t>Processo  infiammatorio del parenchima polmonare causato da un microrganismo patogeno.</a:t>
            </a:r>
          </a:p>
          <a:p>
            <a:pPr algn="just"/>
            <a:endParaRPr lang="it-IT" sz="1400" dirty="0">
              <a:solidFill>
                <a:srgbClr val="000000"/>
              </a:solidFill>
            </a:endParaRPr>
          </a:p>
          <a:p>
            <a:pPr algn="just"/>
            <a:r>
              <a:rPr lang="it-IT" sz="1400" dirty="0">
                <a:solidFill>
                  <a:srgbClr val="000000"/>
                </a:solidFill>
              </a:rPr>
              <a:t>Distinguiamo quattro categorie di polmoniti: di comunità, ospedaliere, da immunodepressione, da aspirazione</a:t>
            </a:r>
          </a:p>
          <a:p>
            <a:pPr algn="just"/>
            <a:endParaRPr lang="it-IT" sz="1400" dirty="0">
              <a:solidFill>
                <a:srgbClr val="000000"/>
              </a:solidFill>
            </a:endParaRPr>
          </a:p>
          <a:p>
            <a:pPr algn="just"/>
            <a:r>
              <a:rPr lang="it-IT" sz="1400" dirty="0">
                <a:solidFill>
                  <a:srgbClr val="000000"/>
                </a:solidFill>
              </a:rPr>
              <a:t>La polmonite interferisce sia sulla ventilazione che sulla perfusione. Infatti si realizza una reazione infiammatoria a livello alveolare; i  neutrofili riempiono gli alveoli normalmente pieni di aria; si produce edema della mucosa e secrezioni che ostruiscono le vie aeree, con riduzione della pressione parziale di ossigeno alveolare; può comparire broncospasmo. L’ipoventilazione determina alterazione del rapporto ventilazione-perfusione.</a:t>
            </a:r>
          </a:p>
          <a:p>
            <a:pPr algn="just"/>
            <a:endParaRPr lang="it-IT" sz="1400" dirty="0">
              <a:solidFill>
                <a:srgbClr val="000000"/>
              </a:solidFill>
            </a:endParaRPr>
          </a:p>
          <a:p>
            <a:pPr algn="just"/>
            <a:r>
              <a:rPr lang="it-IT" sz="1400" dirty="0">
                <a:solidFill>
                  <a:srgbClr val="000000"/>
                </a:solidFill>
              </a:rPr>
              <a:t>Broncopolmonite: polmonite distribuita in modo irregolare in più aree dei bronchi estendendosi al parenchima polmonare circostante</a:t>
            </a:r>
          </a:p>
          <a:p>
            <a:pPr algn="just"/>
            <a:endParaRPr lang="it-IT" sz="1400" dirty="0">
              <a:solidFill>
                <a:srgbClr val="000000"/>
              </a:solidFill>
            </a:endParaRPr>
          </a:p>
          <a:p>
            <a:pPr algn="just"/>
            <a:r>
              <a:rPr lang="it-IT" sz="1400" dirty="0">
                <a:solidFill>
                  <a:srgbClr val="000000"/>
                </a:solidFill>
              </a:rPr>
              <a:t>Polmonite lobare: che interessa uno o più lobi polmonari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A2AF869-A0D0-4909-AC12-4EA2DCA293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42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884"/>
    </mc:Choice>
    <mc:Fallback>
      <p:transition spd="slow" advTm="286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27584" y="332656"/>
            <a:ext cx="7559675" cy="1512168"/>
          </a:xfrm>
        </p:spPr>
        <p:txBody>
          <a:bodyPr/>
          <a:lstStyle/>
          <a:p>
            <a:pPr>
              <a:buNone/>
            </a:pPr>
            <a:endParaRPr lang="it-IT" sz="1400" dirty="0"/>
          </a:p>
          <a:p>
            <a:pPr>
              <a:buNone/>
            </a:pPr>
            <a:endParaRPr lang="it-IT" sz="1400" dirty="0"/>
          </a:p>
          <a:p>
            <a:pPr>
              <a:buNone/>
            </a:pPr>
            <a:r>
              <a:rPr lang="it-IT" sz="1400" b="1" dirty="0"/>
              <a:t>FATTORI </a:t>
            </a:r>
            <a:r>
              <a:rPr lang="it-IT" sz="1400" b="1" dirty="0" err="1"/>
              <a:t>DI</a:t>
            </a:r>
            <a:r>
              <a:rPr lang="it-IT" sz="1400" b="1" dirty="0"/>
              <a:t> RISCHIO.</a:t>
            </a:r>
          </a:p>
          <a:p>
            <a:r>
              <a:rPr lang="it-IT" sz="1400" dirty="0"/>
              <a:t>DIFESE IMMUNITARIE COMPROMESSE (AIDS)</a:t>
            </a:r>
          </a:p>
          <a:p>
            <a:r>
              <a:rPr lang="it-IT" sz="1400" dirty="0"/>
              <a:t>SCOMPENSO CARDIACO</a:t>
            </a:r>
          </a:p>
          <a:p>
            <a:r>
              <a:rPr lang="it-IT" sz="1400" dirty="0"/>
              <a:t>BPCO</a:t>
            </a:r>
          </a:p>
          <a:p>
            <a:r>
              <a:rPr lang="it-IT" sz="1400" dirty="0"/>
              <a:t>DIABETE</a:t>
            </a:r>
          </a:p>
          <a:p>
            <a:pPr>
              <a:buNone/>
            </a:pPr>
            <a:endParaRPr lang="it-IT" sz="1400" dirty="0"/>
          </a:p>
          <a:p>
            <a:pPr>
              <a:buNone/>
            </a:pPr>
            <a:r>
              <a:rPr lang="it-IT" sz="1400" b="1" dirty="0"/>
              <a:t>STRATEGIE </a:t>
            </a:r>
            <a:r>
              <a:rPr lang="it-IT" sz="1400" b="1" dirty="0" err="1"/>
              <a:t>DI</a:t>
            </a:r>
            <a:r>
              <a:rPr lang="it-IT" sz="1400" b="1" dirty="0"/>
              <a:t> PREVENZIONE (CDC)</a:t>
            </a:r>
          </a:p>
          <a:p>
            <a:r>
              <a:rPr lang="it-IT" sz="1400" dirty="0"/>
              <a:t>ISTRUZIONE DEL PERSONALE E SORVEGLIANZA DELLE INFEZIONI</a:t>
            </a:r>
          </a:p>
          <a:p>
            <a:r>
              <a:rPr lang="it-IT" sz="1400" dirty="0"/>
              <a:t>INTERRUZIONE DELLA TRASMISSIONE INTERUMANA E TRAMITE APPARECCHIATURE</a:t>
            </a:r>
          </a:p>
          <a:p>
            <a:r>
              <a:rPr lang="it-IT" sz="1400" dirty="0"/>
              <a:t>MODIFICA DEL RISCHIO </a:t>
            </a:r>
            <a:r>
              <a:rPr lang="it-IT" sz="1400" dirty="0" err="1"/>
              <a:t>DI</a:t>
            </a:r>
            <a:r>
              <a:rPr lang="it-IT" sz="1400" dirty="0"/>
              <a:t> INFEZIONE DELL’OSPITE</a:t>
            </a:r>
          </a:p>
          <a:p>
            <a:endParaRPr lang="it-IT" sz="1400" dirty="0"/>
          </a:p>
          <a:p>
            <a:pPr>
              <a:buNone/>
            </a:pPr>
            <a:r>
              <a:rPr lang="it-IT" sz="1400" b="1" dirty="0"/>
              <a:t>INDICAZIONE A VACCINAZIONE ANTIPNEUMOCOCCICA</a:t>
            </a:r>
          </a:p>
          <a:p>
            <a:r>
              <a:rPr lang="it-IT" sz="1400" dirty="0"/>
              <a:t>PERSONE OVER 65 ANNI</a:t>
            </a:r>
          </a:p>
          <a:p>
            <a:r>
              <a:rPr lang="it-IT" sz="1400" dirty="0"/>
              <a:t>PERSONE CON PATOLOGIA CRONICA PREDISPONENTE</a:t>
            </a:r>
          </a:p>
          <a:p>
            <a:r>
              <a:rPr lang="it-IT" sz="1400" dirty="0"/>
              <a:t>ASPLENIA FUNZIONALE O ANATOMICA</a:t>
            </a:r>
          </a:p>
          <a:p>
            <a:r>
              <a:rPr lang="it-IT" sz="1400" dirty="0"/>
              <a:t>IMMUNODEPRESSIONE</a:t>
            </a:r>
          </a:p>
          <a:p>
            <a:r>
              <a:rPr lang="it-IT" sz="1400" dirty="0"/>
              <a:t>CONTESTO AMBIENTALE A RISCHIO ELEVATO</a:t>
            </a:r>
          </a:p>
          <a:p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/>
              <a:t>LA POLMONITE</a:t>
            </a:r>
          </a:p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250937" y="4761805"/>
            <a:ext cx="87129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200" dirty="0">
              <a:solidFill>
                <a:srgbClr val="000000"/>
              </a:solidFill>
              <a:latin typeface="+mn-lt"/>
              <a:ea typeface="+mn-ea"/>
            </a:endParaRPr>
          </a:p>
          <a:p>
            <a:r>
              <a:rPr lang="it-IT" sz="1200" dirty="0">
                <a:solidFill>
                  <a:srgbClr val="000000"/>
                </a:solidFill>
              </a:rPr>
              <a:t> </a:t>
            </a:r>
            <a:endParaRPr lang="it-IT" sz="1200" dirty="0">
              <a:solidFill>
                <a:srgbClr val="000000"/>
              </a:solidFill>
              <a:latin typeface="+mn-lt"/>
              <a:ea typeface="+mn-ea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7A7FA1F-4722-4F17-88CA-08CD92C6C1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52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208"/>
    </mc:Choice>
    <mc:Fallback>
      <p:transition spd="slow" advTm="231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16013" y="1268760"/>
            <a:ext cx="7559675" cy="4598640"/>
          </a:xfrm>
        </p:spPr>
        <p:txBody>
          <a:bodyPr/>
          <a:lstStyle/>
          <a:p>
            <a:pPr>
              <a:buNone/>
            </a:pPr>
            <a:r>
              <a:rPr lang="it-IT" sz="1600" dirty="0"/>
              <a:t>      </a:t>
            </a:r>
            <a:r>
              <a:rPr lang="it-IT" sz="1600" b="1" dirty="0"/>
              <a:t>SINTOMATOLOGIA</a:t>
            </a:r>
          </a:p>
          <a:p>
            <a:endParaRPr lang="it-IT" sz="1600" dirty="0"/>
          </a:p>
          <a:p>
            <a:r>
              <a:rPr lang="it-IT" sz="1600" dirty="0"/>
              <a:t>Febbre</a:t>
            </a:r>
          </a:p>
          <a:p>
            <a:r>
              <a:rPr lang="it-IT" sz="1600" dirty="0"/>
              <a:t>Dolore toracico</a:t>
            </a:r>
          </a:p>
          <a:p>
            <a:r>
              <a:rPr lang="it-IT" sz="1600" dirty="0"/>
              <a:t>Tachipnea , dispnea, ortopnea</a:t>
            </a:r>
          </a:p>
          <a:p>
            <a:r>
              <a:rPr lang="it-IT" sz="1600" dirty="0"/>
              <a:t>Cefalea</a:t>
            </a:r>
          </a:p>
          <a:p>
            <a:r>
              <a:rPr lang="it-IT" sz="1600" dirty="0"/>
              <a:t>Mialgie</a:t>
            </a:r>
          </a:p>
          <a:p>
            <a:r>
              <a:rPr lang="it-IT" sz="1600" dirty="0"/>
              <a:t>Faringite</a:t>
            </a:r>
          </a:p>
          <a:p>
            <a:r>
              <a:rPr lang="it-IT" sz="1600" dirty="0"/>
              <a:t>Cianosi periferica</a:t>
            </a:r>
          </a:p>
          <a:p>
            <a:r>
              <a:rPr lang="it-IT" sz="1600" dirty="0"/>
              <a:t>Facile </a:t>
            </a:r>
            <a:r>
              <a:rPr lang="it-IT" sz="1600" dirty="0" err="1"/>
              <a:t>stancabilità</a:t>
            </a:r>
            <a:r>
              <a:rPr lang="it-IT" sz="1600" dirty="0"/>
              <a:t>, inappetenza</a:t>
            </a:r>
          </a:p>
          <a:p>
            <a:r>
              <a:rPr lang="it-IT" sz="1600" dirty="0"/>
              <a:t>Crepitii, aumento del FVT, tumori respiratori, ottusità alla percussione</a:t>
            </a: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/>
              <a:t>LA POLMONITE</a:t>
            </a:r>
          </a:p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307712D-49CA-41C2-AB7B-AAF4A63CA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429"/>
    </mc:Choice>
    <mc:Fallback>
      <p:transition spd="slow" advTm="48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it-IT" dirty="0"/>
              <a:t>La diagnosi di polmonite viene posta attraverso :</a:t>
            </a:r>
          </a:p>
          <a:p>
            <a:r>
              <a:rPr lang="it-IT" dirty="0"/>
              <a:t>Anamnesi</a:t>
            </a:r>
          </a:p>
          <a:p>
            <a:r>
              <a:rPr lang="it-IT" dirty="0"/>
              <a:t>Esame obiettivo</a:t>
            </a:r>
          </a:p>
          <a:p>
            <a:r>
              <a:rPr lang="it-IT" dirty="0" err="1"/>
              <a:t>Rx</a:t>
            </a:r>
            <a:r>
              <a:rPr lang="it-IT" dirty="0"/>
              <a:t> torace</a:t>
            </a:r>
          </a:p>
          <a:p>
            <a:r>
              <a:rPr lang="it-IT" dirty="0"/>
              <a:t>Esame colturale dell’espettorato, emocoltura</a:t>
            </a:r>
          </a:p>
          <a:p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/>
              <a:t>LA POLMONITE</a:t>
            </a:r>
          </a:p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5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492D9E9-1837-4956-A7C3-ACC6E15BB1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82"/>
    </mc:Choice>
    <mc:Fallback>
      <p:transition spd="slow" advTm="19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71600" y="1052736"/>
            <a:ext cx="7559675" cy="4402832"/>
          </a:xfrm>
        </p:spPr>
        <p:txBody>
          <a:bodyPr/>
          <a:lstStyle/>
          <a:p>
            <a:pPr>
              <a:buNone/>
            </a:pPr>
            <a:r>
              <a:rPr lang="it-IT" sz="1400" b="1" dirty="0"/>
              <a:t>       TERAPIA</a:t>
            </a:r>
          </a:p>
          <a:p>
            <a:pPr>
              <a:buNone/>
            </a:pPr>
            <a:endParaRPr lang="it-IT" sz="1400" b="1" dirty="0"/>
          </a:p>
          <a:p>
            <a:r>
              <a:rPr lang="it-IT" sz="1400" dirty="0"/>
              <a:t>Terapia antibiotica mirata in seguito alla risposta dell’antibiogramma; in caso non venisse isolato un batterio specifico responsabile, si imposta una terapia antibiotica empirica. </a:t>
            </a:r>
          </a:p>
          <a:p>
            <a:pPr>
              <a:buNone/>
            </a:pPr>
            <a:r>
              <a:rPr lang="it-IT" sz="1400" dirty="0"/>
              <a:t>       La scelta del trattamento antibiotico empirico deve tener conto di: </a:t>
            </a:r>
            <a:r>
              <a:rPr lang="it-IT" sz="1400" dirty="0" err="1"/>
              <a:t>farmacoresistenza</a:t>
            </a:r>
            <a:r>
              <a:rPr lang="it-IT" sz="1400" dirty="0"/>
              <a:t>, prevalenza degli agenti eziologici, fattori di rischio del paziente, costi e disponibilità dei farmaci utilizzati</a:t>
            </a:r>
          </a:p>
          <a:p>
            <a:pPr>
              <a:buNone/>
            </a:pPr>
            <a:endParaRPr lang="it-IT" sz="1400" dirty="0"/>
          </a:p>
          <a:p>
            <a:r>
              <a:rPr lang="it-IT" sz="1400" dirty="0"/>
              <a:t>Nelle polmoniti virali  la terapia è fondamentalmente di supporto; gli antibiotici sono indicati solo quando si instaurano </a:t>
            </a:r>
            <a:r>
              <a:rPr lang="it-IT" sz="1400" dirty="0" err="1"/>
              <a:t>sovrainfezioni</a:t>
            </a:r>
            <a:r>
              <a:rPr lang="it-IT" sz="1400" dirty="0"/>
              <a:t> batteriche a livello polmonare, bronchiale o dei seni nasali. Il paziente deve essere idratato; vengono somministrati antipiretici, sedativi della tosse, decongestionanti ed antistaminici. Va osservato il riposo a letto; se si sviluppa ipossia si somministra ossigeno</a:t>
            </a:r>
          </a:p>
          <a:p>
            <a:endParaRPr lang="it-IT" sz="1400" dirty="0"/>
          </a:p>
          <a:p>
            <a:r>
              <a:rPr lang="it-IT" sz="1400" dirty="0"/>
              <a:t>Nell’anziano  le infezioni polmonari sono più difficili da riconoscere e da trattare, ed hanno una mortalità più alta che nei giovani. Per questo si consiglia di effettuare in questi pazienti la vaccinazione anti-influenzale ed </a:t>
            </a:r>
            <a:r>
              <a:rPr lang="it-IT" sz="1400" dirty="0" err="1"/>
              <a:t>antipneumococcica</a:t>
            </a:r>
            <a:endParaRPr lang="it-IT" sz="1400" dirty="0"/>
          </a:p>
          <a:p>
            <a:endParaRPr lang="it-IT" b="1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/>
              <a:t>LA POLMONITE</a:t>
            </a:r>
          </a:p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6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5EDCD44-6C2F-4E7C-843E-BA6B1ECE7A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708"/>
    </mc:Choice>
    <mc:Fallback>
      <p:transition spd="slow" advTm="106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16013" y="1124744"/>
            <a:ext cx="7559675" cy="4742656"/>
          </a:xfrm>
        </p:spPr>
        <p:txBody>
          <a:bodyPr/>
          <a:lstStyle/>
          <a:p>
            <a:pPr>
              <a:buNone/>
            </a:pPr>
            <a:r>
              <a:rPr lang="it-IT" sz="1400" dirty="0"/>
              <a:t>       </a:t>
            </a:r>
            <a:r>
              <a:rPr lang="it-IT" sz="1400" b="1" dirty="0"/>
              <a:t>COMPLICANZE</a:t>
            </a:r>
          </a:p>
          <a:p>
            <a:pPr>
              <a:buNone/>
            </a:pPr>
            <a:endParaRPr lang="it-IT" sz="1400" b="1" dirty="0"/>
          </a:p>
          <a:p>
            <a:r>
              <a:rPr lang="it-IT" sz="1400" dirty="0"/>
              <a:t>Shock e insufficienza respiratoria – Il trattamento in questo caso può comprendere un supporto emodinamico e </a:t>
            </a:r>
            <a:r>
              <a:rPr lang="it-IT" sz="1400" dirty="0" err="1"/>
              <a:t>ventilatorio</a:t>
            </a:r>
            <a:r>
              <a:rPr lang="it-IT" sz="1400" dirty="0"/>
              <a:t>, per  garantire ossigenazione e pressione arteriosa; possono essere somministrati cortisonici per  combattere lo shock e la tossicità</a:t>
            </a:r>
          </a:p>
          <a:p>
            <a:endParaRPr lang="it-IT" sz="1400" dirty="0"/>
          </a:p>
          <a:p>
            <a:r>
              <a:rPr lang="it-IT" sz="1400" dirty="0" err="1"/>
              <a:t>Atelectasia</a:t>
            </a:r>
            <a:r>
              <a:rPr lang="it-IT" sz="1400" dirty="0"/>
              <a:t> e versamento pleurico – l’</a:t>
            </a:r>
            <a:r>
              <a:rPr lang="it-IT" sz="1400" dirty="0" err="1"/>
              <a:t>atelectasia</a:t>
            </a:r>
            <a:r>
              <a:rPr lang="it-IT" sz="1400" dirty="0"/>
              <a:t> si crea ogni volta che un bronco si ostruisce e si riempie di catarro; il versamento si verifica nel 40% delle polmoniti batteriche e può essere  non complicato, </a:t>
            </a:r>
            <a:r>
              <a:rPr lang="it-IT" sz="1400" dirty="0" err="1"/>
              <a:t>complicato</a:t>
            </a:r>
            <a:r>
              <a:rPr lang="it-IT" sz="1400" dirty="0"/>
              <a:t> ed empiema. Il trattamento prevede la toracentesi, per l’evacuazione del liquido e l’antibiogramma; in caso di empiema può essere applicato un drenaggio toracico, oppure  ricorrere all’intervento chirurgico</a:t>
            </a:r>
          </a:p>
          <a:p>
            <a:endParaRPr lang="it-IT" sz="1400" dirty="0"/>
          </a:p>
          <a:p>
            <a:r>
              <a:rPr lang="it-IT" sz="1400" dirty="0"/>
              <a:t>Superinfezione – si verifica prevalentemente in pazienti che hanno ricevuto numerosi cicli antibiotici, e che hanno sviluppato </a:t>
            </a:r>
            <a:r>
              <a:rPr lang="it-IT" sz="1400" dirty="0" err="1"/>
              <a:t>farmacoresistenza</a:t>
            </a:r>
            <a:r>
              <a:rPr lang="it-IT" sz="1400" dirty="0"/>
              <a:t>.</a:t>
            </a:r>
          </a:p>
          <a:p>
            <a:endParaRPr lang="it-IT" sz="1400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19/03/2020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b="1" dirty="0"/>
              <a:t>LA POLMONITE</a:t>
            </a:r>
          </a:p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7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BE34F1A-020B-45D1-A2FF-E9491E534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882"/>
    </mc:Choice>
    <mc:Fallback>
      <p:transition spd="slow" advTm="111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 sapienza">
  <a:themeElements>
    <a:clrScheme name="">
      <a:dk1>
        <a:srgbClr val="822433"/>
      </a:dk1>
      <a:lt1>
        <a:srgbClr val="FFFFFF"/>
      </a:lt1>
      <a:dk2>
        <a:srgbClr val="822433"/>
      </a:dk2>
      <a:lt2>
        <a:srgbClr val="808080"/>
      </a:lt2>
      <a:accent1>
        <a:srgbClr val="BBE0E3"/>
      </a:accent1>
      <a:accent2>
        <a:srgbClr val="FFFF00"/>
      </a:accent2>
      <a:accent3>
        <a:srgbClr val="FFFFFF"/>
      </a:accent3>
      <a:accent4>
        <a:srgbClr val="6E1D2A"/>
      </a:accent4>
      <a:accent5>
        <a:srgbClr val="DAEDEF"/>
      </a:accent5>
      <a:accent6>
        <a:srgbClr val="E7E700"/>
      </a:accent6>
      <a:hlink>
        <a:srgbClr val="0000FF"/>
      </a:hlink>
      <a:folHlink>
        <a:srgbClr val="FF0000"/>
      </a:folHlink>
    </a:clrScheme>
    <a:fontScheme name="la sapienz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ＭＳ Ｐゴシック" pitchFamily="1" charset="-128"/>
          </a:defRPr>
        </a:defPPr>
      </a:lstStyle>
    </a:lnDef>
  </a:objectDefaults>
  <a:extraClrSchemeLst>
    <a:extraClrScheme>
      <a:clrScheme name="la sapienza 1">
        <a:dk1>
          <a:srgbClr val="000000"/>
        </a:dk1>
        <a:lt1>
          <a:srgbClr val="FFFFFF"/>
        </a:lt1>
        <a:dk2>
          <a:srgbClr val="FFFFFF"/>
        </a:dk2>
        <a:lt2>
          <a:srgbClr val="2D2015"/>
        </a:lt2>
        <a:accent1>
          <a:srgbClr val="7C7C7C"/>
        </a:accent1>
        <a:accent2>
          <a:srgbClr val="FFFF7E"/>
        </a:accent2>
        <a:accent3>
          <a:srgbClr val="FFFFFF"/>
        </a:accent3>
        <a:accent4>
          <a:srgbClr val="000000"/>
        </a:accent4>
        <a:accent5>
          <a:srgbClr val="BFBFBF"/>
        </a:accent5>
        <a:accent6>
          <a:srgbClr val="E7E772"/>
        </a:accent6>
        <a:hlink>
          <a:srgbClr val="066778"/>
        </a:hlink>
        <a:folHlink>
          <a:srgbClr val="8300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Marco:Applications:Microsoft Office 2004:Modelli:Modelli personali:la sapienza.pot</Template>
  <TotalTime>42</TotalTime>
  <Words>562</Words>
  <Application>Microsoft Office PowerPoint</Application>
  <PresentationFormat>Presentazione su schermo (4:3)</PresentationFormat>
  <Paragraphs>83</Paragraphs>
  <Slides>7</Slides>
  <Notes>1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9" baseType="lpstr">
      <vt:lpstr>Arial</vt:lpstr>
      <vt:lpstr>la sapienza</vt:lpstr>
      <vt:lpstr>LEZIONE 1 A POLMONITE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- -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- -</dc:creator>
  <cp:lastModifiedBy>SILVANOLIPPO</cp:lastModifiedBy>
  <cp:revision>57</cp:revision>
  <cp:lastPrinted>2017-03-24T11:12:08Z</cp:lastPrinted>
  <dcterms:created xsi:type="dcterms:W3CDTF">2006-11-20T16:13:10Z</dcterms:created>
  <dcterms:modified xsi:type="dcterms:W3CDTF">2020-03-19T06:53:07Z</dcterms:modified>
</cp:coreProperties>
</file>