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3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18B IL PAZIENTE ONCOLOGICO 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1366578A-C8C6-4144-8485-B79C7203D56C}"/>
              </a:ext>
            </a:extLst>
          </p:cNvPr>
          <p:cNvSpPr/>
          <p:nvPr/>
        </p:nvSpPr>
        <p:spPr>
          <a:xfrm>
            <a:off x="4572000" y="5339238"/>
            <a:ext cx="393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Zenobi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F3E61C-B1A4-4934-BEEF-BDB998240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"/>
    </mc:Choice>
    <mc:Fallback>
      <p:transition spd="slow" advTm="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CDC3D8-1F42-4F2E-AAF4-004C69D1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E64B0C-2505-42F9-A162-6E51E6CD7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456" y="1124744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b="1" dirty="0"/>
              <a:t>Valutazione</a:t>
            </a:r>
          </a:p>
          <a:p>
            <a:r>
              <a:rPr lang="it-IT" sz="1800" dirty="0"/>
              <a:t>Il paziente mantiene una adeguata integrità cutanea e delle mucose</a:t>
            </a:r>
          </a:p>
          <a:p>
            <a:endParaRPr lang="it-IT" sz="1800" dirty="0"/>
          </a:p>
          <a:p>
            <a:r>
              <a:rPr lang="it-IT" sz="1800" dirty="0"/>
              <a:t>Mantiene uno stato nutrizionale adeguato</a:t>
            </a:r>
          </a:p>
          <a:p>
            <a:endParaRPr lang="it-IT" sz="1800" dirty="0"/>
          </a:p>
          <a:p>
            <a:r>
              <a:rPr lang="it-IT" sz="1800" dirty="0"/>
              <a:t>Controlla il dolore</a:t>
            </a:r>
          </a:p>
          <a:p>
            <a:endParaRPr lang="it-IT" sz="1800" dirty="0"/>
          </a:p>
          <a:p>
            <a:r>
              <a:rPr lang="it-IT" sz="1800" dirty="0"/>
              <a:t>Dimostra un aumento della tolleranza dell’attività</a:t>
            </a:r>
          </a:p>
          <a:p>
            <a:endParaRPr lang="it-IT" sz="1800" dirty="0"/>
          </a:p>
          <a:p>
            <a:r>
              <a:rPr lang="it-IT" sz="1800" dirty="0"/>
              <a:t>Mostra miglioramento dell’immagine corporea e dell’autostima</a:t>
            </a:r>
          </a:p>
          <a:p>
            <a:endParaRPr lang="it-IT" sz="1800" dirty="0"/>
          </a:p>
          <a:p>
            <a:r>
              <a:rPr lang="it-IT" sz="1800" dirty="0"/>
              <a:t>Elabora il lutto</a:t>
            </a:r>
          </a:p>
          <a:p>
            <a:endParaRPr lang="it-IT" sz="1800" dirty="0"/>
          </a:p>
          <a:p>
            <a:r>
              <a:rPr lang="it-IT" sz="1800" dirty="0"/>
              <a:t>Non presenta complicanze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139CA-F91E-44FB-850A-64E8D0F8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3F3022-1322-4319-BA1C-0C0CE43D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1C545-5F72-4FDC-BF6D-AC2F640F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E2D0002-03B4-44C8-96EE-E2E8E1BCD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4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52"/>
    </mc:Choice>
    <mc:Fallback>
      <p:transition spd="slow" advTm="3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44B7F7-88FB-451B-BEE6-2022D7C8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9CFC46-50E6-402F-8DDE-C3C574B5E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paziente Rossi in seguito ad carcinoma del pancreas, ha sviluppato ascite. Appare defedato, l’addome è globoso, ed è presente dispnea. Inoltre ha difficoltà alla deambulazione e nello svolgere le attività quotidiane.</a:t>
            </a:r>
          </a:p>
          <a:p>
            <a:endParaRPr lang="it-IT" dirty="0"/>
          </a:p>
          <a:p>
            <a:r>
              <a:rPr lang="it-IT" dirty="0"/>
              <a:t>Formula una diagnosi infermieristica reale modello percezione di sé -concetto di sé  e il relativo piano di assistenza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C7A0F0-B760-4790-9777-B371DA8E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2D1E8-6697-456C-AB22-249EE218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B99A0E-2BBB-450D-BE70-27C562F1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907C74-5DF4-41F4-95A4-88DAFD16B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8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2"/>
    </mc:Choice>
    <mc:Fallback>
      <p:transition spd="slow" advTm="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3E2F335-817F-4C12-B1D3-049E0F4EA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36" y="1052736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b="1" dirty="0">
                <a:latin typeface="+mj-lt"/>
              </a:rPr>
              <a:t>Accertamento.</a:t>
            </a:r>
          </a:p>
          <a:p>
            <a:pPr>
              <a:buNone/>
            </a:pPr>
            <a:endParaRPr lang="it-IT" sz="1800" b="1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Indipendentemente dal tipo di trattamento  e dalla prognosi, i pazienti con il cancro sono esposti a molti problemi secondari, come le infezioni, la leucopenia, i sanguinamenti, i problemi cutanei, i problemi nutrizionali, dolore, la </a:t>
            </a:r>
            <a:r>
              <a:rPr lang="it-IT" sz="1800" dirty="0" err="1">
                <a:latin typeface="+mj-lt"/>
              </a:rPr>
              <a:t>fatigue</a:t>
            </a:r>
            <a:r>
              <a:rPr lang="it-IT" sz="1800" dirty="0">
                <a:latin typeface="+mj-lt"/>
              </a:rPr>
              <a:t>, lo stress psicosociale. 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La fase di accertamento consisterà nella rilevazione dei problemi esistenti e della loro entità, e di quelli potenziali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83BB22A-B514-45B4-A8F8-8A96994A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966458-421A-451B-B9CC-728F576C2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99"/>
    </mc:Choice>
    <mc:Fallback>
      <p:transition spd="slow" advTm="32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4366D-92A2-4CBD-9210-F64AB57C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6FFDBE-1EA9-433E-BC46-BD24316D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96752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600" b="1" dirty="0"/>
              <a:t>Diagnosi infermieristiche</a:t>
            </a:r>
          </a:p>
          <a:p>
            <a:r>
              <a:rPr lang="it-IT" sz="1600" dirty="0"/>
              <a:t>Compromissione della mucosa orale e dell’integrità tissutale</a:t>
            </a:r>
          </a:p>
          <a:p>
            <a:r>
              <a:rPr lang="it-IT" sz="1600" dirty="0"/>
              <a:t>Nutrizione inferiore al fabbisogno, </a:t>
            </a:r>
            <a:r>
              <a:rPr lang="it-IT" sz="1600" dirty="0" err="1"/>
              <a:t>anorressia</a:t>
            </a:r>
            <a:endParaRPr lang="it-IT" sz="1600" dirty="0"/>
          </a:p>
          <a:p>
            <a:r>
              <a:rPr lang="it-IT" sz="1600" dirty="0"/>
              <a:t>Malassorbimento, diarrea</a:t>
            </a:r>
          </a:p>
          <a:p>
            <a:r>
              <a:rPr lang="it-IT" sz="1600" dirty="0"/>
              <a:t>Dolore cronico</a:t>
            </a:r>
          </a:p>
          <a:p>
            <a:r>
              <a:rPr lang="it-IT" sz="1600" dirty="0" err="1"/>
              <a:t>Fatigue</a:t>
            </a:r>
            <a:endParaRPr lang="it-IT" sz="1600" dirty="0"/>
          </a:p>
          <a:p>
            <a:r>
              <a:rPr lang="it-IT" sz="1600" dirty="0"/>
              <a:t>Disturbo dell’immagine corporea</a:t>
            </a:r>
          </a:p>
          <a:p>
            <a:r>
              <a:rPr lang="it-IT" sz="1600" dirty="0"/>
              <a:t>Lutto anticipato</a:t>
            </a:r>
          </a:p>
          <a:p>
            <a:endParaRPr lang="it-IT" sz="1600" b="1" dirty="0"/>
          </a:p>
          <a:p>
            <a:pPr>
              <a:buNone/>
            </a:pPr>
            <a:r>
              <a:rPr lang="it-IT" sz="1600" b="1" dirty="0"/>
              <a:t>Problemi collaborativi</a:t>
            </a:r>
          </a:p>
          <a:p>
            <a:r>
              <a:rPr lang="it-IT" sz="1600" dirty="0"/>
              <a:t>Infezioni e sepsi</a:t>
            </a:r>
          </a:p>
          <a:p>
            <a:r>
              <a:rPr lang="it-IT" sz="1600" dirty="0"/>
              <a:t>Emorragia</a:t>
            </a:r>
          </a:p>
          <a:p>
            <a:r>
              <a:rPr lang="it-IT" sz="1600" dirty="0"/>
              <a:t>Compressione del midollo spinale</a:t>
            </a:r>
          </a:p>
          <a:p>
            <a:r>
              <a:rPr lang="it-IT" sz="1600" dirty="0"/>
              <a:t>Ipercalcemia</a:t>
            </a:r>
          </a:p>
          <a:p>
            <a:r>
              <a:rPr lang="it-IT" sz="1600" dirty="0"/>
              <a:t>Versamento pericardico</a:t>
            </a:r>
          </a:p>
          <a:p>
            <a:r>
              <a:rPr lang="it-IT" sz="1600" dirty="0"/>
              <a:t>Coagulazione intravascolare disseminata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651482-A9A7-4F06-8A63-FCACC041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AFB27-CF00-4750-B7FF-78BC2354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BCE433-8A3F-4F4F-9053-E8430236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1CA464-3CEE-4BAA-B4E4-B1D1B1CCC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54"/>
    </mc:Choice>
    <mc:Fallback>
      <p:transition spd="slow" advTm="3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3C601-A1AD-467A-A72A-5E15E118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E8E1ED-3947-4DBF-9C5E-D6B3AE5B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>
                <a:latin typeface="+mj-lt"/>
              </a:rPr>
              <a:t>Obiettivi</a:t>
            </a:r>
          </a:p>
          <a:p>
            <a:r>
              <a:rPr lang="it-IT" dirty="0">
                <a:latin typeface="+mj-lt"/>
              </a:rPr>
              <a:t>Mantenimento dell’integrità tessutale</a:t>
            </a:r>
          </a:p>
          <a:p>
            <a:r>
              <a:rPr lang="it-IT" dirty="0">
                <a:latin typeface="+mj-lt"/>
              </a:rPr>
              <a:t>Mantenimento dello stato nutrizionale</a:t>
            </a:r>
          </a:p>
          <a:p>
            <a:r>
              <a:rPr lang="it-IT" dirty="0">
                <a:latin typeface="+mj-lt"/>
              </a:rPr>
              <a:t>Sollievo dal dolore e dalla </a:t>
            </a:r>
            <a:r>
              <a:rPr lang="it-IT" dirty="0" err="1">
                <a:latin typeface="+mj-lt"/>
              </a:rPr>
              <a:t>fatigue</a:t>
            </a:r>
            <a:endParaRPr lang="it-IT" dirty="0">
              <a:latin typeface="+mj-lt"/>
            </a:endParaRPr>
          </a:p>
          <a:p>
            <a:r>
              <a:rPr lang="it-IT" dirty="0">
                <a:latin typeface="+mj-lt"/>
              </a:rPr>
              <a:t>Miglioramento dell’immagine corporea</a:t>
            </a:r>
          </a:p>
          <a:p>
            <a:r>
              <a:rPr lang="it-IT" dirty="0">
                <a:latin typeface="+mj-lt"/>
              </a:rPr>
              <a:t>Elaborazione del lutto</a:t>
            </a:r>
          </a:p>
          <a:p>
            <a:r>
              <a:rPr lang="it-IT" dirty="0">
                <a:latin typeface="+mj-lt"/>
              </a:rPr>
              <a:t>Assenza di complicanze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B0069D-D0FC-4568-BD0A-DD2ECB07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22576F-121A-45D0-92CD-8E7A28CD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9D071E-E48A-4CA0-804F-F0F0AB61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C92C9D-1BED-4060-97FA-B43201D92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9"/>
    </mc:Choice>
    <mc:Fallback>
      <p:transition spd="slow" advTm="2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C8C4D-FEED-45F1-9B66-D620E240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67A496-3196-449F-A4A1-D4F107E2B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052736"/>
            <a:ext cx="7559675" cy="4814664"/>
          </a:xfrm>
        </p:spPr>
        <p:txBody>
          <a:bodyPr/>
          <a:lstStyle/>
          <a:p>
            <a:pPr>
              <a:buNone/>
            </a:pPr>
            <a:r>
              <a:rPr lang="it-IT" sz="1800" b="1" dirty="0"/>
              <a:t>Interventi</a:t>
            </a:r>
          </a:p>
          <a:p>
            <a:pPr>
              <a:buNone/>
            </a:pPr>
            <a:r>
              <a:rPr lang="it-IT" sz="1800" b="1" dirty="0"/>
              <a:t>Mantenimento dell’integrità tessutale </a:t>
            </a:r>
            <a:r>
              <a:rPr lang="it-IT" sz="1800" dirty="0"/>
              <a:t>– stomatiti. Buona igiene orale, con spazzolino morbido, filo interdentale, dentifricio e </a:t>
            </a:r>
            <a:r>
              <a:rPr lang="it-IT" sz="1800" dirty="0" err="1"/>
              <a:t>colluttorio</a:t>
            </a:r>
            <a:r>
              <a:rPr lang="it-IT" sz="1800" dirty="0"/>
              <a:t>. Lubrificare le labbra; utilizzare anestetici o antiinfiammatori ad uso topico per favorire la guarigione e ridurre il dolore. Assicurare una buona idratazione.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    </a:t>
            </a:r>
            <a:r>
              <a:rPr lang="it-IT" sz="1800" b="1" dirty="0"/>
              <a:t>Integrità cutanea</a:t>
            </a:r>
            <a:r>
              <a:rPr lang="it-IT" sz="1800" dirty="0"/>
              <a:t>. Le zone lese devono essere trattate con delicatezza, utilizzare detergenti neutri ed evitare sfregamenti. Gli abiti devono essere comodi. Le lesioni ulcerate sono indicative di neoplasia disseminata: l’infermiere deve provvedere alla detersione e disinfezione, a controllare il sanguinamento, alleviare il dolore, evitare ulteriori traumi alla cute. In caso di alopecia l’infermiere fornirà informazioni sulla sua evoluzione ed aiuterà l’assistito ad affrontare il problema e il cambiamento dell’immagine corporea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D85CAF-C8AA-453B-869B-3B42C0B5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B566DE-7C2B-4E02-B214-B65FB91E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6042D7-6B52-42C3-8E75-40639C9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F6E0312-D6DE-43B3-B41D-76B50FC9D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8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81"/>
    </mc:Choice>
    <mc:Fallback>
      <p:transition spd="slow" advTm="6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88C28-23E8-45FB-A735-F136758E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7F0DB-3ABE-437E-8974-F0C18FFD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126876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b="1" dirty="0"/>
              <a:t>INTERVENTI</a:t>
            </a:r>
          </a:p>
          <a:p>
            <a:pPr>
              <a:buNone/>
            </a:pPr>
            <a:r>
              <a:rPr lang="it-IT" sz="1800" b="1" dirty="0"/>
              <a:t>Promozione della nutrizione. </a:t>
            </a:r>
            <a:r>
              <a:rPr lang="it-IT" sz="1800" dirty="0"/>
              <a:t>Rilevare le alterazioni del gusto e dell’olfatto che colpiscono questi pazienti, le situazioni di alterazione delle mucose dell’intestino che espongono a diarrea e malassorbimento, la cachessia. Quando possibile è opportuno garantire una dieta adeguata e gradevole per il paziente; i pasti devono essere piccoli e frequenti. Prima del pasto vanno trattati il dolore, la nausea. Se non è possibile la nutrizione orale, si provvederà ad impostare una nutrizione clinica. In caso di malassorbimento possono somministrarsi integratori ed equilibratori della flora intestinale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b="1" dirty="0"/>
              <a:t>Alleviare il dolore</a:t>
            </a:r>
            <a:r>
              <a:rPr lang="it-IT" sz="1800" dirty="0"/>
              <a:t>. Generalmente si tratta di dolore cronico; valutare l’intensità del dolore. Somministrare i farmaci antidolorifici come da schema terapeutico. Segnalare al medico se il sintomo non è ben controllato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B06EA1-A7D6-4E76-9AC7-1E842888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4504D5-30A8-4E97-9117-C1CCD0DE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59102E-548E-4D57-A859-17191E71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E9EA80-57DF-49AB-A3CA-938D19852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02"/>
    </mc:Choice>
    <mc:Fallback>
      <p:transition spd="slow" advTm="8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F827F-B0CC-432C-A6F2-CF739368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5DD585-7C56-4937-9F57-96B8C0FA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196752"/>
            <a:ext cx="7559675" cy="4670648"/>
          </a:xfrm>
        </p:spPr>
        <p:txBody>
          <a:bodyPr/>
          <a:lstStyle/>
          <a:p>
            <a:r>
              <a:rPr lang="it-IT" sz="1800" b="1" dirty="0"/>
              <a:t>INTERVENTI</a:t>
            </a:r>
          </a:p>
          <a:p>
            <a:endParaRPr lang="it-IT" sz="1800" b="1" dirty="0"/>
          </a:p>
          <a:p>
            <a:pPr>
              <a:buNone/>
            </a:pPr>
            <a:r>
              <a:rPr lang="it-IT" sz="1800" b="1" dirty="0"/>
              <a:t>Diminuire la </a:t>
            </a:r>
            <a:r>
              <a:rPr lang="it-IT" sz="1800" b="1" dirty="0" err="1"/>
              <a:t>fatigue</a:t>
            </a:r>
            <a:r>
              <a:rPr lang="it-IT" sz="1800" dirty="0"/>
              <a:t>. Assicurare una proporzionale alternanza tra attività e riposo; promuovere l’esercizio fisico compatibilmente con le condizioni cliniche. Garantire il giusto apporto idrico e nutritivo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b="1" dirty="0"/>
              <a:t>Migliorare l’immagine corporea e l’autostima</a:t>
            </a:r>
            <a:r>
              <a:rPr lang="it-IT" sz="1800" dirty="0"/>
              <a:t>.  Stimolare il soggetto a conservare l’indipendenza e a partecipare ad ogni decisione nella cura di sé. Far partecipare il paziente a gruppi di sostegno; incoraggiare ad esprimere i propri disagi e le proprie preoccupazioni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b="1" dirty="0"/>
              <a:t>Elaborare il lutto. </a:t>
            </a:r>
            <a:r>
              <a:rPr lang="it-IT" sz="1800" dirty="0"/>
              <a:t>Rilevare la risposta dell’assistito e della famiglia alla diagnosi e al trattamento pianificato, aiuta ad esprimere dubbi e preoccupazioni, sostiene nelle fasi di rabbia e frustrazione, rileva le preferenze relative al trattamento di fine vita e si fa promotore delle richieste del paziente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2EF797-34C3-48BE-AC52-50591834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C9A1E9-779E-4C8D-BFB0-30120FE0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D39623-4C22-43C3-9421-0478934F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0EF22B-91D1-4359-B4A0-E030104D6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36"/>
    </mc:Choice>
    <mc:Fallback>
      <p:transition spd="slow" advTm="7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B28E96-41AD-4423-8EC8-399905D8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BA428F-4F6B-4464-B48F-DFE7A282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124744"/>
            <a:ext cx="7559675" cy="4742656"/>
          </a:xfrm>
        </p:spPr>
        <p:txBody>
          <a:bodyPr/>
          <a:lstStyle/>
          <a:p>
            <a:r>
              <a:rPr lang="it-IT" sz="1800" b="1" dirty="0"/>
              <a:t>INTERVENTI</a:t>
            </a:r>
          </a:p>
          <a:p>
            <a:pPr>
              <a:buNone/>
            </a:pPr>
            <a:r>
              <a:rPr lang="it-IT" sz="1800" b="1" dirty="0"/>
              <a:t>Prevenzione delle complicanze</a:t>
            </a:r>
          </a:p>
          <a:p>
            <a:pPr>
              <a:buNone/>
            </a:pPr>
            <a:endParaRPr lang="it-IT" sz="1800" b="1" dirty="0"/>
          </a:p>
          <a:p>
            <a:pPr>
              <a:buNone/>
            </a:pPr>
            <a:r>
              <a:rPr lang="it-IT" sz="1800" b="1" dirty="0"/>
              <a:t>Infezioni. </a:t>
            </a:r>
            <a:r>
              <a:rPr lang="it-IT" sz="1800" dirty="0"/>
              <a:t>Rilevare la TC durante la giornata; in caso di febbre effettuare i prelievi per esami colturali (urine, sangue, </a:t>
            </a:r>
            <a:r>
              <a:rPr lang="it-IT" sz="1800" dirty="0" err="1"/>
              <a:t>tracheoaspirato</a:t>
            </a:r>
            <a:r>
              <a:rPr lang="it-IT" sz="1800" dirty="0"/>
              <a:t>). Garantire una gestione asettica dei cateteri </a:t>
            </a:r>
            <a:r>
              <a:rPr lang="it-IT" sz="1800" dirty="0" err="1"/>
              <a:t>ev</a:t>
            </a:r>
            <a:r>
              <a:rPr lang="it-IT" sz="1800" dirty="0"/>
              <a:t> e una adeguata igiene ambientale. Evitare il più possibile le procedure invasive. Se c’è uno stato settico il paziente va ospedalizzato per il trattamento antibiotico e di supporto specifico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b="1" dirty="0"/>
              <a:t>Sanguinamenti. </a:t>
            </a:r>
            <a:r>
              <a:rPr lang="it-IT" sz="1800" dirty="0"/>
              <a:t>La trombocitopenia è spesso causa di sanguinamenti. Controllare i valori di laboratorio, la P/A, il polso periferico, la respirazione, esaminare la persona per evidenziare la presenza di ematomi o emorragie, le feci, le urine, il vomito, attuare tutte le misure di prevenzione dei traumi. L’infermiere somministra i liquidi, gli emoderivati, i farmaci vasopressori come da prescrizione medica 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9B9F9C-CEEC-4A78-97D6-7A9ABF06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53EC2F-305B-473C-AB90-C1CC4396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6A8F87-2E4A-4862-BFE9-CBEE924E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2E6118-E055-4B42-9710-4985AE398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72"/>
    </mc:Choice>
    <mc:Fallback>
      <p:transition spd="slow" advTm="8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51939-153F-4C47-8AED-E9C65C15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C45858-A177-4A54-83FD-E53F62EA5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sz="1800" b="1" dirty="0"/>
              <a:t>Assistenza continua.</a:t>
            </a:r>
          </a:p>
          <a:p>
            <a:pPr>
              <a:buNone/>
            </a:pPr>
            <a:r>
              <a:rPr lang="it-IT" sz="1800" dirty="0"/>
              <a:t>Spesso, dopo il trattamento della situazione acuta, i pazienti oncologici tornano a casa; la tendenza attuale è di gestire questi pazienti a domicilio, anche nella fase terminale. E’ importante che sussista una rete di sostegno sanitario e psicologico del paziente e della famiglia. L’infermiere facilita il coordinamento dell’assistenza, mantenendo stretta comunicazione con tutti i sanitari coinvolti.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BA82B3-D7EC-4896-9E71-6435A25A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8D3FCC-45FD-4F43-9B9F-56A563BA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547165-2A41-4ECF-B083-718FFE4C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A73D6A-1292-4C97-97AB-8CFD46EC7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7"/>
    </mc:Choice>
    <mc:Fallback>
      <p:transition spd="slow" advTm="4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638</TotalTime>
  <Words>902</Words>
  <Application>Microsoft Office PowerPoint</Application>
  <PresentationFormat>Presentazione su schermo (4:3)</PresentationFormat>
  <Paragraphs>111</Paragraphs>
  <Slides>11</Slides>
  <Notes>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3" baseType="lpstr">
      <vt:lpstr>Arial</vt:lpstr>
      <vt:lpstr>la sapienza</vt:lpstr>
      <vt:lpstr>LEZIONE 18B IL PAZIENTE ONCOLOGICO </vt:lpstr>
      <vt:lpstr>ASSISTENZA INFERMIERISTICA</vt:lpstr>
      <vt:lpstr>ASSISTENZA INFERMIERISTICA</vt:lpstr>
      <vt:lpstr>ASSISTENZA INFERMIERISTICA</vt:lpstr>
      <vt:lpstr>ASSISTENZA INFERMIERISTICA</vt:lpstr>
      <vt:lpstr>ASSISTENZA INFERMIERISTICA</vt:lpstr>
      <vt:lpstr>ASSISTENZA INFERMIERISTICA</vt:lpstr>
      <vt:lpstr>ASSISTENZA INFERMIERISTICA</vt:lpstr>
      <vt:lpstr>ASSISTENZA INFERMIERISTICA</vt:lpstr>
      <vt:lpstr>ASSISTENZA INFERMIERISTICA</vt:lpstr>
      <vt:lpstr>CASO CLINICO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68</cp:revision>
  <cp:lastPrinted>2017-03-24T11:12:08Z</cp:lastPrinted>
  <dcterms:created xsi:type="dcterms:W3CDTF">2006-11-20T16:13:10Z</dcterms:created>
  <dcterms:modified xsi:type="dcterms:W3CDTF">2020-04-14T12:02:12Z</dcterms:modified>
</cp:coreProperties>
</file>