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3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 dirty="0">
                <a:solidFill>
                  <a:schemeClr val="bg1"/>
                </a:solidFill>
              </a:rPr>
              <a:t>LEZIONE  17 INSUFFICIENZA RENALE CRONICA</a:t>
            </a: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0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1366578A-C8C6-4144-8485-B79C7203D56C}"/>
              </a:ext>
            </a:extLst>
          </p:cNvPr>
          <p:cNvSpPr/>
          <p:nvPr/>
        </p:nvSpPr>
        <p:spPr>
          <a:xfrm>
            <a:off x="4572000" y="5339238"/>
            <a:ext cx="3935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Zenobi</a:t>
            </a:r>
          </a:p>
          <a:p>
            <a:endParaRPr lang="it-I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9EF709-ACFB-4576-9641-DB111426A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6"/>
    </mc:Choice>
    <mc:Fallback>
      <p:transition spd="slow" advTm="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8BECD8-55E5-444C-AD7D-D7E274E1A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3C61ED-5052-4162-A7E0-C5F841F9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2" y="1196752"/>
            <a:ext cx="7559675" cy="4618856"/>
          </a:xfrm>
        </p:spPr>
        <p:txBody>
          <a:bodyPr/>
          <a:lstStyle/>
          <a:p>
            <a:pPr>
              <a:buNone/>
            </a:pPr>
            <a:r>
              <a:rPr lang="it-IT" sz="1800" b="1" dirty="0">
                <a:latin typeface="+mj-lt"/>
              </a:rPr>
              <a:t>Valutazione</a:t>
            </a:r>
          </a:p>
          <a:p>
            <a:pPr>
              <a:buNone/>
            </a:pPr>
            <a:r>
              <a:rPr lang="it-IT" sz="1800" dirty="0">
                <a:latin typeface="+mj-lt"/>
              </a:rPr>
              <a:t>Il BI e il corretto apporto nutrizionale sono conservati; i PV sono nella norma; non sono evidenti edemi, turgore delle giugulari, dispnea; le mucose sono adeguatamente idratate; vengono rispettate le limitazioni dietetiche; il peso corporeo è mantenuto </a:t>
            </a:r>
          </a:p>
          <a:p>
            <a:pPr>
              <a:buNone/>
            </a:pPr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Il paziente dimostra di conoscere la malattia, le cause che l’hanno generata, le motivazioni del regime terapeutico e dietetico; rispetta il protocollo terapeutico e modifica lo stile di vita</a:t>
            </a:r>
          </a:p>
          <a:p>
            <a:pPr>
              <a:buNone/>
            </a:pPr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Il paziente partecipa alle attività, le alterna a periodi di riposo, aumenta la cura e la stima di sé</a:t>
            </a:r>
          </a:p>
          <a:p>
            <a:pPr>
              <a:buNone/>
            </a:pPr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Sono conservati i livelli serici del potassio, del calcio, fosforo, alluminio, non si manifestano cefalea, disturbi visivi ed altre complicanze; non si riscontra anemia, non ci sono emorragie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B15703-F3C4-4BD8-ADD8-FC02C336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7070A4-2B43-4569-9952-38988F481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FEC53C-5D01-48C4-AE30-5DC2BA90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FF81F9A-32F9-43DA-BC08-66DCAA114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5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17"/>
    </mc:Choice>
    <mc:Fallback>
      <p:transition spd="slow" advTm="71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2DB999-ADE5-455A-9460-D0ABEA68D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CASO CLINICO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BE0944-ED91-41D0-A0D5-F3BF4EDCD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/>
              <a:t>Giulio, di anni 65, è affetto da scompenso cardiaco, ed è ricoverato in Medicina per accertamenti</a:t>
            </a:r>
          </a:p>
          <a:p>
            <a:r>
              <a:rPr lang="it-IT" sz="1800" dirty="0"/>
              <a:t>Durante il tuo turno di servizio rilevi che il paziente ha urinato solo 150 ml in 7ore. </a:t>
            </a:r>
          </a:p>
          <a:p>
            <a:r>
              <a:rPr lang="it-IT" sz="1800" dirty="0"/>
              <a:t>Il paziente si presenta dispnoico, con edemi declivi, congesto.</a:t>
            </a:r>
          </a:p>
          <a:p>
            <a:r>
              <a:rPr lang="it-IT" sz="1800" dirty="0"/>
              <a:t>La P/A è 190/110 e la F.C. 92bt/</a:t>
            </a:r>
            <a:r>
              <a:rPr lang="it-IT" sz="1800" dirty="0" err="1"/>
              <a:t>min</a:t>
            </a:r>
            <a:r>
              <a:rPr lang="it-IT" sz="1800" dirty="0"/>
              <a:t>; polso aritmico ma ampio e forte</a:t>
            </a:r>
          </a:p>
          <a:p>
            <a:endParaRPr lang="it-IT" sz="1800" dirty="0"/>
          </a:p>
          <a:p>
            <a:r>
              <a:rPr lang="it-IT" sz="1800" dirty="0"/>
              <a:t>Formula una diagnosi infermieristica reale e una di rischio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1865E2-87C2-4873-95A1-E9CB3B04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18128B-0885-47BA-BEA7-C5967E21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2E98AE-57BE-46A2-AB8C-F5D8C6A9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8291A1-2ED5-4A93-8A2F-1EBBEE7DC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9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2"/>
    </mc:Choice>
    <mc:Fallback>
      <p:transition spd="slow" advTm="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63E2F335-817F-4C12-B1D3-049E0F4EA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556792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800" dirty="0">
                <a:latin typeface="+mj-lt"/>
              </a:rPr>
              <a:t>Deterioramento progressivo e irreversibile della funzionalità renale, con alterazione dell’equilibrio metabolico e </a:t>
            </a:r>
            <a:r>
              <a:rPr lang="it-IT" sz="1800" dirty="0" err="1">
                <a:latin typeface="+mj-lt"/>
              </a:rPr>
              <a:t>idroelettrolitico</a:t>
            </a:r>
            <a:r>
              <a:rPr lang="it-IT" sz="1800" dirty="0">
                <a:latin typeface="+mj-lt"/>
              </a:rPr>
              <a:t>, fino all’uremia.</a:t>
            </a:r>
          </a:p>
          <a:p>
            <a:pPr>
              <a:buNone/>
            </a:pPr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Può essere causata da patologie sistemiche, come il diabete mellito, l’ipertensione, la glomerulonefrite cronica, la pielonefrite, rene policistico, lesioni vascolari, infezioni, sostanze tossiche.</a:t>
            </a:r>
          </a:p>
          <a:p>
            <a:pPr>
              <a:buNone/>
            </a:pPr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Per mantenere in vita la persona possono rendersi necessari la dialisi e il trapianto di reni.</a:t>
            </a:r>
          </a:p>
          <a:p>
            <a:pPr>
              <a:buNone/>
            </a:pPr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Si distinguono tre stadi di nefropatia cronica: riserva renale ridotta, insufficienza renale, malattia renale terminale</a:t>
            </a:r>
          </a:p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F1A775-DA4A-4F44-BA31-5F13BB7C3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71"/>
    </mc:Choice>
    <mc:Fallback>
      <p:transition spd="slow" advTm="5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04366D-92A2-4CBD-9210-F64AB57C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MANIFESTAZIONI CLINICHE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6FFDBE-1EA9-433E-BC46-BD24316D4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830" y="1196752"/>
            <a:ext cx="7559675" cy="4114800"/>
          </a:xfrm>
        </p:spPr>
        <p:txBody>
          <a:bodyPr/>
          <a:lstStyle/>
          <a:p>
            <a:pPr>
              <a:buNone/>
            </a:pPr>
            <a:endParaRPr lang="it-IT" sz="1800" dirty="0">
              <a:latin typeface="Comic Sans MS" pitchFamily="66" charset="0"/>
            </a:endParaRPr>
          </a:p>
          <a:p>
            <a:r>
              <a:rPr lang="it-IT" sz="1800" dirty="0"/>
              <a:t>Ipertensione, insufficienza cardiaca congestizia, edema polmonare, pericardite</a:t>
            </a:r>
          </a:p>
          <a:p>
            <a:r>
              <a:rPr lang="it-IT" sz="1800" dirty="0"/>
              <a:t>Prurito intenso</a:t>
            </a:r>
          </a:p>
          <a:p>
            <a:r>
              <a:rPr lang="it-IT" sz="1800" dirty="0"/>
              <a:t>Nausea, vomito, singhiozzo, </a:t>
            </a:r>
            <a:r>
              <a:rPr lang="it-IT" sz="1800" dirty="0" err="1"/>
              <a:t>anorressia</a:t>
            </a:r>
            <a:endParaRPr lang="it-IT" sz="1800" dirty="0"/>
          </a:p>
          <a:p>
            <a:r>
              <a:rPr lang="it-IT" sz="1800" dirty="0"/>
              <a:t>Riduzione del tasso di filtrazione glomerulare (clearance della creatinina)</a:t>
            </a:r>
          </a:p>
          <a:p>
            <a:r>
              <a:rPr lang="it-IT" sz="1800" dirty="0"/>
              <a:t>Edemi</a:t>
            </a:r>
          </a:p>
          <a:p>
            <a:r>
              <a:rPr lang="it-IT" sz="1800" dirty="0"/>
              <a:t>Acidosi metabolica per incapacità del rene di eliminare ammoniaca</a:t>
            </a:r>
          </a:p>
          <a:p>
            <a:r>
              <a:rPr lang="it-IT" sz="1800" dirty="0"/>
              <a:t>Anemia, per insufficiente produzione di eritropoietina</a:t>
            </a:r>
          </a:p>
          <a:p>
            <a:r>
              <a:rPr lang="it-IT" sz="1800" dirty="0"/>
              <a:t>Alterazione del metabolismo calcio-fosforo, con perdita di calcio e ridotta produzione di </a:t>
            </a:r>
            <a:r>
              <a:rPr lang="it-IT" sz="1800" dirty="0" err="1"/>
              <a:t>vit</a:t>
            </a:r>
            <a:r>
              <a:rPr lang="it-IT" sz="1800" dirty="0"/>
              <a:t>. D, e conseguente osteodistrofia renale.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651482-A9A7-4F06-8A63-FCACC041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6AFB27-CF00-4750-B7FF-78BC2354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BCE433-8A3F-4F4F-9053-E8430236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5B6368-7375-4342-B1B7-8DD9A460A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1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74"/>
    </mc:Choice>
    <mc:Fallback>
      <p:transition spd="slow" advTm="46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33C601-A1AD-467A-A72A-5E15E118E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TERAPIA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E8E1ED-3947-4DBF-9C5E-D6B3AE5B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340768"/>
            <a:ext cx="7559675" cy="4526632"/>
          </a:xfrm>
        </p:spPr>
        <p:txBody>
          <a:bodyPr/>
          <a:lstStyle/>
          <a:p>
            <a:pPr>
              <a:buNone/>
            </a:pPr>
            <a:r>
              <a:rPr lang="it-IT" sz="1800" dirty="0">
                <a:latin typeface="Comic Sans MS" pitchFamily="66" charset="0"/>
              </a:rPr>
              <a:t>Ha l’obiettivo di preservare la funzionalità renale il più a lungo possibile  e mantenere l’omeostasi.</a:t>
            </a:r>
          </a:p>
          <a:p>
            <a:pPr>
              <a:buNone/>
            </a:pPr>
            <a:endParaRPr lang="it-IT" sz="1800" dirty="0">
              <a:latin typeface="Comic Sans MS" pitchFamily="66" charset="0"/>
            </a:endParaRPr>
          </a:p>
          <a:p>
            <a:pPr>
              <a:buNone/>
            </a:pPr>
            <a:r>
              <a:rPr lang="it-IT" sz="1800" dirty="0">
                <a:latin typeface="Comic Sans MS" pitchFamily="66" charset="0"/>
              </a:rPr>
              <a:t>Terapia farmacologica.</a:t>
            </a:r>
          </a:p>
          <a:p>
            <a:r>
              <a:rPr lang="it-IT" sz="1800" dirty="0">
                <a:latin typeface="Comic Sans MS" pitchFamily="66" charset="0"/>
              </a:rPr>
              <a:t>Antiipertensivi e farmaci cardiovascolari</a:t>
            </a:r>
          </a:p>
          <a:p>
            <a:r>
              <a:rPr lang="it-IT" sz="1800" dirty="0">
                <a:latin typeface="Comic Sans MS" pitchFamily="66" charset="0"/>
              </a:rPr>
              <a:t>Eritropoietina</a:t>
            </a:r>
          </a:p>
          <a:p>
            <a:r>
              <a:rPr lang="it-IT" sz="1800" dirty="0">
                <a:latin typeface="Comic Sans MS" pitchFamily="66" charset="0"/>
              </a:rPr>
              <a:t>Integratori di ferro e calcio</a:t>
            </a:r>
          </a:p>
          <a:p>
            <a:r>
              <a:rPr lang="it-IT" sz="1800" dirty="0">
                <a:latin typeface="Comic Sans MS" pitchFamily="66" charset="0"/>
              </a:rPr>
              <a:t>Antiacidi per contrastare l’iperfosforemia e l’ipocalcemia</a:t>
            </a:r>
          </a:p>
          <a:p>
            <a:pPr>
              <a:buNone/>
            </a:pPr>
            <a:r>
              <a:rPr lang="it-IT" sz="1800" dirty="0">
                <a:latin typeface="Comic Sans MS" pitchFamily="66" charset="0"/>
              </a:rPr>
              <a:t>Terapia nutrizionale.</a:t>
            </a:r>
          </a:p>
          <a:p>
            <a:r>
              <a:rPr lang="it-IT" sz="1800" dirty="0">
                <a:latin typeface="Comic Sans MS" pitchFamily="66" charset="0"/>
              </a:rPr>
              <a:t>Dieta ipoproteica, iposodica e </a:t>
            </a:r>
            <a:r>
              <a:rPr lang="it-IT" sz="1800" dirty="0" err="1">
                <a:latin typeface="Comic Sans MS" pitchFamily="66" charset="0"/>
              </a:rPr>
              <a:t>ipopotassica</a:t>
            </a:r>
            <a:r>
              <a:rPr lang="it-IT" sz="1800" dirty="0">
                <a:latin typeface="Comic Sans MS" pitchFamily="66" charset="0"/>
              </a:rPr>
              <a:t> </a:t>
            </a:r>
          </a:p>
          <a:p>
            <a:pPr>
              <a:buNone/>
            </a:pPr>
            <a:r>
              <a:rPr lang="it-IT" sz="1800" dirty="0">
                <a:latin typeface="Comic Sans MS" pitchFamily="66" charset="0"/>
              </a:rPr>
              <a:t>Dialisi e trapianto renale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B0069D-D0FC-4568-BD0A-DD2ECB07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22576F-121A-45D0-92CD-8E7A28CDD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9D071E-E48A-4CA0-804F-F0F0AB61E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C5B1893-D665-4BCC-8F3C-3811325CC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52"/>
    </mc:Choice>
    <mc:Fallback>
      <p:transition spd="slow" advTm="39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4C8C4D-FEED-45F1-9B66-D620E240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DIAGNOSI INFERMIERISTICHE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67A496-3196-449F-A4A1-D4F107E2B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124744"/>
            <a:ext cx="7559675" cy="4742656"/>
          </a:xfrm>
        </p:spPr>
        <p:txBody>
          <a:bodyPr/>
          <a:lstStyle/>
          <a:p>
            <a:r>
              <a:rPr lang="it-IT" sz="1800" dirty="0"/>
              <a:t>Eccessivo volume di liquidi correlato a diminuzione della produzione urinaria, eccessi dietetici, ritenzione di sodio e acqua</a:t>
            </a:r>
          </a:p>
          <a:p>
            <a:endParaRPr lang="it-IT" sz="1800" dirty="0"/>
          </a:p>
          <a:p>
            <a:r>
              <a:rPr lang="it-IT" sz="1800" dirty="0"/>
              <a:t>Nutrizione inferiore al fabbisogno correlata ad </a:t>
            </a:r>
            <a:r>
              <a:rPr lang="it-IT" sz="1800" dirty="0" err="1"/>
              <a:t>anorressia</a:t>
            </a:r>
            <a:r>
              <a:rPr lang="it-IT" sz="1800" dirty="0"/>
              <a:t>, nausea e vomito, restrizioni dietetiche, compromissione della mucosa orale</a:t>
            </a:r>
          </a:p>
          <a:p>
            <a:endParaRPr lang="it-IT" sz="1800" dirty="0"/>
          </a:p>
          <a:p>
            <a:r>
              <a:rPr lang="it-IT" sz="1800" dirty="0"/>
              <a:t>Insufficiente conoscenza della propria condizione clinica e del regime di trattamento</a:t>
            </a:r>
          </a:p>
          <a:p>
            <a:endParaRPr lang="it-IT" sz="1800" dirty="0"/>
          </a:p>
          <a:p>
            <a:r>
              <a:rPr lang="it-IT" sz="1800" dirty="0"/>
              <a:t>Intolleranza all’attività, correlata a </a:t>
            </a:r>
            <a:r>
              <a:rPr lang="it-IT" sz="1800" dirty="0" err="1"/>
              <a:t>fatigue</a:t>
            </a:r>
            <a:r>
              <a:rPr lang="it-IT" sz="1800" dirty="0"/>
              <a:t>, anemia, mancata eliminazione dei prodotti  di scarto, dialisi</a:t>
            </a:r>
          </a:p>
          <a:p>
            <a:endParaRPr lang="it-IT" sz="1800" dirty="0"/>
          </a:p>
          <a:p>
            <a:r>
              <a:rPr lang="it-IT" sz="1800" dirty="0"/>
              <a:t>Scarsa autostima correlata alla condizione di dipendenza, cambiamento della propria immagine corporea e del proprio ruolo e ad alterazioni della funzione sessuale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D85CAF-C8AA-453B-869B-3B42C0B51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B566DE-7C2B-4E02-B214-B65FB91EA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6042D7-6B52-42C3-8E75-40639C9C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D754F3E-6177-4467-82D6-503D305C8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8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53"/>
    </mc:Choice>
    <mc:Fallback>
      <p:transition spd="slow" advTm="42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F88C28-23E8-45FB-A735-F136758E1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17F0DB-3ABE-437E-8974-F0C18FFDD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525" y="1371600"/>
            <a:ext cx="7559675" cy="4114800"/>
          </a:xfrm>
        </p:spPr>
        <p:txBody>
          <a:bodyPr/>
          <a:lstStyle/>
          <a:p>
            <a:r>
              <a:rPr lang="it-IT" sz="1800" b="1" dirty="0"/>
              <a:t>Problemi collaborativi</a:t>
            </a:r>
            <a:r>
              <a:rPr lang="it-IT" sz="1800" dirty="0"/>
              <a:t>: </a:t>
            </a:r>
            <a:r>
              <a:rPr lang="it-IT" sz="1800" dirty="0" err="1"/>
              <a:t>iperpotassiemia</a:t>
            </a:r>
            <a:r>
              <a:rPr lang="it-IT" sz="1800" dirty="0"/>
              <a:t>, pericardite, effusione pericardica, tamponamento cardiaco, ipertensione, anemia, patologie ossee</a:t>
            </a:r>
          </a:p>
          <a:p>
            <a:endParaRPr lang="it-IT" sz="1800" dirty="0"/>
          </a:p>
          <a:p>
            <a:pPr>
              <a:buNone/>
            </a:pPr>
            <a:r>
              <a:rPr lang="it-IT" sz="1800" b="1" dirty="0">
                <a:latin typeface="+mj-lt"/>
              </a:rPr>
              <a:t>Obiettivi</a:t>
            </a:r>
          </a:p>
          <a:p>
            <a:r>
              <a:rPr lang="it-IT" sz="1800" dirty="0">
                <a:latin typeface="+mj-lt"/>
              </a:rPr>
              <a:t>Mantenere il peso corporeo e il BI</a:t>
            </a:r>
          </a:p>
          <a:p>
            <a:r>
              <a:rPr lang="it-IT" sz="1800" dirty="0">
                <a:latin typeface="+mj-lt"/>
              </a:rPr>
              <a:t>Mantenere un adeguato apporto nutrizionale</a:t>
            </a:r>
          </a:p>
          <a:p>
            <a:r>
              <a:rPr lang="it-IT" sz="1800" dirty="0">
                <a:latin typeface="+mj-lt"/>
              </a:rPr>
              <a:t>Aumentare le conoscenze sulla condizione patologica e sul suo trattamento</a:t>
            </a:r>
          </a:p>
          <a:p>
            <a:r>
              <a:rPr lang="it-IT" sz="1800" dirty="0">
                <a:latin typeface="+mj-lt"/>
              </a:rPr>
              <a:t>Partecipazione alle attività entro i limiti di tolleranza</a:t>
            </a:r>
          </a:p>
          <a:p>
            <a:r>
              <a:rPr lang="it-IT" sz="1800" dirty="0">
                <a:latin typeface="+mj-lt"/>
              </a:rPr>
              <a:t>Aumento dell’autostima</a:t>
            </a:r>
          </a:p>
          <a:p>
            <a:r>
              <a:rPr lang="it-IT" sz="1800" dirty="0">
                <a:latin typeface="+mj-lt"/>
              </a:rPr>
              <a:t>Prevenzione delle complicanze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B06EA1-A7D6-4E76-9AC7-1E842888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4504D5-30A8-4E97-9117-C1CCD0DE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59102E-548E-4D57-A859-17191E719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B82A034-D88F-42B2-9F90-4E7D97A05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7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21"/>
    </mc:Choice>
    <mc:Fallback>
      <p:transition spd="slow" advTm="4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EF827F-B0CC-432C-A6F2-CF739368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5DD585-7C56-4937-9F57-96B8C0FA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052736"/>
            <a:ext cx="7559675" cy="4814664"/>
          </a:xfrm>
        </p:spPr>
        <p:txBody>
          <a:bodyPr/>
          <a:lstStyle/>
          <a:p>
            <a:pPr>
              <a:buNone/>
            </a:pPr>
            <a:r>
              <a:rPr lang="it-IT" sz="1800" b="1" dirty="0">
                <a:latin typeface="+mj-lt"/>
              </a:rPr>
              <a:t>Interventi</a:t>
            </a:r>
          </a:p>
          <a:p>
            <a:pPr>
              <a:buNone/>
            </a:pPr>
            <a:r>
              <a:rPr lang="it-IT" sz="1800" dirty="0">
                <a:latin typeface="+mj-lt"/>
              </a:rPr>
              <a:t>Mantenimento del BI. Valutare lo stato di idratazione e il peso corporeo, il BI, il turgore delle vene del collo, la P/A, polso, ritmo cardiaco; limitare l’assunzione di liquidi al volume prescritto; spiegare al paziente e alla famiglia il motivo delle restrizioni; incoraggiare l’igiene orale</a:t>
            </a:r>
          </a:p>
          <a:p>
            <a:pPr>
              <a:buNone/>
            </a:pPr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Mantenimento dell’apporto nutrizionale. Valutare il peso, le misure antropometriche, i valori degli esami di laboratorio; valutare le abitudini e i gusti alimentari del paziente e i fattori che contribuiscono all’alterazione dello stato nutrizionale; predisporre una dieta iposodica e ipoproteica; spiegare il </a:t>
            </a:r>
            <a:r>
              <a:rPr lang="it-IT" sz="1800" dirty="0" err="1">
                <a:latin typeface="+mj-lt"/>
              </a:rPr>
              <a:t>rationale</a:t>
            </a:r>
            <a:r>
              <a:rPr lang="it-IT" sz="1800" dirty="0">
                <a:latin typeface="+mj-lt"/>
              </a:rPr>
              <a:t> delle limitazioni dietetiche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2EF797-34C3-48BE-AC52-505918346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C9A1E9-779E-4C8D-BFB0-30120FE0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D39623-4C22-43C3-9421-0478934F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99EF1B1-201C-4146-A4B1-ED7687D8E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0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78"/>
    </mc:Choice>
    <mc:Fallback>
      <p:transition spd="slow" advTm="58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B28E96-41AD-4423-8EC8-399905D80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BA428F-4F6B-4464-B48F-DFE7A282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052736"/>
            <a:ext cx="7559675" cy="4814664"/>
          </a:xfrm>
        </p:spPr>
        <p:txBody>
          <a:bodyPr/>
          <a:lstStyle/>
          <a:p>
            <a:pPr>
              <a:buNone/>
            </a:pPr>
            <a:r>
              <a:rPr lang="it-IT" sz="1800" b="1" dirty="0">
                <a:latin typeface="+mj-lt"/>
              </a:rPr>
              <a:t>INTERVENTI</a:t>
            </a:r>
          </a:p>
          <a:p>
            <a:pPr>
              <a:buNone/>
            </a:pPr>
            <a:r>
              <a:rPr lang="it-IT" sz="1800" dirty="0">
                <a:latin typeface="+mj-lt"/>
              </a:rPr>
              <a:t>Aumentare le conoscenze: valutare il livello di conoscenza del paziente della malattia, delle cause, e del trattamento; fornire spiegazioni in termini comprensibili; aiutare il paziente ad assimilare i cambiamenti dello stile di vita; fornire un prospetto scritto con tutte le indicazioni sui comportamenti da osservare</a:t>
            </a:r>
          </a:p>
          <a:p>
            <a:pPr>
              <a:buNone/>
            </a:pPr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Partecipazione alle attività. Valutare le condizioni che determinano </a:t>
            </a:r>
            <a:r>
              <a:rPr lang="it-IT" sz="1800" dirty="0" err="1">
                <a:latin typeface="+mj-lt"/>
              </a:rPr>
              <a:t>fatigue</a:t>
            </a:r>
            <a:r>
              <a:rPr lang="it-IT" sz="1800" dirty="0">
                <a:latin typeface="+mj-lt"/>
              </a:rPr>
              <a:t> ( anemia, squilibri </a:t>
            </a:r>
            <a:r>
              <a:rPr lang="it-IT" sz="1800" dirty="0" err="1">
                <a:latin typeface="+mj-lt"/>
              </a:rPr>
              <a:t>idroelettrolitici</a:t>
            </a:r>
            <a:r>
              <a:rPr lang="it-IT" sz="1800" dirty="0">
                <a:latin typeface="+mj-lt"/>
              </a:rPr>
              <a:t>,, accumulo di prodotti di scarto del metabolismo, depressione); aiutare l’assistito a riconquistare l’autonomia e a prendersi cura di sé; alternare le attività al riposo</a:t>
            </a:r>
          </a:p>
          <a:p>
            <a:pPr>
              <a:buNone/>
            </a:pPr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Aumentare l’autostima. Valutare le razioni alla malattia, il rapporto con la famiglia; favorire lo scambio di idee, sentimenti e relazioni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9B9F9C-CEEC-4A78-97D6-7A9ABF06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53EC2F-305B-473C-AB90-C1CC4396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6A8F87-2E4A-4862-BFE9-CBEE924E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E337FE-A998-4246-BED6-06B288805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5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25"/>
    </mc:Choice>
    <mc:Fallback>
      <p:transition spd="slow" advTm="55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F92972-D116-422D-847E-5E059C8A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PROBLEMI COLLABORATIVI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461B36-7758-4A1A-B074-00C69ED4A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914400"/>
            <a:ext cx="7559675" cy="4953000"/>
          </a:xfrm>
        </p:spPr>
        <p:txBody>
          <a:bodyPr/>
          <a:lstStyle/>
          <a:p>
            <a:r>
              <a:rPr lang="it-IT" sz="1600" b="1" dirty="0" err="1">
                <a:latin typeface="+mj-lt"/>
              </a:rPr>
              <a:t>Iperpotassiemia</a:t>
            </a:r>
            <a:r>
              <a:rPr lang="it-IT" sz="1600" dirty="0">
                <a:latin typeface="+mj-lt"/>
              </a:rPr>
              <a:t>: monitorare la potassiemia e segnalare al medico valori &gt;5mEq/L; valutare la presenza di diarrea, alterazioni ECG ed informare il medico</a:t>
            </a:r>
          </a:p>
          <a:p>
            <a:endParaRPr lang="it-IT" sz="1600" b="1" dirty="0">
              <a:latin typeface="+mj-lt"/>
            </a:endParaRPr>
          </a:p>
          <a:p>
            <a:r>
              <a:rPr lang="it-IT" sz="1600" b="1" dirty="0">
                <a:latin typeface="+mj-lt"/>
              </a:rPr>
              <a:t>Pericardite</a:t>
            </a:r>
            <a:r>
              <a:rPr lang="it-IT" sz="1600" dirty="0">
                <a:latin typeface="+mj-lt"/>
              </a:rPr>
              <a:t>: valutare la presenza di febbre, dolore </a:t>
            </a:r>
            <a:r>
              <a:rPr lang="it-IT" sz="1600" dirty="0" err="1">
                <a:latin typeface="+mj-lt"/>
              </a:rPr>
              <a:t>toracico,sfregamento</a:t>
            </a:r>
            <a:r>
              <a:rPr lang="it-IT" sz="1600" dirty="0">
                <a:latin typeface="+mj-lt"/>
              </a:rPr>
              <a:t> pericardico; in caso di pericardite valutare se c’è ipotensione grave, polso periferico debole, alterazione dello stato di coscienza, turgore delle giugulari</a:t>
            </a:r>
          </a:p>
          <a:p>
            <a:endParaRPr lang="it-IT" sz="1600" dirty="0">
              <a:latin typeface="+mj-lt"/>
            </a:endParaRPr>
          </a:p>
          <a:p>
            <a:r>
              <a:rPr lang="it-IT" sz="1600" b="1" dirty="0">
                <a:latin typeface="+mj-lt"/>
              </a:rPr>
              <a:t>Ipertensione</a:t>
            </a:r>
            <a:r>
              <a:rPr lang="it-IT" sz="1600" dirty="0">
                <a:latin typeface="+mj-lt"/>
              </a:rPr>
              <a:t>: misurare regolarmente la P/A, somministrare i farmaci antiipertensivi prescritti, far osservare le restrizioni dietetiche, informare il medico in caso di cefalea, edemi, alterazioni della vista, convulsioni</a:t>
            </a:r>
          </a:p>
          <a:p>
            <a:endParaRPr lang="it-IT" sz="1600" dirty="0">
              <a:latin typeface="+mj-lt"/>
            </a:endParaRPr>
          </a:p>
          <a:p>
            <a:r>
              <a:rPr lang="it-IT" sz="1600" b="1" dirty="0">
                <a:latin typeface="+mj-lt"/>
              </a:rPr>
              <a:t>Anemia</a:t>
            </a:r>
            <a:r>
              <a:rPr lang="it-IT" sz="1600" dirty="0">
                <a:latin typeface="+mj-lt"/>
              </a:rPr>
              <a:t>: monitorare i valori dell’emocromo, somministrare i farmaci prescritti ed eventuali emoderivati, limitare i prelievi ematici a quelli necessari, evitare sforzi che predispongono al sanguinamento</a:t>
            </a:r>
          </a:p>
          <a:p>
            <a:endParaRPr lang="it-IT" sz="1600" dirty="0">
              <a:latin typeface="+mj-lt"/>
            </a:endParaRPr>
          </a:p>
          <a:p>
            <a:r>
              <a:rPr lang="it-IT" sz="1600" b="1" dirty="0">
                <a:latin typeface="+mj-lt"/>
              </a:rPr>
              <a:t>Patologie ossee</a:t>
            </a:r>
            <a:r>
              <a:rPr lang="it-IT" sz="1600" dirty="0">
                <a:latin typeface="+mj-lt"/>
              </a:rPr>
              <a:t>: monitorare Ca, Fosforo, alluminio; favorire l’esercizio fisico; somministrare i farmaci prescritti.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0E3C1D-30BC-42AE-9054-99F3186E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2B4C-BC3F-47F6-B2C8-8F95ADA9B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D12789-3F7F-4737-8B74-D5D07998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6B05D62-9E9E-4383-8D21-BC738672F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2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77"/>
    </mc:Choice>
    <mc:Fallback>
      <p:transition spd="slow" advTm="108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646</TotalTime>
  <Words>1017</Words>
  <Application>Microsoft Office PowerPoint</Application>
  <PresentationFormat>Presentazione su schermo (4:3)</PresentationFormat>
  <Paragraphs>119</Paragraphs>
  <Slides>11</Slides>
  <Notes>1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4" baseType="lpstr">
      <vt:lpstr>Arial</vt:lpstr>
      <vt:lpstr>Comic Sans MS</vt:lpstr>
      <vt:lpstr>la sapienza</vt:lpstr>
      <vt:lpstr>LEZIONE  17 INSUFFICIENZA RENALE CRONICA</vt:lpstr>
      <vt:lpstr>Presentazione standard di PowerPoint</vt:lpstr>
      <vt:lpstr>MANIFESTAZIONI CLINICHE</vt:lpstr>
      <vt:lpstr>TERAPIA</vt:lpstr>
      <vt:lpstr>DIAGNOSI INFERMIERISTICHE</vt:lpstr>
      <vt:lpstr>ASSISTENZA INFERMIERISTICA</vt:lpstr>
      <vt:lpstr>ASSISTENZA INFERMIERISTICA</vt:lpstr>
      <vt:lpstr>ASSISTENZA INFERMIERISTICA</vt:lpstr>
      <vt:lpstr>PROBLEMI COLLABORATIVI</vt:lpstr>
      <vt:lpstr>ASSISTENZA INFERMIERISTICA</vt:lpstr>
      <vt:lpstr>CASO CLINICO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69</cp:revision>
  <cp:lastPrinted>2017-03-24T11:12:08Z</cp:lastPrinted>
  <dcterms:created xsi:type="dcterms:W3CDTF">2006-11-20T16:13:10Z</dcterms:created>
  <dcterms:modified xsi:type="dcterms:W3CDTF">2020-04-14T10:18:40Z</dcterms:modified>
</cp:coreProperties>
</file>