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63" r:id="rId2"/>
    <p:sldId id="273" r:id="rId3"/>
    <p:sldId id="274" r:id="rId4"/>
    <p:sldId id="275" r:id="rId5"/>
    <p:sldId id="276" r:id="rId6"/>
    <p:sldId id="277" r:id="rId7"/>
    <p:sldId id="278" r:id="rId8"/>
  </p:sldIdLst>
  <p:sldSz cx="9144000" cy="6858000" type="screen4x3"/>
  <p:notesSz cx="7099300" cy="10234613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900" kern="1200">
        <a:solidFill>
          <a:schemeClr val="bg1"/>
        </a:solidFill>
        <a:latin typeface="Arial" pitchFamily="34" charset="0"/>
        <a:ea typeface="ＭＳ Ｐゴシック" pitchFamily="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bone Giancarlo" initials="CG" lastIdx="1" clrIdx="0">
    <p:extLst>
      <p:ext uri="{19B8F6BF-5375-455C-9EA6-DF929625EA0E}">
        <p15:presenceInfo xmlns:p15="http://schemas.microsoft.com/office/powerpoint/2012/main" userId="S-1-5-21-3949442653-2984683991-2681223523-16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822433"/>
    <a:srgbClr val="006778"/>
    <a:srgbClr val="AAC9B6"/>
    <a:srgbClr val="830022"/>
    <a:srgbClr val="79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150" autoAdjust="0"/>
    <p:restoredTop sz="78333" autoAdjust="0"/>
  </p:normalViewPr>
  <p:slideViewPr>
    <p:cSldViewPr>
      <p:cViewPr varScale="1">
        <p:scale>
          <a:sx n="72" d="100"/>
          <a:sy n="72" d="100"/>
        </p:scale>
        <p:origin x="1668" y="66"/>
      </p:cViewPr>
      <p:guideLst>
        <p:guide orient="horz" pos="2160"/>
        <p:guide pos="2880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692D8DDD-7588-4F08-8D47-19B73F957B2F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42045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937" y="0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solidFill>
                  <a:schemeClr val="tx1"/>
                </a:solidFill>
              </a:defRPr>
            </a:lvl1pPr>
          </a:lstStyle>
          <a:p>
            <a:fld id="{EED1EDF8-07E8-4A5D-8102-8CB7729C55AE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7291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6B1DA2-EF7D-4018-AC11-4938B3A63E99}" type="slidenum">
              <a:rPr lang="it-IT"/>
              <a:pPr/>
              <a:t>1</a:t>
            </a:fld>
            <a:endParaRPr lang="it-IT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957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B25FCF-D642-4245-AA47-E3E47FC27869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61E2C157-C982-4648-A98B-9DD935BD8603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53A6FCE-21CD-4BE0-BB12-7E069C82433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9C757B5-5EBF-4A06-A360-7CE3E522779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ECD796C-D86F-45D9-8278-920514787C11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3B05C4EB-6012-4957-9BB6-E9670C5A04C4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C2B6EAC-138F-4CE9-81C3-BB38AA2A2E2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D38877B-013C-49EB-9FB4-1D73507C5D3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60953A-8747-4D1B-89DD-49B98147F2F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D8346490-E248-4C92-9EC1-5D91A253E8D8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CD8EFED-0418-4A95-BD7F-20BCA71432C6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A8B782BD-1405-4873-B9F0-29DFD2C9840F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44BB9A-CE97-4AED-B3B4-C9C958F3144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8EB204B8-FFE9-433F-9D3F-5A2C0C96916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C87B33B-407B-4659-9F6A-8CDF07A99F3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4AB77CC9-6EFD-4563-BDC6-8962F132BE0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D78FCBF-4C63-41BB-86B4-0A3A965DC61A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4B83EAF-9E88-4296-BA9F-80B006B0ECB7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C980F8-4425-4348-83A7-F00661D4190F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FCA4440-CF8F-4585-BC0E-EEE13227DFB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7B722C-A3AD-4DDB-91DD-6BF72F5FCE9C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5F5F9EF0-653F-4FE8-AA53-74EC28D06E92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84874A-C4D7-41D8-9C23-5974FB0D8995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ECD8CD0D-3855-4CAF-B947-2F36F130F9DB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661C8B-74BD-46B6-AEE3-FAEA05836FA3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27C6A192-7452-4FA1-BFB1-9624EA969B1A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4ED340-BDF0-472E-932D-5A83ACA45884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Pagina </a:t>
            </a:r>
            <a:fld id="{F90636E6-7F05-496B-AB41-B9228C90CA41}" type="slidenum">
              <a:rPr lang="it-IT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5C433559-3183-41D0-A1B6-F6D72D66CE77}" type="datetime1">
              <a:rPr lang="it-IT"/>
              <a:pPr/>
              <a:t>14/04/2020</a:t>
            </a:fld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r>
              <a:rPr lang="it-IT"/>
              <a:t>Titolo Presentazione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/>
              <a:t>Pagina </a:t>
            </a:r>
            <a:fld id="{69D1293D-D15B-40F2-8D75-562ECBDA25D8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itchFamily="34" charset="0"/>
          <a:ea typeface="ＭＳ Ｐゴシック" pitchFamily="1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00677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7704" y="934562"/>
            <a:ext cx="6600056" cy="581025"/>
          </a:xfrm>
        </p:spPr>
        <p:txBody>
          <a:bodyPr/>
          <a:lstStyle/>
          <a:p>
            <a:r>
              <a:rPr lang="it-IT" i="1" dirty="0">
                <a:solidFill>
                  <a:schemeClr val="bg1"/>
                </a:solidFill>
              </a:rPr>
              <a:t>LEZIONE 16 INSUFFICIENZA RENALE ACUTA </a:t>
            </a:r>
          </a:p>
        </p:txBody>
      </p:sp>
      <p:grpSp>
        <p:nvGrpSpPr>
          <p:cNvPr id="34833" name="Group 17"/>
          <p:cNvGrpSpPr>
            <a:grpSpLocks/>
          </p:cNvGrpSpPr>
          <p:nvPr/>
        </p:nvGrpSpPr>
        <p:grpSpPr bwMode="auto">
          <a:xfrm>
            <a:off x="0" y="2759075"/>
            <a:ext cx="9145588" cy="4098925"/>
            <a:chOff x="0" y="1738"/>
            <a:chExt cx="5761" cy="2582"/>
          </a:xfrm>
        </p:grpSpPr>
        <p:pic>
          <p:nvPicPr>
            <p:cNvPr id="34831" name="Picture 15" descr="Fondino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2158"/>
              <a:ext cx="5760" cy="2162"/>
            </a:xfrm>
            <a:prstGeom prst="rect">
              <a:avLst/>
            </a:prstGeom>
            <a:noFill/>
          </p:spPr>
        </p:pic>
        <p:pic>
          <p:nvPicPr>
            <p:cNvPr id="34829" name="Picture 13" descr="logo +marchi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2160"/>
              <a:ext cx="5761" cy="722"/>
            </a:xfrm>
            <a:prstGeom prst="rect">
              <a:avLst/>
            </a:prstGeom>
            <a:noFill/>
          </p:spPr>
        </p:pic>
        <p:pic>
          <p:nvPicPr>
            <p:cNvPr id="34832" name="Picture 16" descr="fascia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316" y="1738"/>
              <a:ext cx="4444" cy="422"/>
            </a:xfrm>
            <a:prstGeom prst="rect">
              <a:avLst/>
            </a:prstGeom>
            <a:noFill/>
          </p:spPr>
        </p:pic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1366578A-C8C6-4144-8485-B79C7203D56C}"/>
              </a:ext>
            </a:extLst>
          </p:cNvPr>
          <p:cNvSpPr/>
          <p:nvPr/>
        </p:nvSpPr>
        <p:spPr>
          <a:xfrm>
            <a:off x="4572000" y="5339238"/>
            <a:ext cx="39357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INFERMIERISTICA DELLE CRONICITA’ E DISABILITA’</a:t>
            </a:r>
          </a:p>
          <a:p>
            <a:endParaRPr lang="it-IT" b="1" dirty="0"/>
          </a:p>
          <a:p>
            <a:pPr algn="ctr"/>
            <a:r>
              <a:rPr lang="it-IT" b="1" dirty="0"/>
              <a:t>Docente Prof.ssa Carla Zenobi</a:t>
            </a:r>
          </a:p>
          <a:p>
            <a:endParaRPr lang="it-IT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17D48C-92A7-43B0-9807-803D11DB9F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0"/>
    </mc:Choice>
    <mc:Fallback>
      <p:transition spd="slow" advTm="17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9">
            <a:extLst>
              <a:ext uri="{FF2B5EF4-FFF2-40B4-BE49-F238E27FC236}">
                <a16:creationId xmlns:a16="http://schemas.microsoft.com/office/drawing/2014/main" id="{63E2F335-817F-4C12-B1D3-049E0F4EA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89" y="620688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dirty="0"/>
              <a:t>Improvvisa e quasi completa perdita della funzionalità renale che si realizza in pochi giorni o ore.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La portata urinaria in alcuni casi può essere conservata, ma generalmente si ha oliguria (</a:t>
            </a:r>
            <a:r>
              <a:rPr lang="it-IT" sz="1800" u="sng" dirty="0"/>
              <a:t>&lt;</a:t>
            </a:r>
            <a:r>
              <a:rPr lang="it-IT" sz="1800" dirty="0"/>
              <a:t>400ml) o anuria ( </a:t>
            </a:r>
            <a:r>
              <a:rPr lang="it-IT" sz="1800" u="sng" dirty="0"/>
              <a:t>&lt;</a:t>
            </a:r>
            <a:r>
              <a:rPr lang="it-IT" sz="1800" dirty="0"/>
              <a:t>50ml). La creatinina e l’azotemia sono elevate e si ha la ritenzione di altri prodotti del catabolismo che vengono eliminati dai reni. 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Distinguiamo 3 categorie di IRA:</a:t>
            </a:r>
          </a:p>
          <a:p>
            <a:r>
              <a:rPr lang="it-IT" sz="1800" b="1" dirty="0" err="1"/>
              <a:t>Prerenali</a:t>
            </a:r>
            <a:r>
              <a:rPr lang="it-IT" sz="1800" b="1" dirty="0"/>
              <a:t>:</a:t>
            </a:r>
            <a:r>
              <a:rPr lang="it-IT" sz="1800" dirty="0"/>
              <a:t> dovute a </a:t>
            </a:r>
            <a:r>
              <a:rPr lang="it-IT" sz="1800" dirty="0" err="1"/>
              <a:t>ipoperfusione</a:t>
            </a:r>
            <a:r>
              <a:rPr lang="it-IT" sz="1800" dirty="0"/>
              <a:t> renale conseguente a ipovolemia, alterazioni della funzionalità cardiaca, vasodilatazione</a:t>
            </a:r>
          </a:p>
          <a:p>
            <a:r>
              <a:rPr lang="it-IT" sz="1800" b="1" dirty="0" err="1"/>
              <a:t>Intrarenali</a:t>
            </a:r>
            <a:r>
              <a:rPr lang="it-IT" sz="1800" dirty="0"/>
              <a:t>: dovute a danno parenchimale ,come nella necrosi tubulare acuta conseguente a lesioni da schiacciamento, infezioni, esposizione a sostanze nefrotossiche</a:t>
            </a:r>
          </a:p>
          <a:p>
            <a:r>
              <a:rPr lang="it-IT" sz="1800" b="1" dirty="0" err="1"/>
              <a:t>Postrenali</a:t>
            </a:r>
            <a:r>
              <a:rPr lang="it-IT" sz="1800" dirty="0"/>
              <a:t>: dovute ad ostruzione distale del rene (calcoli, tumori, iperplasia prostatica, stenosi, coaguli), che provoca aumento della pressione all’interno dei tubuli renali.</a:t>
            </a:r>
          </a:p>
          <a:p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Pagina </a:t>
            </a:r>
            <a:fld id="{8EB204B8-FFE9-433F-9D3F-5A2C0C969167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560E3F-8269-4C69-9E97-4D2EED88E7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6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418"/>
    </mc:Choice>
    <mc:Fallback>
      <p:transition spd="slow" advTm="120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E6FFDBE-1EA9-433E-BC46-BD24316D4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908720"/>
            <a:ext cx="7559675" cy="4958680"/>
          </a:xfrm>
        </p:spPr>
        <p:txBody>
          <a:bodyPr/>
          <a:lstStyle/>
          <a:p>
            <a:pPr>
              <a:buNone/>
            </a:pPr>
            <a:r>
              <a:rPr lang="it-IT" sz="1800" dirty="0"/>
              <a:t>L’IRA comprende 4 fasi cliniche:</a:t>
            </a:r>
          </a:p>
          <a:p>
            <a:pPr>
              <a:buNone/>
            </a:pPr>
            <a:endParaRPr lang="it-IT" sz="1800" dirty="0"/>
          </a:p>
          <a:p>
            <a:r>
              <a:rPr lang="it-IT" sz="1800" dirty="0"/>
              <a:t>Fase iniziale: inizia con il danno renale ed evolve fino all’oliguria</a:t>
            </a:r>
          </a:p>
          <a:p>
            <a:endParaRPr lang="it-IT" sz="1800" dirty="0"/>
          </a:p>
          <a:p>
            <a:r>
              <a:rPr lang="it-IT" sz="1800" dirty="0"/>
              <a:t>Fase oligurica, con aumento dei valori ematici di urea, creatinina, acido urico, acidi organici, potassio e magnesio</a:t>
            </a:r>
          </a:p>
          <a:p>
            <a:endParaRPr lang="it-IT" sz="1800" dirty="0"/>
          </a:p>
          <a:p>
            <a:r>
              <a:rPr lang="it-IT" sz="1800" dirty="0"/>
              <a:t>Fase diuretica: la produzione urinaria aumenta gradualmente, e i parametri chimico-clinici tornano a valori accettabili. La funzionalità renale è ancora ridotta e il paziente è a rischio di disidratazione</a:t>
            </a:r>
          </a:p>
          <a:p>
            <a:endParaRPr lang="it-IT" sz="1800" dirty="0"/>
          </a:p>
          <a:p>
            <a:r>
              <a:rPr lang="it-IT" sz="1800" dirty="0"/>
              <a:t>Fase di remissione: la funzionalità renale migliora progressivamente nell’arco di 3-12 mesi. I valori </a:t>
            </a:r>
            <a:r>
              <a:rPr lang="it-IT" sz="1800" dirty="0" err="1"/>
              <a:t>emato</a:t>
            </a:r>
            <a:r>
              <a:rPr lang="it-IT" sz="1800" dirty="0"/>
              <a:t>-clinici tendono a normalizzarsi; nell’1-3% dei casi si verifica una riduzione permanente e non significativa del tasso di filtrazione renale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5651482-A9A7-4F06-8A63-FCACC0411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6AFB27-CF00-4750-B7FF-78BC2354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2BCE433-8A3F-4F4F-9053-E8430236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1BAA41-4E31-4AA7-A6CB-AF65988B3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915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47"/>
    </mc:Choice>
    <mc:Fallback>
      <p:transition spd="slow" advTm="693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33C601-A1AD-467A-A72A-5E15E118E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SINTOMATOOLOGIA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E8E1ED-3947-4DBF-9C5E-D6B3AE5B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8525" y="126876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800" dirty="0">
                <a:latin typeface="+mj-lt"/>
              </a:rPr>
              <a:t>Manifestazioni cliniche</a:t>
            </a:r>
          </a:p>
          <a:p>
            <a:r>
              <a:rPr lang="it-IT" sz="1800" dirty="0">
                <a:latin typeface="+mj-lt"/>
              </a:rPr>
              <a:t>Astenia, letargia, emicrania</a:t>
            </a:r>
          </a:p>
          <a:p>
            <a:r>
              <a:rPr lang="it-IT" sz="1800" dirty="0">
                <a:latin typeface="+mj-lt"/>
              </a:rPr>
              <a:t>Nausea, vomito e diarrea</a:t>
            </a:r>
          </a:p>
          <a:p>
            <a:r>
              <a:rPr lang="it-IT" sz="1800" dirty="0" err="1">
                <a:latin typeface="+mj-lt"/>
              </a:rPr>
              <a:t>Fetor</a:t>
            </a:r>
            <a:r>
              <a:rPr lang="it-IT" sz="1800" dirty="0">
                <a:latin typeface="+mj-lt"/>
              </a:rPr>
              <a:t> uremico</a:t>
            </a:r>
          </a:p>
          <a:p>
            <a:r>
              <a:rPr lang="it-IT" sz="1800" dirty="0">
                <a:latin typeface="+mj-lt"/>
              </a:rPr>
              <a:t>Alterazione delle caratteristiche delle urine: ematuria, </a:t>
            </a:r>
            <a:r>
              <a:rPr lang="it-IT" sz="1800" dirty="0" err="1">
                <a:latin typeface="+mj-lt"/>
              </a:rPr>
              <a:t>ps</a:t>
            </a:r>
            <a:r>
              <a:rPr lang="it-IT" sz="1800" dirty="0">
                <a:latin typeface="+mj-lt"/>
              </a:rPr>
              <a:t> basso, concentrazione del sodio&gt; di 40 </a:t>
            </a:r>
            <a:r>
              <a:rPr lang="it-IT" sz="1800" dirty="0" err="1">
                <a:latin typeface="+mj-lt"/>
              </a:rPr>
              <a:t>mEq</a:t>
            </a:r>
            <a:r>
              <a:rPr lang="it-IT" sz="1800" dirty="0">
                <a:latin typeface="+mj-lt"/>
              </a:rPr>
              <a:t>/ml, presenza di cilindri  e </a:t>
            </a:r>
            <a:r>
              <a:rPr lang="it-IT" sz="1800" dirty="0" err="1">
                <a:latin typeface="+mj-lt"/>
              </a:rPr>
              <a:t>mucopproteine</a:t>
            </a:r>
            <a:endParaRPr lang="it-IT" sz="1800" dirty="0">
              <a:latin typeface="+mj-lt"/>
            </a:endParaRPr>
          </a:p>
          <a:p>
            <a:r>
              <a:rPr lang="it-IT" sz="1800" dirty="0">
                <a:latin typeface="+mj-lt"/>
              </a:rPr>
              <a:t>Cambiamento dell’immagine renale all’ecografia</a:t>
            </a:r>
          </a:p>
          <a:p>
            <a:r>
              <a:rPr lang="it-IT" sz="1800" dirty="0">
                <a:latin typeface="+mj-lt"/>
              </a:rPr>
              <a:t>Aumento di azotemia, creatinina, fosforo e potassio ematici</a:t>
            </a:r>
          </a:p>
          <a:p>
            <a:r>
              <a:rPr lang="it-IT" sz="1800" dirty="0">
                <a:latin typeface="+mj-lt"/>
              </a:rPr>
              <a:t>Progressiva acidosi metabolica</a:t>
            </a:r>
          </a:p>
          <a:p>
            <a:r>
              <a:rPr lang="it-IT" sz="1800" dirty="0">
                <a:latin typeface="+mj-lt"/>
              </a:rPr>
              <a:t>Anemia per ridotta produzione renale di eritropoietina</a:t>
            </a:r>
          </a:p>
          <a:p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Prevenzione. Monitorare la funzionalità renale nei pazienti sottoposti a terapie prolungate con antibiotici e FANS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AB0069D-D0FC-4568-BD0A-DD2ECB07C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22576F-121A-45D0-92CD-8E7A28CDD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9D071E-E48A-4CA0-804F-F0F0AB61E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F453428-89A3-4955-9802-CBA9A04370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1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081"/>
    </mc:Choice>
    <mc:Fallback>
      <p:transition spd="slow" advTm="87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4C8C4D-FEED-45F1-9B66-D620E240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TERAPIA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467A496-3196-449F-A4A1-D4F107E2BB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268760"/>
            <a:ext cx="7559675" cy="4114800"/>
          </a:xfrm>
        </p:spPr>
        <p:txBody>
          <a:bodyPr/>
          <a:lstStyle/>
          <a:p>
            <a:pPr>
              <a:buNone/>
            </a:pPr>
            <a:r>
              <a:rPr lang="it-IT" sz="1600" dirty="0"/>
              <a:t>Ha l’obiettivo di ristabilire il corretto bilancio idrico ed equilibrio chimico evitando l’accumulo di liquidi, prevenire le complicanze, eliminare le cause di danno.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Vengono infusi liquidi, controllando il BI, la PVC, il peso, la P/A, i valori ematochimici.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 Può essere necessario ripristinare un flusso ematico adeguato per i reni con la somministrazione di emoderivati, ed effettuare dialisi.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 In caso di </a:t>
            </a:r>
            <a:r>
              <a:rPr lang="it-IT" sz="1600" dirty="0" err="1"/>
              <a:t>iperpotassiemia</a:t>
            </a:r>
            <a:r>
              <a:rPr lang="it-IT" sz="1600" dirty="0"/>
              <a:t> si somministrano resine a scambio ionico (</a:t>
            </a:r>
            <a:r>
              <a:rPr lang="it-IT" sz="1600" dirty="0" err="1"/>
              <a:t>Kayexalate</a:t>
            </a:r>
            <a:r>
              <a:rPr lang="it-IT" sz="1600" dirty="0"/>
              <a:t>) che facilita l’eliminazione di ioni potassio a livello intestinale. Possono essere somministrati diuretici e dopamina a basse dosi per favorire la perfusione renale. Vanno evitati farmaci che vengono metabolizzati dal rene. In caso di acidosi potranno essere somministrati bicarbonati. 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r>
              <a:rPr lang="it-IT" sz="1600" dirty="0"/>
              <a:t>E’ necessario somministrare una dieta ipoproteica, evitare alimenti ricchi di potassio e fosforo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6D85CAF-C8AA-453B-869B-3B42C0B51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B566DE-7C2B-4E02-B214-B65FB91E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6042D7-6B52-42C3-8E75-40639C9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A3DD3B-04BB-4BA6-BAB8-8EFB7D373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8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4966"/>
    </mc:Choice>
    <mc:Fallback>
      <p:transition spd="slow" advTm="94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88C28-23E8-45FB-A735-F136758E1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617F0DB-3ABE-437E-8974-F0C18FFD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196752"/>
            <a:ext cx="7559675" cy="4670648"/>
          </a:xfrm>
        </p:spPr>
        <p:txBody>
          <a:bodyPr/>
          <a:lstStyle/>
          <a:p>
            <a:pPr>
              <a:buNone/>
            </a:pPr>
            <a:r>
              <a:rPr lang="it-IT" sz="1800" dirty="0">
                <a:latin typeface="+mj-lt"/>
              </a:rPr>
              <a:t>L’infermiere si prende cura del paziente, controlla ed individua prontamente le eventuali complicanze, partecipa ai trattamenti di emergenza degli squilibri idro-elettrolitici, valuta i progressi del trattamento, offre sostegno fisico e psicologico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Monitoraggio del BI. Controllo e registrazione dei liquidi in entrata e in uscita, controllando i valori serici degli elettroliti; i liquidi e i farmaci assunti devono essere selezionati e devono essere privi di potassio; controllare il peso, e riferire al medico eventuali alterazioni del BI</a:t>
            </a:r>
          </a:p>
          <a:p>
            <a:pPr>
              <a:buNone/>
            </a:pPr>
            <a:endParaRPr lang="it-IT" sz="1800" dirty="0">
              <a:latin typeface="+mj-lt"/>
            </a:endParaRPr>
          </a:p>
          <a:p>
            <a:pPr>
              <a:buNone/>
            </a:pPr>
            <a:r>
              <a:rPr lang="it-IT" sz="1800" dirty="0">
                <a:latin typeface="+mj-lt"/>
              </a:rPr>
              <a:t>Riduzione del metabolismo. Riposo a letto, controllo di febbre e prevenzione delle infezioni, che aumentano il metabolismo</a:t>
            </a:r>
          </a:p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B06EA1-A7D6-4E76-9AC7-1E8428882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84504D5-30A8-4E97-9117-C1CCD0DE4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359102E-548E-4D57-A859-17191E719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F7781D-8C42-440C-8180-FA172E5F66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70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40"/>
    </mc:Choice>
    <mc:Fallback>
      <p:transition spd="slow" advTm="59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EF827F-B0CC-432C-A6F2-CF739368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ASSISTENZA INFERMIERISTICA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5DD585-7C56-4937-9F57-96B8C0FA7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6013" y="1268760"/>
            <a:ext cx="7559675" cy="4598640"/>
          </a:xfrm>
        </p:spPr>
        <p:txBody>
          <a:bodyPr/>
          <a:lstStyle/>
          <a:p>
            <a:pPr>
              <a:buNone/>
            </a:pPr>
            <a:r>
              <a:rPr lang="it-IT" sz="1800" b="1" dirty="0"/>
              <a:t>INTERVENTI</a:t>
            </a:r>
          </a:p>
          <a:p>
            <a:pPr>
              <a:buNone/>
            </a:pPr>
            <a:endParaRPr lang="it-IT" sz="1800" b="1" dirty="0"/>
          </a:p>
          <a:p>
            <a:pPr>
              <a:buNone/>
            </a:pPr>
            <a:r>
              <a:rPr lang="it-IT" sz="1800" dirty="0"/>
              <a:t>Sostegno della funzione polmonare. Favorire la mobilità  e la tosse efficace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Prevenzione delle infezioni. Osservare le norme asettiche per la gestione di cateteri e linee invasive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Cura della cute. La cute può essere secca o facilmente lacerabile per via dell’edema; può essere presente prurito per il deposito di sostanze irritanti nei tessuti. Garantire una cura igienica accurata</a:t>
            </a:r>
          </a:p>
          <a:p>
            <a:pPr>
              <a:buNone/>
            </a:pPr>
            <a:endParaRPr lang="it-IT" sz="1800" dirty="0"/>
          </a:p>
          <a:p>
            <a:pPr>
              <a:buNone/>
            </a:pPr>
            <a:r>
              <a:rPr lang="it-IT" sz="1800" dirty="0"/>
              <a:t>Sostegno del paziente. In caso di dialisi e terapie sostitutive continue della funzionalità renale, il paziente e la famiglia devono essere informati e educati sul trattamento e le modalità di gestione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2EF797-34C3-48BE-AC52-505918346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4BB9A-CE97-4AED-B3B4-C9C958F31445}" type="datetime1">
              <a:rPr lang="it-IT" smtClean="0"/>
              <a:pPr/>
              <a:t>14/04/2020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9C9A1E9-779E-4C8D-BFB0-30120FE0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Presentazione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2D39623-4C22-43C3-9421-0478934F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Pagina </a:t>
            </a:r>
            <a:fld id="{8EB204B8-FFE9-433F-9D3F-5A2C0C969167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48612DB-F970-4E10-9317-098F24BB24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09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902"/>
    </mc:Choice>
    <mc:Fallback>
      <p:transition spd="slow" advTm="61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Marco:Applications:Microsoft Office 2004:Modelli:Modelli personali:la sapienza.pot</Template>
  <TotalTime>639</TotalTime>
  <Words>725</Words>
  <Application>Microsoft Office PowerPoint</Application>
  <PresentationFormat>Presentazione su schermo (4:3)</PresentationFormat>
  <Paragraphs>76</Paragraphs>
  <Slides>7</Slides>
  <Notes>1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9" baseType="lpstr">
      <vt:lpstr>Arial</vt:lpstr>
      <vt:lpstr>la sapienza</vt:lpstr>
      <vt:lpstr>LEZIONE 16 INSUFFICIENZA RENALE ACUTA </vt:lpstr>
      <vt:lpstr>Presentazione standard di PowerPoint</vt:lpstr>
      <vt:lpstr>Presentazione standard di PowerPoint</vt:lpstr>
      <vt:lpstr>SINTOMATOOLOGIA</vt:lpstr>
      <vt:lpstr>TERAPIA</vt:lpstr>
      <vt:lpstr>ASSISTENZA INFERMIERISTICA</vt:lpstr>
      <vt:lpstr>ASSISTENZA INFERMIERISTICA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SILVANOLIPPO</cp:lastModifiedBy>
  <cp:revision>68</cp:revision>
  <cp:lastPrinted>2017-03-24T11:12:08Z</cp:lastPrinted>
  <dcterms:created xsi:type="dcterms:W3CDTF">2006-11-20T16:13:10Z</dcterms:created>
  <dcterms:modified xsi:type="dcterms:W3CDTF">2020-04-14T10:09:19Z</dcterms:modified>
</cp:coreProperties>
</file>