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14 GLI STIMOLATORI CARDIACI 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-1588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99992" y="5805264"/>
            <a:ext cx="4047728" cy="457200"/>
          </a:xfrm>
        </p:spPr>
        <p:txBody>
          <a:bodyPr/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</a:t>
            </a:r>
            <a:r>
              <a:rPr lang="it-IT" b="1" dirty="0" err="1"/>
              <a:t>Zenobi</a:t>
            </a:r>
            <a:endParaRPr lang="it-IT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6107AA-795F-45FC-8E6C-ECC6764A6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8"/>
    </mc:Choice>
    <mc:Fallback>
      <p:transition spd="slow" advTm="1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01A7C-921E-4D03-83E2-6204336F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2E712B-2CD3-4A37-A29E-B9E42BF09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62" y="1124744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600" b="1" dirty="0"/>
              <a:t>Obiettivi</a:t>
            </a:r>
          </a:p>
          <a:p>
            <a:r>
              <a:rPr lang="it-IT" sz="1600" dirty="0"/>
              <a:t>Prevenire le infezioni</a:t>
            </a:r>
          </a:p>
          <a:p>
            <a:r>
              <a:rPr lang="it-IT" sz="1600" dirty="0"/>
              <a:t>Ottenere l’adesione al programma di autocura</a:t>
            </a:r>
          </a:p>
          <a:p>
            <a:r>
              <a:rPr lang="it-IT" sz="1600" dirty="0"/>
              <a:t>Mantenere la funzione dello stimolatore</a:t>
            </a:r>
          </a:p>
          <a:p>
            <a:endParaRPr lang="it-IT" sz="1600" dirty="0"/>
          </a:p>
          <a:p>
            <a:pPr>
              <a:buNone/>
            </a:pPr>
            <a:r>
              <a:rPr lang="it-IT" sz="1600" b="1" dirty="0"/>
              <a:t>Interventi</a:t>
            </a:r>
          </a:p>
          <a:p>
            <a:r>
              <a:rPr lang="it-IT" sz="1600" dirty="0"/>
              <a:t>Prevenzione delle infezioni – medicare regolarmente ed esaminare la ferita, controllare la TC</a:t>
            </a:r>
          </a:p>
          <a:p>
            <a:endParaRPr lang="it-IT" sz="1600" dirty="0"/>
          </a:p>
          <a:p>
            <a:r>
              <a:rPr lang="it-IT" sz="1600" dirty="0"/>
              <a:t>Adesione al programma di autocura – favorire la comprensione della patologia e l’adeguamento dello stile di vita; insegnare a riconoscere i segni-sintomi di malfunzionamento, e come gestirli e quando rivolgersi al medico, insegnare tecniche di controllo dello stress; insegnare a riconoscere le sorgenti di </a:t>
            </a:r>
            <a:r>
              <a:rPr lang="it-IT" sz="1600" dirty="0" err="1"/>
              <a:t>interferena</a:t>
            </a:r>
            <a:r>
              <a:rPr lang="it-IT" sz="1600" dirty="0"/>
              <a:t> elettromagnetica</a:t>
            </a:r>
          </a:p>
          <a:p>
            <a:endParaRPr lang="it-IT" sz="1600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FB457E-0504-4C6B-A7E4-DD8C52F2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271F2F-7819-4F8C-86EF-6E816410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A71E49-E52C-4DDC-9615-FC482741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9FF79D-3042-44E6-944B-4D33152A8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7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31"/>
    </mc:Choice>
    <mc:Fallback>
      <p:transition spd="slow" advTm="5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CE050B-6785-4DA5-89D7-C7A1EBCE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880F26-523D-4228-878B-51989F1F6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sz="1800" b="1" dirty="0"/>
              <a:t>Valutazione e risultati attesi</a:t>
            </a:r>
          </a:p>
          <a:p>
            <a:pPr>
              <a:buNone/>
            </a:pPr>
            <a:endParaRPr lang="it-IT" sz="1800" b="1" dirty="0"/>
          </a:p>
          <a:p>
            <a:r>
              <a:rPr lang="it-IT" sz="1800" dirty="0"/>
              <a:t>Assenza di infezioni</a:t>
            </a:r>
          </a:p>
          <a:p>
            <a:endParaRPr lang="it-IT" sz="1800" dirty="0"/>
          </a:p>
          <a:p>
            <a:r>
              <a:rPr lang="it-IT" sz="1800" dirty="0"/>
              <a:t>Il paziente aderisce al programma di autocura: riconosce l’infezione, sa quando deve rivolgersi al medico, conosce i metodi per evitare l’interferenza elettromagnetica, aderisce al programma di monitoraggio</a:t>
            </a:r>
          </a:p>
          <a:p>
            <a:endParaRPr lang="it-IT" sz="1800" dirty="0"/>
          </a:p>
          <a:p>
            <a:r>
              <a:rPr lang="it-IT" sz="1800" dirty="0"/>
              <a:t>Manutenzione dello stimolatore: il paziente rileva e annota puntualmente la frequenza del polso, e non si riscontrano variazioni improvvise.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27D35B-7A5A-4B14-AD4D-77A5EFE0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7057BD-AED6-4712-8515-3288C3D1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6C91B2-E910-4570-A7E6-E31299C3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EE7700-DAB1-4E99-98F4-A4F7991B8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49"/>
    </mc:Choice>
    <mc:Fallback>
      <p:transition spd="slow" advTm="35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87A6F8-3916-41D4-AC9E-17212912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CASO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831698-D2C1-4687-A7D8-C5AA0BCFE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sz="2000" dirty="0"/>
              <a:t>Al sig. Guarnieri, di 72 anni, cardiopatico, è stato da pochi giorni impiantato un pace maker , e deve essere dimesso.</a:t>
            </a:r>
          </a:p>
          <a:p>
            <a:pPr>
              <a:buNone/>
            </a:pPr>
            <a:endParaRPr lang="it-IT" sz="2000" dirty="0"/>
          </a:p>
          <a:p>
            <a:pPr>
              <a:buNone/>
            </a:pPr>
            <a:r>
              <a:rPr lang="it-IT" sz="2000" dirty="0"/>
              <a:t>Formula almeno una diagnosi infermieristica  relativa ai seguenti domini e sviluppa il  piano di assistenza</a:t>
            </a:r>
          </a:p>
          <a:p>
            <a:pPr>
              <a:buNone/>
            </a:pPr>
            <a:endParaRPr lang="it-IT" sz="2000" dirty="0"/>
          </a:p>
          <a:p>
            <a:r>
              <a:rPr lang="it-IT" sz="2000" dirty="0"/>
              <a:t>Diagnosi reale relativa al dominio promozione della salute</a:t>
            </a:r>
          </a:p>
          <a:p>
            <a:endParaRPr lang="it-IT" sz="2000" dirty="0"/>
          </a:p>
          <a:p>
            <a:r>
              <a:rPr lang="it-IT" sz="2000" dirty="0"/>
              <a:t>Diagnosi reale relativa al dominio </a:t>
            </a:r>
            <a:r>
              <a:rPr lang="it-IT" sz="2000" dirty="0" err="1"/>
              <a:t>coping</a:t>
            </a:r>
            <a:r>
              <a:rPr lang="it-IT" sz="2000" dirty="0"/>
              <a:t>/tolleranza allo stress</a:t>
            </a:r>
          </a:p>
          <a:p>
            <a:endParaRPr lang="it-IT" sz="2000" dirty="0"/>
          </a:p>
          <a:p>
            <a:r>
              <a:rPr lang="it-IT" sz="2000" dirty="0"/>
              <a:t>Diagnosi potenziale relativa al dominio attività/riposo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A152E9-46A9-453D-BC7E-0584E9D8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DC8B21-8872-4919-94C6-F878BDAF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E7DD71-48C3-4FE8-B94B-F44C69C1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360907-76F6-490A-84B8-BBC7A8E99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0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4"/>
    </mc:Choice>
    <mc:Fallback>
      <p:transition spd="slow" advTm="1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3608" y="1124744"/>
            <a:ext cx="7559675" cy="3826768"/>
          </a:xfrm>
        </p:spPr>
        <p:txBody>
          <a:bodyPr/>
          <a:lstStyle/>
          <a:p>
            <a:pPr>
              <a:buNone/>
            </a:pPr>
            <a:r>
              <a:rPr lang="it-IT" sz="1800" dirty="0"/>
              <a:t>Dispositivo elettronico in grado di generare impulsi elettrici e di inviarli al muscolo cardiaco.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b="1" dirty="0"/>
              <a:t>Indicazioni</a:t>
            </a:r>
            <a:r>
              <a:rPr lang="it-IT" sz="1800" dirty="0"/>
              <a:t>: rallentata formazione spontanea di impulsi,</a:t>
            </a:r>
          </a:p>
          <a:p>
            <a:pPr>
              <a:buNone/>
            </a:pPr>
            <a:r>
              <a:rPr lang="it-IT" sz="1800" dirty="0"/>
              <a:t>difetto di conduzione,  tachiaritmie refrattarie al trattamento farmacologico, insufficienza cardiaca refrattaria al trattamento farmacologico (stimolazione </a:t>
            </a:r>
            <a:r>
              <a:rPr lang="it-IT" sz="1800" dirty="0" err="1"/>
              <a:t>biventricolare</a:t>
            </a:r>
            <a:r>
              <a:rPr lang="it-IT" sz="1800" dirty="0"/>
              <a:t>)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Possono essere: </a:t>
            </a:r>
          </a:p>
          <a:p>
            <a:pPr>
              <a:buNone/>
            </a:pPr>
            <a:r>
              <a:rPr lang="it-IT" sz="1800" b="1" dirty="0"/>
              <a:t>permanenti</a:t>
            </a:r>
            <a:r>
              <a:rPr lang="it-IT" sz="1800" dirty="0"/>
              <a:t> – usati nel blocco cardiaco totale e irreversibili</a:t>
            </a:r>
          </a:p>
          <a:p>
            <a:pPr>
              <a:buNone/>
            </a:pPr>
            <a:r>
              <a:rPr lang="it-IT" sz="1800" b="1" dirty="0"/>
              <a:t>temporanei </a:t>
            </a:r>
            <a:r>
              <a:rPr lang="it-IT" sz="1800" dirty="0"/>
              <a:t>– usati per sostenere l’attività cardiaca fino al miglioramento delle condizioni del paziente, o fino all’impianto di uno stimolatore permanente</a:t>
            </a:r>
          </a:p>
          <a:p>
            <a:endParaRPr lang="it-IT" sz="1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618884" y="476672"/>
            <a:ext cx="590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          GLI STIMOLATORI CARDIACI   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9A490C-E1A0-4A6B-8C30-A2CE3053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53"/>
    </mc:Choice>
    <mc:Fallback>
      <p:transition spd="slow" advTm="54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D3EA52-5234-4AF2-A2DA-007E6D2F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62" y="137160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2000" dirty="0"/>
              <a:t>Due componenti:</a:t>
            </a:r>
          </a:p>
          <a:p>
            <a:r>
              <a:rPr lang="it-IT" sz="2000" dirty="0"/>
              <a:t>Generatore – contiene il circuito e le batterie che generano stimoli elettrici  che vengono trasmessi al cuore con una frequenza ed una intensità prestabilita</a:t>
            </a:r>
          </a:p>
          <a:p>
            <a:r>
              <a:rPr lang="it-IT" sz="2000" dirty="0"/>
              <a:t>Elettrodi flessibili a catetere – rilevano l’attività elettrica spontanea del cuore ed inviano le informazioni al generatore</a:t>
            </a:r>
          </a:p>
          <a:p>
            <a:pPr>
              <a:buNone/>
            </a:pPr>
            <a:r>
              <a:rPr lang="it-IT" sz="2000" dirty="0"/>
              <a:t>In caso di bradicardia improvvisa può essere iniziata la stimolazione transcutanea di emergenza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5902A1-5FD7-44BE-A360-A0E7BF3A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4C3E1C-64FD-42F8-B52E-F3AFA5CE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88C791-7686-4F31-BBEE-BAB6D1AB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391560-9310-492B-8F20-ED4D14052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44"/>
    </mc:Choice>
    <mc:Fallback>
      <p:transition spd="slow" advTm="3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307574-72ED-4C66-9E5D-B4D74BA82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739552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600" b="1" dirty="0"/>
              <a:t>Codice di 5 lettere per definire la funzionalità di un P.M.</a:t>
            </a:r>
          </a:p>
          <a:p>
            <a:pPr>
              <a:buNone/>
            </a:pPr>
            <a:endParaRPr lang="it-IT" sz="1600" b="1" dirty="0"/>
          </a:p>
          <a:p>
            <a:r>
              <a:rPr lang="it-IT" sz="1600" b="1" dirty="0"/>
              <a:t>1° - si riferisce alla cavità cardiaca stimolata. </a:t>
            </a:r>
          </a:p>
          <a:p>
            <a:pPr>
              <a:buNone/>
            </a:pPr>
            <a:r>
              <a:rPr lang="it-IT" sz="1600" dirty="0"/>
              <a:t>         A = atrio;         V = ventricolo;         D = duplice</a:t>
            </a:r>
          </a:p>
          <a:p>
            <a:pPr>
              <a:buNone/>
            </a:pPr>
            <a:endParaRPr lang="it-IT" sz="1600" dirty="0"/>
          </a:p>
          <a:p>
            <a:r>
              <a:rPr lang="it-IT" sz="1600" b="1" dirty="0"/>
              <a:t>2° - cavità in cui viene rilevato il segnale</a:t>
            </a:r>
          </a:p>
          <a:p>
            <a:pPr>
              <a:buNone/>
            </a:pPr>
            <a:r>
              <a:rPr lang="it-IT" sz="1600" dirty="0"/>
              <a:t>         A = atrio;         V = ventricolo;         D = duplice</a:t>
            </a:r>
          </a:p>
          <a:p>
            <a:pPr>
              <a:buNone/>
            </a:pPr>
            <a:endParaRPr lang="it-IT" sz="1600" dirty="0"/>
          </a:p>
          <a:p>
            <a:r>
              <a:rPr lang="it-IT" sz="1600" b="1" dirty="0"/>
              <a:t>3° - tipo di risposta dello stimolatore a quanto rilevato    dal sensore</a:t>
            </a:r>
          </a:p>
          <a:p>
            <a:pPr>
              <a:buNone/>
            </a:pPr>
            <a:r>
              <a:rPr lang="it-IT" sz="1600" dirty="0"/>
              <a:t>          I = inibitoria       T = indotta           D = duplice</a:t>
            </a:r>
          </a:p>
          <a:p>
            <a:pPr>
              <a:buNone/>
            </a:pPr>
            <a:endParaRPr lang="it-IT" sz="1600" dirty="0"/>
          </a:p>
          <a:p>
            <a:r>
              <a:rPr lang="it-IT" sz="1600" b="1" dirty="0"/>
              <a:t>4° - possibilità di programmare più volte il generatore nei PM permanenti</a:t>
            </a:r>
          </a:p>
          <a:p>
            <a:pPr>
              <a:buNone/>
            </a:pPr>
            <a:r>
              <a:rPr lang="it-IT" sz="1600" dirty="0"/>
              <a:t>           o= nessuna         P= semplice          M= multipla</a:t>
            </a:r>
          </a:p>
          <a:p>
            <a:pPr>
              <a:buNone/>
            </a:pPr>
            <a:endParaRPr lang="it-IT" sz="1600" dirty="0"/>
          </a:p>
          <a:p>
            <a:r>
              <a:rPr lang="it-IT" sz="1600" b="1" dirty="0"/>
              <a:t>5° - possibilità del generatore del PM permanente di correggere la tachicardia e funzionare come defibrillatore</a:t>
            </a:r>
          </a:p>
          <a:p>
            <a:pPr>
              <a:buNone/>
            </a:pPr>
            <a:r>
              <a:rPr lang="it-IT" sz="1600" dirty="0"/>
              <a:t>           P = </a:t>
            </a:r>
            <a:r>
              <a:rPr lang="it-IT" sz="1600" dirty="0" err="1"/>
              <a:t>antitachicardia</a:t>
            </a:r>
            <a:r>
              <a:rPr lang="it-IT" sz="1600" dirty="0"/>
              <a:t>    S= defibrillazione     D= duplice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71703D-9407-4748-8697-3CB83647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9C4C9E-CDEB-4F65-8882-2131262C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328C6A-560B-435A-A068-5CDBF14A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1EC047-4772-4B87-8C87-65FB25A6B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0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31"/>
    </mc:Choice>
    <mc:Fallback>
      <p:transition spd="slow" advTm="9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0175EC-02D2-4F88-85BC-0EA1A6FA1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62" y="620688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800" dirty="0"/>
              <a:t>La scelta del generatore e l’impostazione dei parametri dipendono dall’aritmia del paziente, dalla funzionalità cardiaca di base, dall’età.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La stimolazione effettuata dal PM compare sul tracciato ECG come una retta verticale (</a:t>
            </a:r>
            <a:r>
              <a:rPr lang="it-IT" sz="1800" b="1" dirty="0" err="1"/>
              <a:t>spike</a:t>
            </a:r>
            <a:r>
              <a:rPr lang="it-IT" sz="1800" dirty="0"/>
              <a:t>) cui seguono i complessi tipici dell’ECG: onda P e QRS. Si dice </a:t>
            </a:r>
            <a:r>
              <a:rPr lang="it-IT" sz="1800" b="1" dirty="0"/>
              <a:t>cattura</a:t>
            </a:r>
            <a:r>
              <a:rPr lang="it-IT" sz="1800" dirty="0"/>
              <a:t> quando uno </a:t>
            </a:r>
            <a:r>
              <a:rPr lang="it-IT" sz="1800" dirty="0" err="1"/>
              <a:t>spike</a:t>
            </a:r>
            <a:r>
              <a:rPr lang="it-IT" sz="1800" dirty="0"/>
              <a:t> è seguito da un complesso adeguato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67DD4D-DEA0-4AFA-85E7-918EEB933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5C3B65-6FFF-4BCC-90A4-1939B35E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30E888-58FF-469E-9B08-849784F4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7" name="Immagine 6" descr="4.jpg">
            <a:extLst>
              <a:ext uri="{FF2B5EF4-FFF2-40B4-BE49-F238E27FC236}">
                <a16:creationId xmlns:a16="http://schemas.microsoft.com/office/drawing/2014/main" id="{465B86F1-51EC-48A0-B121-41B01E8F61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998" y="3164272"/>
            <a:ext cx="6696744" cy="22768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9EE223-3E35-4C82-BA53-6DEB4965E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8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75"/>
    </mc:Choice>
    <mc:Fallback>
      <p:transition spd="slow" advTm="53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C3425F-2320-408D-80BC-D1B2339C3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764704"/>
            <a:ext cx="7559675" cy="4114800"/>
          </a:xfrm>
        </p:spPr>
        <p:txBody>
          <a:bodyPr/>
          <a:lstStyle/>
          <a:p>
            <a:r>
              <a:rPr lang="it-IT" sz="1600" dirty="0"/>
              <a:t>In genere gli stimolatori sono impostati in modo da rilevare e rispondere  in funzione all’attività cardiaca  spontanea (stimolazione a richiesta)</a:t>
            </a:r>
          </a:p>
          <a:p>
            <a:endParaRPr lang="it-IT" sz="1600" dirty="0"/>
          </a:p>
          <a:p>
            <a:r>
              <a:rPr lang="it-IT" sz="1600" dirty="0"/>
              <a:t>Lo stimolatore fisso asincrono  emette impulsi ad intervalli di tempo regolari, indipendentemente dall’attività cardiaca spontanea del paziente, che non è in grado di rilevare. Questo tipo di stimolazione interessa solo l’atrio, e può essere usata in caso di bradicardia sinusale.</a:t>
            </a:r>
          </a:p>
          <a:p>
            <a:endParaRPr lang="it-IT" sz="1600" dirty="0"/>
          </a:p>
          <a:p>
            <a:pPr>
              <a:buNone/>
            </a:pPr>
            <a:r>
              <a:rPr lang="it-IT" sz="1600" b="1" dirty="0"/>
              <a:t>Complicanze</a:t>
            </a:r>
          </a:p>
          <a:p>
            <a:r>
              <a:rPr lang="it-IT" sz="1600" dirty="0"/>
              <a:t>Infezioni locali </a:t>
            </a:r>
          </a:p>
          <a:p>
            <a:r>
              <a:rPr lang="it-IT" sz="1600" dirty="0"/>
              <a:t>Sanguinamento o formazione di ematomi</a:t>
            </a:r>
          </a:p>
          <a:p>
            <a:r>
              <a:rPr lang="it-IT" sz="1600" dirty="0"/>
              <a:t>Emotorace in seguito a perforazione della vena succlavia o della mammaria interna</a:t>
            </a:r>
          </a:p>
          <a:p>
            <a:r>
              <a:rPr lang="it-IT" sz="1600" dirty="0"/>
              <a:t>Battiti ectopici e tachicardia ventricolare per irritazione determinata dall’elettrodo endocardico</a:t>
            </a:r>
          </a:p>
          <a:p>
            <a:r>
              <a:rPr lang="it-IT" sz="1600" dirty="0"/>
              <a:t>Spostamento a dislocazione dell’elettrodo </a:t>
            </a:r>
            <a:r>
              <a:rPr lang="it-IT" sz="1600" dirty="0" err="1"/>
              <a:t>transvenoso</a:t>
            </a:r>
            <a:endParaRPr lang="it-IT" sz="1600" dirty="0"/>
          </a:p>
          <a:p>
            <a:r>
              <a:rPr lang="it-IT" sz="1600" dirty="0"/>
              <a:t>Stimolazione del nervo frenico e del diaframma con singhiozzo</a:t>
            </a:r>
          </a:p>
          <a:p>
            <a:r>
              <a:rPr lang="it-IT" sz="1600" dirty="0"/>
              <a:t>Raramente, dopo la rimozione di elettrodi </a:t>
            </a:r>
            <a:r>
              <a:rPr lang="it-IT" sz="1600" dirty="0" err="1"/>
              <a:t>epicardici</a:t>
            </a:r>
            <a:r>
              <a:rPr lang="it-IT" sz="1600" dirty="0"/>
              <a:t> usati per stimolazione temporanea, si può avere tamponamento cardiaco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ABB74D-1945-42F9-BCC5-5B5B3B4A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433580-2FE0-45DA-9B08-2DD0F7DB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C549CB-9973-425B-B059-B53F59DB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E0D66A-7A88-40BB-A842-A1829DE36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1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12"/>
    </mc:Choice>
    <mc:Fallback>
      <p:transition spd="slow" advTm="97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3C3A50-8226-43B0-8B06-774B44F7D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3" y="548680"/>
            <a:ext cx="8136136" cy="5318720"/>
          </a:xfrm>
        </p:spPr>
        <p:txBody>
          <a:bodyPr/>
          <a:lstStyle/>
          <a:p>
            <a:r>
              <a:rPr lang="it-IT" sz="1600" dirty="0"/>
              <a:t>Nelle prime ore successive all’inserimento di uno stimolatore, per prevenire la dislocazione dell’elettrodo, l’attività del paziente viene ridotta al minimo</a:t>
            </a:r>
          </a:p>
          <a:p>
            <a:endParaRPr lang="it-IT" sz="1600" dirty="0"/>
          </a:p>
          <a:p>
            <a:r>
              <a:rPr lang="it-IT" sz="1600" dirty="0"/>
              <a:t>Viene monitorato l’ECG per individuare tempestivamente eventuali malfunzionamenti del PM, che provocano i segni e i sintomi di una ridotta gittata cardiaca</a:t>
            </a:r>
          </a:p>
          <a:p>
            <a:endParaRPr lang="it-IT" sz="1600" dirty="0"/>
          </a:p>
          <a:p>
            <a:r>
              <a:rPr lang="it-IT" sz="1600" dirty="0"/>
              <a:t>L’inibizione di uno stimolatore permanente può derivare dall’esposizione a forti campi magnetici; i pazienti dovrebbero evitare o allontanarsi rapidamente dalle zone in cui provano vertigini e palpitazioni</a:t>
            </a:r>
          </a:p>
          <a:p>
            <a:endParaRPr lang="it-IT" sz="1600" dirty="0"/>
          </a:p>
          <a:p>
            <a:r>
              <a:rPr lang="it-IT" sz="1600" dirty="0"/>
              <a:t>Le parti metalliche di alcuni stimolatori possono attivare allarmi di sicurezza di negozi e aeroporti, e i dispositivi elettronici portatili usati per la perquisizione, i pazienti dovrebbero portare sempre con sé un documento certificativo e identificativo dello stimolatore</a:t>
            </a:r>
          </a:p>
          <a:p>
            <a:endParaRPr lang="it-IT" sz="1600" dirty="0"/>
          </a:p>
          <a:p>
            <a:r>
              <a:rPr lang="it-IT" sz="1600" dirty="0"/>
              <a:t>Sono stati istituiti centri specializzati per seguire  anche a distanza e in telemedicina, i pazienti portatori di PM e individuare precocemente eventuali disfunzioni dello stimolatore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ABECC2-E01F-4F4B-9B1F-62A35292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8F748B-B21D-4019-B821-5DB34B0D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85DE7C-D6DB-46CB-B003-DDF7CFB2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31C7DE-1F07-4134-8DAF-AE90ACE50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5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11"/>
    </mc:Choice>
    <mc:Fallback>
      <p:transition spd="slow" advTm="9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76AC8D-F671-485D-8A45-F40B3405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1CB3D7-9478-47A1-9C16-E78ACF69D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62" y="1124744"/>
            <a:ext cx="7559675" cy="4114800"/>
          </a:xfrm>
        </p:spPr>
        <p:txBody>
          <a:bodyPr/>
          <a:lstStyle/>
          <a:p>
            <a:r>
              <a:rPr lang="it-IT" sz="1800" dirty="0"/>
              <a:t>Monitoraggio ECG per  verificare lo </a:t>
            </a:r>
            <a:r>
              <a:rPr lang="it-IT" sz="1800" dirty="0" err="1"/>
              <a:t>spike</a:t>
            </a:r>
            <a:r>
              <a:rPr lang="it-IT" sz="1800" dirty="0"/>
              <a:t>, la risposta del paziente alla stimolazione, e se questa è adeguata alle sue condizioni</a:t>
            </a:r>
          </a:p>
          <a:p>
            <a:endParaRPr lang="it-IT" sz="1800" dirty="0"/>
          </a:p>
          <a:p>
            <a:r>
              <a:rPr lang="it-IT" sz="1800" dirty="0"/>
              <a:t>Controllo del sito di incisione cutanea per rilevare la comparsa di sanguinamento, ematomi, infezioni</a:t>
            </a:r>
          </a:p>
          <a:p>
            <a:endParaRPr lang="it-IT" sz="1800" dirty="0"/>
          </a:p>
          <a:p>
            <a:r>
              <a:rPr lang="it-IT" sz="1800" dirty="0"/>
              <a:t>Controllo di eventuali interferenze elettriche nell’ambiente, e della messa a terra di tutti gli apparecchi elettrici</a:t>
            </a:r>
          </a:p>
          <a:p>
            <a:endParaRPr lang="it-IT" sz="1800" dirty="0"/>
          </a:p>
          <a:p>
            <a:r>
              <a:rPr lang="it-IT" sz="1800" dirty="0"/>
              <a:t>Verifica delle conoscenze del paziente e dei famigliari  sulla gestione del PM e della situazione clinica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6A087B-B86F-4350-886C-E151355D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E63438-4A4A-4936-B5E8-A9479264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1BF3BA-0E0C-4FAE-A912-A1F6BD0A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40B9F1-1D85-4752-BF83-2532F0674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6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65"/>
    </mc:Choice>
    <mc:Fallback>
      <p:transition spd="slow" advTm="4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54F2C4-4AFB-4EB1-8618-4815EE32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DIAGNOSI INFERMIERISTICHE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45D040-29AB-4C60-A586-2B404D337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Rischio di infezione correlato ad inserimento dell’elettrodo o all’impianto del generatore del PM</a:t>
            </a:r>
          </a:p>
          <a:p>
            <a:endParaRPr lang="it-IT" dirty="0"/>
          </a:p>
          <a:p>
            <a:r>
              <a:rPr lang="it-IT" dirty="0"/>
              <a:t>Insufficiente conoscenza circa il programma di autogestione</a:t>
            </a:r>
          </a:p>
          <a:p>
            <a:endParaRPr lang="it-IT" dirty="0"/>
          </a:p>
          <a:p>
            <a:r>
              <a:rPr lang="it-IT" dirty="0"/>
              <a:t>Rischio di riduzione della gittata cardiaca per malfunzionamento del PM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A4B25B-3548-447A-AF98-7635C98E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2B19AD-5876-47CA-92C1-3C9E9DF5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A9F2E-9A58-422D-8BE9-6C8D7FE9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DB4336-7BD6-4EC2-AA14-3C1BC19DD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5"/>
    </mc:Choice>
    <mc:Fallback>
      <p:transition spd="slow" advTm="19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610</TotalTime>
  <Words>988</Words>
  <Application>Microsoft Office PowerPoint</Application>
  <PresentationFormat>Presentazione su schermo (4:3)</PresentationFormat>
  <Paragraphs>132</Paragraphs>
  <Slides>12</Slides>
  <Notes>1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4" baseType="lpstr">
      <vt:lpstr>Arial</vt:lpstr>
      <vt:lpstr>la sapienza</vt:lpstr>
      <vt:lpstr>LEZIONE 14 GLI STIMOLATORI CARDIACI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ASSISTENZA INFERMIERISTICA</vt:lpstr>
      <vt:lpstr>DIAGNOSI INFERMIERISTICHE</vt:lpstr>
      <vt:lpstr>ASSISTENZA INFERMIERISTICA</vt:lpstr>
      <vt:lpstr>ASSISTENZA INFERMIERISTICA</vt:lpstr>
      <vt:lpstr>CASO CLINICO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60</cp:revision>
  <cp:lastPrinted>2017-03-24T11:12:08Z</cp:lastPrinted>
  <dcterms:created xsi:type="dcterms:W3CDTF">2006-11-20T16:13:10Z</dcterms:created>
  <dcterms:modified xsi:type="dcterms:W3CDTF">2020-04-14T08:05:32Z</dcterms:modified>
</cp:coreProperties>
</file>