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5"/>
  </p:notesMasterIdLst>
  <p:handoutMasterIdLst>
    <p:handoutMasterId r:id="rId16"/>
  </p:handoutMasterIdLst>
  <p:sldIdLst>
    <p:sldId id="263" r:id="rId2"/>
    <p:sldId id="304" r:id="rId3"/>
    <p:sldId id="305" r:id="rId4"/>
    <p:sldId id="306" r:id="rId5"/>
    <p:sldId id="307" r:id="rId6"/>
    <p:sldId id="308" r:id="rId7"/>
    <p:sldId id="309" r:id="rId8"/>
    <p:sldId id="310" r:id="rId9"/>
    <p:sldId id="311" r:id="rId10"/>
    <p:sldId id="312" r:id="rId11"/>
    <p:sldId id="313" r:id="rId12"/>
    <p:sldId id="314" r:id="rId13"/>
    <p:sldId id="315" r:id="rId14"/>
  </p:sldIdLst>
  <p:sldSz cx="9144000" cy="6858000" type="screen4x3"/>
  <p:notesSz cx="7099300" cy="10234613"/>
  <p:defaultTextStyle>
    <a:defPPr>
      <a:defRPr lang="it-IT"/>
    </a:defPPr>
    <a:lvl1pPr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900" kern="1200">
        <a:solidFill>
          <a:schemeClr val="bg1"/>
        </a:solidFill>
        <a:latin typeface="Arial" pitchFamily="34" charset="0"/>
        <a:ea typeface="ＭＳ Ｐゴシック" pitchFamily="1" charset="-128"/>
        <a:cs typeface="+mn-cs"/>
      </a:defRPr>
    </a:lvl5pPr>
    <a:lvl6pPr marL="2286000" algn="l" defTabSz="914400" rtl="0" eaLnBrk="1" latinLnBrk="0" hangingPunct="1">
      <a:defRPr sz="900" kern="1200">
        <a:solidFill>
          <a:schemeClr val="bg1"/>
        </a:solidFill>
        <a:latin typeface="Arial" pitchFamily="34" charset="0"/>
        <a:ea typeface="ＭＳ Ｐゴシック" pitchFamily="1" charset="-128"/>
        <a:cs typeface="+mn-cs"/>
      </a:defRPr>
    </a:lvl6pPr>
    <a:lvl7pPr marL="2743200" algn="l" defTabSz="914400" rtl="0" eaLnBrk="1" latinLnBrk="0" hangingPunct="1">
      <a:defRPr sz="900" kern="1200">
        <a:solidFill>
          <a:schemeClr val="bg1"/>
        </a:solidFill>
        <a:latin typeface="Arial" pitchFamily="34" charset="0"/>
        <a:ea typeface="ＭＳ Ｐゴシック" pitchFamily="1" charset="-128"/>
        <a:cs typeface="+mn-cs"/>
      </a:defRPr>
    </a:lvl7pPr>
    <a:lvl8pPr marL="3200400" algn="l" defTabSz="914400" rtl="0" eaLnBrk="1" latinLnBrk="0" hangingPunct="1">
      <a:defRPr sz="900" kern="1200">
        <a:solidFill>
          <a:schemeClr val="bg1"/>
        </a:solidFill>
        <a:latin typeface="Arial" pitchFamily="34" charset="0"/>
        <a:ea typeface="ＭＳ Ｐゴシック" pitchFamily="1" charset="-128"/>
        <a:cs typeface="+mn-cs"/>
      </a:defRPr>
    </a:lvl8pPr>
    <a:lvl9pPr marL="3657600" algn="l" defTabSz="914400" rtl="0" eaLnBrk="1" latinLnBrk="0" hangingPunct="1">
      <a:defRPr sz="900" kern="1200">
        <a:solidFill>
          <a:schemeClr val="bg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bone Giancarlo" initials="CG" lastIdx="1" clrIdx="0">
    <p:extLst>
      <p:ext uri="{19B8F6BF-5375-455C-9EA6-DF929625EA0E}">
        <p15:presenceInfo xmlns:p15="http://schemas.microsoft.com/office/powerpoint/2012/main" userId="S-1-5-21-3949442653-2984683991-2681223523-1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2433"/>
    <a:srgbClr val="006778"/>
    <a:srgbClr val="AAC9B6"/>
    <a:srgbClr val="830022"/>
    <a:srgbClr val="790022"/>
    <a:srgbClr val="783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50" autoAdjust="0"/>
    <p:restoredTop sz="78333" autoAdjust="0"/>
  </p:normalViewPr>
  <p:slideViewPr>
    <p:cSldViewPr>
      <p:cViewPr varScale="1">
        <p:scale>
          <a:sx n="72" d="100"/>
          <a:sy n="72" d="100"/>
        </p:scale>
        <p:origin x="1668" y="6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3075" name="Rectangle 3"/>
          <p:cNvSpPr>
            <a:spLocks noGrp="1" noChangeArrowheads="1"/>
          </p:cNvSpPr>
          <p:nvPr>
            <p:ph type="dt" sz="quarter"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3076" name="Rectangle 4"/>
          <p:cNvSpPr>
            <a:spLocks noGrp="1" noChangeArrowheads="1"/>
          </p:cNvSpPr>
          <p:nvPr>
            <p:ph type="ftr" sz="quarter" idx="2"/>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3077" name="Rectangle 5"/>
          <p:cNvSpPr>
            <a:spLocks noGrp="1" noChangeArrowheads="1"/>
          </p:cNvSpPr>
          <p:nvPr>
            <p:ph type="sldNum" sz="quarter" idx="3"/>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692D8DDD-7588-4F08-8D47-19B73F957B2F}" type="slidenum">
              <a:rPr lang="it-IT"/>
              <a:pPr/>
              <a:t>‹N›</a:t>
            </a:fld>
            <a:endParaRPr lang="it-IT"/>
          </a:p>
        </p:txBody>
      </p:sp>
    </p:spTree>
    <p:extLst>
      <p:ext uri="{BB962C8B-B14F-4D97-AF65-F5344CB8AC3E}">
        <p14:creationId xmlns:p14="http://schemas.microsoft.com/office/powerpoint/2010/main" val="3804204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defRPr sz="1300">
                <a:solidFill>
                  <a:schemeClr val="tx1"/>
                </a:solidFill>
              </a:defRPr>
            </a:lvl1pPr>
          </a:lstStyle>
          <a:p>
            <a:endParaRPr lang="it-IT"/>
          </a:p>
        </p:txBody>
      </p:sp>
      <p:sp>
        <p:nvSpPr>
          <p:cNvPr id="5123" name="Rectangle 3"/>
          <p:cNvSpPr>
            <a:spLocks noGrp="1" noChangeArrowheads="1"/>
          </p:cNvSpPr>
          <p:nvPr>
            <p:ph type="dt" idx="1"/>
          </p:nvPr>
        </p:nvSpPr>
        <p:spPr bwMode="auto">
          <a:xfrm>
            <a:off x="4022937" y="0"/>
            <a:ext cx="3076363" cy="511731"/>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a:defRPr sz="1300">
                <a:solidFill>
                  <a:schemeClr val="tx1"/>
                </a:solidFill>
              </a:defRPr>
            </a:lvl1pPr>
          </a:lstStyle>
          <a:p>
            <a:endParaRPr lang="it-IT"/>
          </a:p>
        </p:txBody>
      </p:sp>
      <p:sp>
        <p:nvSpPr>
          <p:cNvPr id="51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126"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defRPr sz="1300">
                <a:solidFill>
                  <a:schemeClr val="tx1"/>
                </a:solidFill>
              </a:defRPr>
            </a:lvl1pPr>
          </a:lstStyle>
          <a:p>
            <a:endParaRPr lang="it-IT"/>
          </a:p>
        </p:txBody>
      </p:sp>
      <p:sp>
        <p:nvSpPr>
          <p:cNvPr id="512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a:defRPr sz="1300">
                <a:solidFill>
                  <a:schemeClr val="tx1"/>
                </a:solidFill>
              </a:defRPr>
            </a:lvl1pPr>
          </a:lstStyle>
          <a:p>
            <a:fld id="{EED1EDF8-07E8-4A5D-8102-8CB7729C55AE}" type="slidenum">
              <a:rPr lang="it-IT"/>
              <a:pPr/>
              <a:t>‹N›</a:t>
            </a:fld>
            <a:endParaRPr lang="it-IT"/>
          </a:p>
        </p:txBody>
      </p:sp>
    </p:spTree>
    <p:extLst>
      <p:ext uri="{BB962C8B-B14F-4D97-AF65-F5344CB8AC3E}">
        <p14:creationId xmlns:p14="http://schemas.microsoft.com/office/powerpoint/2010/main" val="3475729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6B1DA2-EF7D-4018-AC11-4938B3A63E99}" type="slidenum">
              <a:rPr lang="it-IT"/>
              <a:pPr/>
              <a:t>1</a:t>
            </a:fld>
            <a:endParaRPr lang="it-IT"/>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3195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67B25FCF-D642-4245-AA47-E3E47FC27869}"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61E2C157-C982-4648-A98B-9DD935BD8603}"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053A6FCE-21CD-4BE0-BB12-7E069C82433C}"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9C757B5-5EBF-4A06-A360-7CE3E522779B}"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6563" y="409575"/>
            <a:ext cx="1889125"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116013" y="409575"/>
            <a:ext cx="5518150"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3ECD796C-D86F-45D9-8278-920514787C11}"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3B05C4EB-6012-4957-9BB6-E9670C5A04C4}"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16013" y="1752600"/>
            <a:ext cx="37036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43400" y="6146800"/>
            <a:ext cx="1905000" cy="457200"/>
          </a:xfrm>
        </p:spPr>
        <p:txBody>
          <a:bodyPr/>
          <a:lstStyle>
            <a:lvl1pPr>
              <a:defRPr/>
            </a:lvl1pPr>
          </a:lstStyle>
          <a:p>
            <a:fld id="{7C2B6EAC-138F-4CE9-81C3-BB38AA2A2E25}" type="datetime1">
              <a:rPr lang="it-IT"/>
              <a:pPr/>
              <a:t>14/04/2020</a:t>
            </a:fld>
            <a:endParaRPr lang="it-IT"/>
          </a:p>
        </p:txBody>
      </p:sp>
      <p:sp>
        <p:nvSpPr>
          <p:cNvPr id="6" name="Segnaposto piè di pagina 5"/>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a:xfrm>
            <a:off x="6553200" y="6146800"/>
            <a:ext cx="1905000" cy="457200"/>
          </a:xfrm>
        </p:spPr>
        <p:txBody>
          <a:bodyPr/>
          <a:lstStyle>
            <a:lvl1pPr>
              <a:defRPr/>
            </a:lvl1pPr>
          </a:lstStyle>
          <a:p>
            <a:r>
              <a:rPr lang="it-IT"/>
              <a:t>Pagina </a:t>
            </a:r>
            <a:fld id="{2D38877B-013C-49EB-9FB4-1D73507C5D3B}"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tabella 2"/>
          <p:cNvSpPr>
            <a:spLocks noGrp="1"/>
          </p:cNvSpPr>
          <p:nvPr>
            <p:ph type="tbl"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E360953A-8747-4D1B-89DD-49B98147F2FC}" type="datetime1">
              <a:rPr lang="it-IT"/>
              <a:pPr/>
              <a:t>14/04/2020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D8346490-E248-4C92-9EC1-5D91A253E8D8}" type="slidenum">
              <a:rPr lang="it-IT"/>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116013" y="409575"/>
            <a:ext cx="7559675" cy="504825"/>
          </a:xfrm>
        </p:spPr>
        <p:txBody>
          <a:bodyPr/>
          <a:lstStyle/>
          <a:p>
            <a:r>
              <a:rPr lang="it-IT"/>
              <a:t>Fare clic per modificare lo stile del titolo</a:t>
            </a:r>
          </a:p>
        </p:txBody>
      </p:sp>
      <p:sp>
        <p:nvSpPr>
          <p:cNvPr id="3" name="Segnaposto grafico 2"/>
          <p:cNvSpPr>
            <a:spLocks noGrp="1"/>
          </p:cNvSpPr>
          <p:nvPr>
            <p:ph type="chart" idx="1"/>
          </p:nvPr>
        </p:nvSpPr>
        <p:spPr>
          <a:xfrm>
            <a:off x="1116013" y="1752600"/>
            <a:ext cx="7559675" cy="4114800"/>
          </a:xfrm>
        </p:spPr>
        <p:txBody>
          <a:bodyPr/>
          <a:lstStyle/>
          <a:p>
            <a:endParaRPr lang="it-IT"/>
          </a:p>
        </p:txBody>
      </p:sp>
      <p:sp>
        <p:nvSpPr>
          <p:cNvPr id="4" name="Segnaposto data 3"/>
          <p:cNvSpPr>
            <a:spLocks noGrp="1"/>
          </p:cNvSpPr>
          <p:nvPr>
            <p:ph type="dt" sz="half" idx="10"/>
          </p:nvPr>
        </p:nvSpPr>
        <p:spPr>
          <a:xfrm>
            <a:off x="4343400" y="6146800"/>
            <a:ext cx="1905000" cy="457200"/>
          </a:xfrm>
        </p:spPr>
        <p:txBody>
          <a:bodyPr/>
          <a:lstStyle>
            <a:lvl1pPr>
              <a:defRPr/>
            </a:lvl1pPr>
          </a:lstStyle>
          <a:p>
            <a:fld id="{BCD8EFED-0418-4A95-BD7F-20BCA71432C6}" type="datetime1">
              <a:rPr lang="it-IT"/>
              <a:pPr/>
              <a:t>14/04/2020</a:t>
            </a:fld>
            <a:endParaRPr lang="it-IT"/>
          </a:p>
        </p:txBody>
      </p:sp>
      <p:sp>
        <p:nvSpPr>
          <p:cNvPr id="5" name="Segnaposto piè di pagina 4"/>
          <p:cNvSpPr>
            <a:spLocks noGrp="1"/>
          </p:cNvSpPr>
          <p:nvPr>
            <p:ph type="ftr" sz="quarter" idx="11"/>
          </p:nvPr>
        </p:nvSpPr>
        <p:spPr>
          <a:xfrm>
            <a:off x="1219200" y="6146800"/>
            <a:ext cx="2895600" cy="457200"/>
          </a:xfrm>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a:xfrm>
            <a:off x="6553200" y="6146800"/>
            <a:ext cx="1905000" cy="457200"/>
          </a:xfrm>
        </p:spPr>
        <p:txBody>
          <a:bodyPr/>
          <a:lstStyle>
            <a:lvl1pPr>
              <a:defRPr/>
            </a:lvl1pPr>
          </a:lstStyle>
          <a:p>
            <a:r>
              <a:rPr lang="it-IT"/>
              <a:t>Pagina </a:t>
            </a:r>
            <a:fld id="{A8B782BD-1405-4873-B9F0-29DFD2C9840F}"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A744BB9A-CE97-4AED-B3B4-C9C958F31445}"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8EB204B8-FFE9-433F-9D3F-5A2C0C969167}"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6C87B33B-407B-4659-9F6A-8CDF07A99F37}" type="datetime1">
              <a:rPr lang="it-IT"/>
              <a:pPr/>
              <a:t>14/04/2020</a:t>
            </a:fld>
            <a:endParaRPr lang="it-IT"/>
          </a:p>
        </p:txBody>
      </p:sp>
      <p:sp>
        <p:nvSpPr>
          <p:cNvPr id="5" name="Segnaposto piè di pagina 4"/>
          <p:cNvSpPr>
            <a:spLocks noGrp="1"/>
          </p:cNvSpPr>
          <p:nvPr>
            <p:ph type="ftr" sz="quarter" idx="11"/>
          </p:nvPr>
        </p:nvSpPr>
        <p:spPr/>
        <p:txBody>
          <a:bodyPr/>
          <a:lstStyle>
            <a:lvl1pPr>
              <a:defRPr/>
            </a:lvl1pPr>
          </a:lstStyle>
          <a:p>
            <a:r>
              <a:rPr lang="it-IT"/>
              <a:t>Titolo Presentazione</a:t>
            </a:r>
          </a:p>
        </p:txBody>
      </p:sp>
      <p:sp>
        <p:nvSpPr>
          <p:cNvPr id="6" name="Segnaposto numero diapositiva 5"/>
          <p:cNvSpPr>
            <a:spLocks noGrp="1"/>
          </p:cNvSpPr>
          <p:nvPr>
            <p:ph type="sldNum" sz="quarter" idx="12"/>
          </p:nvPr>
        </p:nvSpPr>
        <p:spPr/>
        <p:txBody>
          <a:bodyPr/>
          <a:lstStyle>
            <a:lvl1pPr>
              <a:defRPr/>
            </a:lvl1pPr>
          </a:lstStyle>
          <a:p>
            <a:r>
              <a:rPr lang="it-IT"/>
              <a:t>Pagina </a:t>
            </a:r>
            <a:fld id="{4AB77CC9-6EFD-4563-BDC6-8962F132BE0B}"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116013" y="1752600"/>
            <a:ext cx="37036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72050" y="1752600"/>
            <a:ext cx="37036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fld id="{9D78FCBF-4C63-41BB-86B4-0A3A965DC61A}"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E4B83EAF-9E88-4296-BA9F-80B006B0ECB7}"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fld id="{D3C980F8-4425-4348-83A7-F00661D4190F}" type="datetime1">
              <a:rPr lang="it-IT"/>
              <a:pPr/>
              <a:t>14/04/2020</a:t>
            </a:fld>
            <a:endParaRPr lang="it-IT"/>
          </a:p>
        </p:txBody>
      </p:sp>
      <p:sp>
        <p:nvSpPr>
          <p:cNvPr id="8" name="Segnaposto piè di pagina 7"/>
          <p:cNvSpPr>
            <a:spLocks noGrp="1"/>
          </p:cNvSpPr>
          <p:nvPr>
            <p:ph type="ftr" sz="quarter" idx="11"/>
          </p:nvPr>
        </p:nvSpPr>
        <p:spPr/>
        <p:txBody>
          <a:bodyPr/>
          <a:lstStyle>
            <a:lvl1pPr>
              <a:defRPr/>
            </a:lvl1pPr>
          </a:lstStyle>
          <a:p>
            <a:r>
              <a:rPr lang="it-IT"/>
              <a:t>Titolo Presentazione</a:t>
            </a:r>
          </a:p>
        </p:txBody>
      </p:sp>
      <p:sp>
        <p:nvSpPr>
          <p:cNvPr id="9" name="Segnaposto numero diapositiva 8"/>
          <p:cNvSpPr>
            <a:spLocks noGrp="1"/>
          </p:cNvSpPr>
          <p:nvPr>
            <p:ph type="sldNum" sz="quarter" idx="12"/>
          </p:nvPr>
        </p:nvSpPr>
        <p:spPr/>
        <p:txBody>
          <a:bodyPr/>
          <a:lstStyle>
            <a:lvl1pPr>
              <a:defRPr/>
            </a:lvl1pPr>
          </a:lstStyle>
          <a:p>
            <a:r>
              <a:rPr lang="it-IT"/>
              <a:t>Pagina </a:t>
            </a:r>
            <a:fld id="{FFCA4440-CF8F-4585-BC0E-EEE13227DFB2}"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fld id="{127B722C-A3AD-4DDB-91DD-6BF72F5FCE9C}" type="datetime1">
              <a:rPr lang="it-IT"/>
              <a:pPr/>
              <a:t>14/04/2020</a:t>
            </a:fld>
            <a:endParaRPr lang="it-IT"/>
          </a:p>
        </p:txBody>
      </p:sp>
      <p:sp>
        <p:nvSpPr>
          <p:cNvPr id="4" name="Segnaposto piè di pagina 3"/>
          <p:cNvSpPr>
            <a:spLocks noGrp="1"/>
          </p:cNvSpPr>
          <p:nvPr>
            <p:ph type="ftr" sz="quarter" idx="11"/>
          </p:nvPr>
        </p:nvSpPr>
        <p:spPr/>
        <p:txBody>
          <a:bodyPr/>
          <a:lstStyle>
            <a:lvl1pPr>
              <a:defRPr/>
            </a:lvl1pPr>
          </a:lstStyle>
          <a:p>
            <a:r>
              <a:rPr lang="it-IT"/>
              <a:t>Titolo Presentazione</a:t>
            </a:r>
          </a:p>
        </p:txBody>
      </p:sp>
      <p:sp>
        <p:nvSpPr>
          <p:cNvPr id="5" name="Segnaposto numero diapositiva 4"/>
          <p:cNvSpPr>
            <a:spLocks noGrp="1"/>
          </p:cNvSpPr>
          <p:nvPr>
            <p:ph type="sldNum" sz="quarter" idx="12"/>
          </p:nvPr>
        </p:nvSpPr>
        <p:spPr/>
        <p:txBody>
          <a:bodyPr/>
          <a:lstStyle>
            <a:lvl1pPr>
              <a:defRPr/>
            </a:lvl1pPr>
          </a:lstStyle>
          <a:p>
            <a:r>
              <a:rPr lang="it-IT"/>
              <a:t>Pagina </a:t>
            </a:r>
            <a:fld id="{5F5F9EF0-653F-4FE8-AA53-74EC28D06E92}"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284874A-C4D7-41D8-9C23-5974FB0D8995}" type="datetime1">
              <a:rPr lang="it-IT"/>
              <a:pPr/>
              <a:t>14/04/2020</a:t>
            </a:fld>
            <a:endParaRPr lang="it-IT"/>
          </a:p>
        </p:txBody>
      </p:sp>
      <p:sp>
        <p:nvSpPr>
          <p:cNvPr id="3" name="Segnaposto piè di pagina 2"/>
          <p:cNvSpPr>
            <a:spLocks noGrp="1"/>
          </p:cNvSpPr>
          <p:nvPr>
            <p:ph type="ftr" sz="quarter" idx="11"/>
          </p:nvPr>
        </p:nvSpPr>
        <p:spPr/>
        <p:txBody>
          <a:bodyPr/>
          <a:lstStyle>
            <a:lvl1pPr>
              <a:defRPr/>
            </a:lvl1pPr>
          </a:lstStyle>
          <a:p>
            <a:r>
              <a:rPr lang="it-IT"/>
              <a:t>Titolo Presentazione</a:t>
            </a:r>
          </a:p>
        </p:txBody>
      </p:sp>
      <p:sp>
        <p:nvSpPr>
          <p:cNvPr id="4" name="Segnaposto numero diapositiva 3"/>
          <p:cNvSpPr>
            <a:spLocks noGrp="1"/>
          </p:cNvSpPr>
          <p:nvPr>
            <p:ph type="sldNum" sz="quarter" idx="12"/>
          </p:nvPr>
        </p:nvSpPr>
        <p:spPr/>
        <p:txBody>
          <a:bodyPr/>
          <a:lstStyle>
            <a:lvl1pPr>
              <a:defRPr/>
            </a:lvl1pPr>
          </a:lstStyle>
          <a:p>
            <a:r>
              <a:rPr lang="it-IT"/>
              <a:t>Pagina </a:t>
            </a:r>
            <a:fld id="{ECD8CD0D-3855-4CAF-B947-2F36F130F9DB}"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BF661C8B-74BD-46B6-AEE3-FAEA05836FA3}"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27C6A192-7452-4FA1-BFB1-9624EA969B1A}"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1E4ED340-BDF0-472E-932D-5A83ACA45884}" type="datetime1">
              <a:rPr lang="it-IT"/>
              <a:pPr/>
              <a:t>14/04/2020</a:t>
            </a:fld>
            <a:endParaRPr lang="it-IT"/>
          </a:p>
        </p:txBody>
      </p:sp>
      <p:sp>
        <p:nvSpPr>
          <p:cNvPr id="6" name="Segnaposto piè di pagina 5"/>
          <p:cNvSpPr>
            <a:spLocks noGrp="1"/>
          </p:cNvSpPr>
          <p:nvPr>
            <p:ph type="ftr" sz="quarter" idx="11"/>
          </p:nvPr>
        </p:nvSpPr>
        <p:spPr/>
        <p:txBody>
          <a:bodyPr/>
          <a:lstStyle>
            <a:lvl1pPr>
              <a:defRPr/>
            </a:lvl1pPr>
          </a:lstStyle>
          <a:p>
            <a:r>
              <a:rPr lang="it-IT"/>
              <a:t>Titolo Presentazione</a:t>
            </a:r>
          </a:p>
        </p:txBody>
      </p:sp>
      <p:sp>
        <p:nvSpPr>
          <p:cNvPr id="7" name="Segnaposto numero diapositiva 6"/>
          <p:cNvSpPr>
            <a:spLocks noGrp="1"/>
          </p:cNvSpPr>
          <p:nvPr>
            <p:ph type="sldNum" sz="quarter" idx="12"/>
          </p:nvPr>
        </p:nvSpPr>
        <p:spPr/>
        <p:txBody>
          <a:bodyPr/>
          <a:lstStyle>
            <a:lvl1pPr>
              <a:defRPr/>
            </a:lvl1pPr>
          </a:lstStyle>
          <a:p>
            <a:r>
              <a:rPr lang="it-IT"/>
              <a:t>Pagina </a:t>
            </a:r>
            <a:fld id="{F90636E6-7F05-496B-AB41-B9228C90CA41}"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0" y="6096000"/>
            <a:ext cx="9144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endParaRPr lang="it-IT"/>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endParaRPr lang="it-IT"/>
            </a:p>
          </p:txBody>
        </p:sp>
      </p:grpSp>
      <p:sp>
        <p:nvSpPr>
          <p:cNvPr id="1026" name="Rectangle 2"/>
          <p:cNvSpPr>
            <a:spLocks noGrp="1" noChangeArrowheads="1"/>
          </p:cNvSpPr>
          <p:nvPr>
            <p:ph type="title"/>
          </p:nvPr>
        </p:nvSpPr>
        <p:spPr bwMode="auto">
          <a:xfrm>
            <a:off x="1116013" y="409575"/>
            <a:ext cx="7559675" cy="504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1116013" y="1752600"/>
            <a:ext cx="75596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3434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fld id="{5C433559-3183-41D0-A1B6-F6D72D66CE77}" type="datetime1">
              <a:rPr lang="it-IT"/>
              <a:pPr/>
              <a:t>14/04/2020</a:t>
            </a:fld>
            <a:endParaRPr lang="it-IT"/>
          </a:p>
        </p:txBody>
      </p:sp>
      <p:sp>
        <p:nvSpPr>
          <p:cNvPr id="1029" name="Rectangle 5"/>
          <p:cNvSpPr>
            <a:spLocks noGrp="1" noChangeArrowheads="1"/>
          </p:cNvSpPr>
          <p:nvPr>
            <p:ph type="ftr" sz="quarter" idx="3"/>
          </p:nvPr>
        </p:nvSpPr>
        <p:spPr bwMode="auto">
          <a:xfrm>
            <a:off x="1219200" y="6146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r>
              <a:rPr lang="it-IT"/>
              <a:t>Titolo Presentazione</a:t>
            </a:r>
          </a:p>
        </p:txBody>
      </p:sp>
      <p:sp>
        <p:nvSpPr>
          <p:cNvPr id="1030" name="Rectangle 6"/>
          <p:cNvSpPr>
            <a:spLocks noGrp="1" noChangeArrowheads="1"/>
          </p:cNvSpPr>
          <p:nvPr>
            <p:ph type="sldNum" sz="quarter" idx="4"/>
          </p:nvPr>
        </p:nvSpPr>
        <p:spPr bwMode="auto">
          <a:xfrm>
            <a:off x="6553200" y="6146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a:t>Pagina </a:t>
            </a:r>
            <a:fld id="{69D1293D-D15B-40F2-8D75-562ECBDA25D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rtl="0" fontAlgn="base">
        <a:spcBef>
          <a:spcPct val="0"/>
        </a:spcBef>
        <a:spcAft>
          <a:spcPct val="0"/>
        </a:spcAft>
        <a:defRPr sz="2400" b="1">
          <a:solidFill>
            <a:srgbClr val="822433"/>
          </a:solidFill>
          <a:latin typeface="+mj-lt"/>
          <a:ea typeface="+mj-ea"/>
          <a:cs typeface="+mj-cs"/>
        </a:defRPr>
      </a:lvl1pPr>
      <a:lvl2pPr algn="l" rtl="0" fontAlgn="base">
        <a:spcBef>
          <a:spcPct val="0"/>
        </a:spcBef>
        <a:spcAft>
          <a:spcPct val="0"/>
        </a:spcAft>
        <a:defRPr sz="2400" b="1">
          <a:solidFill>
            <a:srgbClr val="822433"/>
          </a:solidFill>
          <a:latin typeface="Arial" pitchFamily="34" charset="0"/>
          <a:ea typeface="ＭＳ Ｐゴシック" pitchFamily="1" charset="-128"/>
        </a:defRPr>
      </a:lvl2pPr>
      <a:lvl3pPr algn="l" rtl="0" fontAlgn="base">
        <a:spcBef>
          <a:spcPct val="0"/>
        </a:spcBef>
        <a:spcAft>
          <a:spcPct val="0"/>
        </a:spcAft>
        <a:defRPr sz="2400" b="1">
          <a:solidFill>
            <a:srgbClr val="822433"/>
          </a:solidFill>
          <a:latin typeface="Arial" pitchFamily="34" charset="0"/>
          <a:ea typeface="ＭＳ Ｐゴシック" pitchFamily="1" charset="-128"/>
        </a:defRPr>
      </a:lvl3pPr>
      <a:lvl4pPr algn="l" rtl="0" fontAlgn="base">
        <a:spcBef>
          <a:spcPct val="0"/>
        </a:spcBef>
        <a:spcAft>
          <a:spcPct val="0"/>
        </a:spcAft>
        <a:defRPr sz="2400" b="1">
          <a:solidFill>
            <a:srgbClr val="822433"/>
          </a:solidFill>
          <a:latin typeface="Arial" pitchFamily="34" charset="0"/>
          <a:ea typeface="ＭＳ Ｐゴシック" pitchFamily="1" charset="-128"/>
        </a:defRPr>
      </a:lvl4pPr>
      <a:lvl5pPr algn="l" rtl="0" fontAlgn="base">
        <a:spcBef>
          <a:spcPct val="0"/>
        </a:spcBef>
        <a:spcAft>
          <a:spcPct val="0"/>
        </a:spcAft>
        <a:defRPr sz="2400" b="1">
          <a:solidFill>
            <a:srgbClr val="822433"/>
          </a:solidFill>
          <a:latin typeface="Arial" pitchFamily="34" charset="0"/>
          <a:ea typeface="ＭＳ Ｐゴシック" pitchFamily="1" charset="-128"/>
        </a:defRPr>
      </a:lvl5pPr>
      <a:lvl6pPr marL="457200" algn="l" rtl="0" fontAlgn="base">
        <a:spcBef>
          <a:spcPct val="0"/>
        </a:spcBef>
        <a:spcAft>
          <a:spcPct val="0"/>
        </a:spcAft>
        <a:defRPr sz="2400" b="1">
          <a:solidFill>
            <a:srgbClr val="822433"/>
          </a:solidFill>
          <a:latin typeface="Arial" pitchFamily="34" charset="0"/>
          <a:ea typeface="ＭＳ Ｐゴシック" pitchFamily="1" charset="-128"/>
        </a:defRPr>
      </a:lvl6pPr>
      <a:lvl7pPr marL="914400" algn="l" rtl="0" fontAlgn="base">
        <a:spcBef>
          <a:spcPct val="0"/>
        </a:spcBef>
        <a:spcAft>
          <a:spcPct val="0"/>
        </a:spcAft>
        <a:defRPr sz="2400" b="1">
          <a:solidFill>
            <a:srgbClr val="822433"/>
          </a:solidFill>
          <a:latin typeface="Arial" pitchFamily="34" charset="0"/>
          <a:ea typeface="ＭＳ Ｐゴシック" pitchFamily="1" charset="-128"/>
        </a:defRPr>
      </a:lvl7pPr>
      <a:lvl8pPr marL="1371600" algn="l" rtl="0" fontAlgn="base">
        <a:spcBef>
          <a:spcPct val="0"/>
        </a:spcBef>
        <a:spcAft>
          <a:spcPct val="0"/>
        </a:spcAft>
        <a:defRPr sz="2400" b="1">
          <a:solidFill>
            <a:srgbClr val="822433"/>
          </a:solidFill>
          <a:latin typeface="Arial" pitchFamily="34" charset="0"/>
          <a:ea typeface="ＭＳ Ｐゴシック" pitchFamily="1" charset="-128"/>
        </a:defRPr>
      </a:lvl8pPr>
      <a:lvl9pPr marL="1828800" algn="l" rtl="0" fontAlgn="base">
        <a:spcBef>
          <a:spcPct val="0"/>
        </a:spcBef>
        <a:spcAft>
          <a:spcPct val="0"/>
        </a:spcAft>
        <a:defRPr sz="2400" b="1">
          <a:solidFill>
            <a:srgbClr val="822433"/>
          </a:solidFill>
          <a:latin typeface="Arial" pitchFamily="34" charset="0"/>
          <a:ea typeface="ＭＳ Ｐゴシック" pitchFamily="1" charset="-128"/>
        </a:defRPr>
      </a:lvl9pPr>
    </p:titleStyle>
    <p:bodyStyle>
      <a:lvl1pPr marL="342900" indent="-342900" algn="l" rtl="0" fontAlgn="base">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ea typeface="+mn-ea"/>
        </a:defRPr>
      </a:lvl2pPr>
      <a:lvl3pPr marL="1143000" indent="-228600" algn="l" rtl="0" fontAlgn="base">
        <a:spcBef>
          <a:spcPct val="20000"/>
        </a:spcBef>
        <a:spcAft>
          <a:spcPct val="0"/>
        </a:spcAft>
        <a:buChar char="•"/>
        <a:defRPr sz="1600">
          <a:solidFill>
            <a:srgbClr val="000000"/>
          </a:solidFill>
          <a:latin typeface="+mn-lt"/>
          <a:ea typeface="+mn-ea"/>
        </a:defRPr>
      </a:lvl3pPr>
      <a:lvl4pPr marL="1562100" indent="-228600" algn="l" rtl="0" fontAlgn="base">
        <a:spcBef>
          <a:spcPct val="20000"/>
        </a:spcBef>
        <a:spcAft>
          <a:spcPct val="0"/>
        </a:spcAft>
        <a:buChar char="–"/>
        <a:defRPr sz="1400">
          <a:solidFill>
            <a:srgbClr val="000000"/>
          </a:solidFill>
          <a:latin typeface="+mn-lt"/>
          <a:ea typeface="+mn-ea"/>
        </a:defRPr>
      </a:lvl4pPr>
      <a:lvl5pPr marL="1981200" indent="-228600" algn="l" rtl="0" fontAlgn="base">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27" name="Rectangle 11"/>
          <p:cNvSpPr>
            <a:spLocks noChangeArrowheads="1"/>
          </p:cNvSpPr>
          <p:nvPr/>
        </p:nvSpPr>
        <p:spPr bwMode="auto">
          <a:xfrm>
            <a:off x="0" y="0"/>
            <a:ext cx="9144000" cy="3429000"/>
          </a:xfrm>
          <a:prstGeom prst="rect">
            <a:avLst/>
          </a:prstGeom>
          <a:solidFill>
            <a:srgbClr val="006778"/>
          </a:solidFill>
          <a:ln w="9525">
            <a:noFill/>
            <a:miter lim="800000"/>
            <a:headEnd/>
            <a:tailEnd/>
          </a:ln>
          <a:effectLst/>
        </p:spPr>
        <p:txBody>
          <a:bodyPr wrap="none" anchor="ctr"/>
          <a:lstStyle/>
          <a:p>
            <a:endParaRPr lang="it-IT" dirty="0"/>
          </a:p>
        </p:txBody>
      </p:sp>
      <p:sp>
        <p:nvSpPr>
          <p:cNvPr id="34819" name="Rectangle 3"/>
          <p:cNvSpPr>
            <a:spLocks noGrp="1" noChangeArrowheads="1"/>
          </p:cNvSpPr>
          <p:nvPr>
            <p:ph type="ctrTitle"/>
          </p:nvPr>
        </p:nvSpPr>
        <p:spPr>
          <a:xfrm>
            <a:off x="1907704" y="934562"/>
            <a:ext cx="6600056" cy="581025"/>
          </a:xfrm>
        </p:spPr>
        <p:txBody>
          <a:bodyPr/>
          <a:lstStyle/>
          <a:p>
            <a:r>
              <a:rPr lang="it-IT" i="1" dirty="0">
                <a:solidFill>
                  <a:schemeClr val="bg1"/>
                </a:solidFill>
              </a:rPr>
              <a:t>LEZIONE 13B INSUFFICIENZA CARDIACA</a:t>
            </a:r>
          </a:p>
        </p:txBody>
      </p:sp>
      <p:grpSp>
        <p:nvGrpSpPr>
          <p:cNvPr id="34833" name="Group 17"/>
          <p:cNvGrpSpPr>
            <a:grpSpLocks/>
          </p:cNvGrpSpPr>
          <p:nvPr/>
        </p:nvGrpSpPr>
        <p:grpSpPr bwMode="auto">
          <a:xfrm>
            <a:off x="-1588" y="2759075"/>
            <a:ext cx="9145588" cy="4098925"/>
            <a:chOff x="0" y="1738"/>
            <a:chExt cx="5761" cy="2582"/>
          </a:xfrm>
        </p:grpSpPr>
        <p:pic>
          <p:nvPicPr>
            <p:cNvPr id="34831" name="Picture 15" descr="Fondino"/>
            <p:cNvPicPr>
              <a:picLocks noChangeAspect="1" noChangeArrowheads="1"/>
            </p:cNvPicPr>
            <p:nvPr/>
          </p:nvPicPr>
          <p:blipFill>
            <a:blip r:embed="rId5" cstate="print"/>
            <a:srcRect/>
            <a:stretch>
              <a:fillRect/>
            </a:stretch>
          </p:blipFill>
          <p:spPr bwMode="auto">
            <a:xfrm>
              <a:off x="0" y="2158"/>
              <a:ext cx="5760" cy="2162"/>
            </a:xfrm>
            <a:prstGeom prst="rect">
              <a:avLst/>
            </a:prstGeom>
            <a:noFill/>
          </p:spPr>
        </p:pic>
        <p:pic>
          <p:nvPicPr>
            <p:cNvPr id="34829" name="Picture 13" descr="logo +marchio"/>
            <p:cNvPicPr>
              <a:picLocks noChangeAspect="1" noChangeArrowheads="1"/>
            </p:cNvPicPr>
            <p:nvPr/>
          </p:nvPicPr>
          <p:blipFill>
            <a:blip r:embed="rId6" cstate="print"/>
            <a:srcRect/>
            <a:stretch>
              <a:fillRect/>
            </a:stretch>
          </p:blipFill>
          <p:spPr bwMode="auto">
            <a:xfrm>
              <a:off x="0" y="2160"/>
              <a:ext cx="5761" cy="722"/>
            </a:xfrm>
            <a:prstGeom prst="rect">
              <a:avLst/>
            </a:prstGeom>
            <a:noFill/>
          </p:spPr>
        </p:pic>
        <p:pic>
          <p:nvPicPr>
            <p:cNvPr id="34832" name="Picture 16" descr="fascia"/>
            <p:cNvPicPr>
              <a:picLocks noChangeAspect="1" noChangeArrowheads="1"/>
            </p:cNvPicPr>
            <p:nvPr/>
          </p:nvPicPr>
          <p:blipFill>
            <a:blip r:embed="rId7" cstate="print"/>
            <a:srcRect/>
            <a:stretch>
              <a:fillRect/>
            </a:stretch>
          </p:blipFill>
          <p:spPr bwMode="auto">
            <a:xfrm>
              <a:off x="1316" y="1738"/>
              <a:ext cx="4444" cy="422"/>
            </a:xfrm>
            <a:prstGeom prst="rect">
              <a:avLst/>
            </a:prstGeom>
            <a:noFill/>
          </p:spPr>
        </p:pic>
      </p:grpSp>
      <p:sp>
        <p:nvSpPr>
          <p:cNvPr id="8" name="Segnaposto piè di pagina 4"/>
          <p:cNvSpPr>
            <a:spLocks noGrp="1"/>
          </p:cNvSpPr>
          <p:nvPr>
            <p:ph type="ftr" sz="quarter" idx="11"/>
          </p:nvPr>
        </p:nvSpPr>
        <p:spPr>
          <a:xfrm>
            <a:off x="4499992" y="5805264"/>
            <a:ext cx="4047728" cy="457200"/>
          </a:xfrm>
        </p:spPr>
        <p:txBody>
          <a:bodyPr/>
          <a:lstStyle/>
          <a:p>
            <a:r>
              <a:rPr lang="it-IT" b="1" dirty="0"/>
              <a:t>INFERMIERISTICA DELLE CRONICITA’ E DISABILITA’</a:t>
            </a:r>
          </a:p>
          <a:p>
            <a:endParaRPr lang="it-IT" b="1" dirty="0"/>
          </a:p>
          <a:p>
            <a:pPr algn="ctr"/>
            <a:r>
              <a:rPr lang="it-IT" b="1" dirty="0"/>
              <a:t>Docente Prof.ssa Carla </a:t>
            </a:r>
            <a:r>
              <a:rPr lang="it-IT" b="1" dirty="0" err="1"/>
              <a:t>Zenobi</a:t>
            </a:r>
            <a:endParaRPr lang="it-IT" b="1" dirty="0"/>
          </a:p>
        </p:txBody>
      </p:sp>
      <p:pic>
        <p:nvPicPr>
          <p:cNvPr id="2" name="Audio 1">
            <a:hlinkClick r:id="" action="ppaction://media"/>
            <a:extLst>
              <a:ext uri="{FF2B5EF4-FFF2-40B4-BE49-F238E27FC236}">
                <a16:creationId xmlns:a16="http://schemas.microsoft.com/office/drawing/2014/main" id="{98229713-3972-4865-86A5-E69DAA3E9E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8"/>
    </mc:Choice>
    <mc:Fallback>
      <p:transition spd="slow" advTm="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FECB06-557F-419C-85FE-9D7A8A9E2A7F}"/>
              </a:ext>
            </a:extLst>
          </p:cNvPr>
          <p:cNvSpPr>
            <a:spLocks noGrp="1"/>
          </p:cNvSpPr>
          <p:nvPr>
            <p:ph type="title"/>
          </p:nvPr>
        </p:nvSpPr>
        <p:spPr/>
        <p:txBody>
          <a:bodyPr/>
          <a:lstStyle/>
          <a:p>
            <a:pPr algn="ctr"/>
            <a:r>
              <a:rPr lang="it-IT" dirty="0"/>
              <a:t>PROBLEMI COLLABORATIVI</a:t>
            </a:r>
          </a:p>
        </p:txBody>
      </p:sp>
      <p:sp>
        <p:nvSpPr>
          <p:cNvPr id="3" name="Segnaposto contenuto 2">
            <a:extLst>
              <a:ext uri="{FF2B5EF4-FFF2-40B4-BE49-F238E27FC236}">
                <a16:creationId xmlns:a16="http://schemas.microsoft.com/office/drawing/2014/main" id="{D2BC8BDB-A294-4D7C-910B-667053359ABD}"/>
              </a:ext>
            </a:extLst>
          </p:cNvPr>
          <p:cNvSpPr>
            <a:spLocks noGrp="1"/>
          </p:cNvSpPr>
          <p:nvPr>
            <p:ph idx="1"/>
          </p:nvPr>
        </p:nvSpPr>
        <p:spPr>
          <a:xfrm>
            <a:off x="395536" y="1052736"/>
            <a:ext cx="8280152" cy="4114800"/>
          </a:xfrm>
        </p:spPr>
        <p:txBody>
          <a:bodyPr/>
          <a:lstStyle/>
          <a:p>
            <a:pPr marL="0" indent="0">
              <a:buNone/>
            </a:pPr>
            <a:r>
              <a:rPr lang="it-IT" sz="1600" b="1" dirty="0"/>
              <a:t>EDEMA POLMONARE ACUTO</a:t>
            </a:r>
          </a:p>
          <a:p>
            <a:pPr>
              <a:buNone/>
            </a:pPr>
            <a:endParaRPr lang="it-IT" sz="1600" b="1" u="sng" dirty="0"/>
          </a:p>
          <a:p>
            <a:pPr>
              <a:buNone/>
            </a:pPr>
            <a:r>
              <a:rPr lang="it-IT" sz="1600" b="1" u="sng" dirty="0"/>
              <a:t>Interventi infermieristici</a:t>
            </a:r>
          </a:p>
          <a:p>
            <a:pPr>
              <a:buNone/>
            </a:pPr>
            <a:r>
              <a:rPr lang="it-IT" sz="1400" dirty="0"/>
              <a:t>Chiamare </a:t>
            </a:r>
            <a:r>
              <a:rPr lang="it-IT" sz="1400" dirty="0" err="1"/>
              <a:t>m.d.g</a:t>
            </a:r>
            <a:r>
              <a:rPr lang="it-IT" sz="1400" dirty="0"/>
              <a:t>.</a:t>
            </a:r>
          </a:p>
          <a:p>
            <a:pPr>
              <a:buNone/>
            </a:pPr>
            <a:endParaRPr lang="it-IT" sz="1400" dirty="0"/>
          </a:p>
          <a:p>
            <a:pPr>
              <a:buNone/>
            </a:pPr>
            <a:r>
              <a:rPr lang="it-IT" sz="1400" dirty="0"/>
              <a:t>Posizione seduta con le gambe sospese da terra per ridurre il ritorno venoso e la congestione polmonare (possibilità di effettuare salasso bianco)</a:t>
            </a:r>
          </a:p>
          <a:p>
            <a:pPr>
              <a:buNone/>
            </a:pPr>
            <a:endParaRPr lang="it-IT" sz="1400" dirty="0"/>
          </a:p>
          <a:p>
            <a:pPr>
              <a:buNone/>
            </a:pPr>
            <a:r>
              <a:rPr lang="it-IT" sz="1400" dirty="0"/>
              <a:t>Rilevare e monitorare i parametri vitali (P/A, polso, respiro)</a:t>
            </a:r>
          </a:p>
          <a:p>
            <a:pPr>
              <a:buNone/>
            </a:pPr>
            <a:endParaRPr lang="it-IT" sz="1400" dirty="0"/>
          </a:p>
          <a:p>
            <a:pPr>
              <a:buNone/>
            </a:pPr>
            <a:r>
              <a:rPr lang="it-IT" sz="1400" dirty="0"/>
              <a:t>Reperire un accesso venoso, effettuare un prelievo ematico per  funzionalità renale ed epatica ed elettroliti</a:t>
            </a:r>
          </a:p>
          <a:p>
            <a:pPr>
              <a:buNone/>
            </a:pPr>
            <a:endParaRPr lang="it-IT" sz="1400" dirty="0"/>
          </a:p>
          <a:p>
            <a:pPr>
              <a:buNone/>
            </a:pPr>
            <a:r>
              <a:rPr lang="it-IT" sz="1400" dirty="0"/>
              <a:t>Inserire catetere vescicale per monitorare la diuresi e il BI</a:t>
            </a:r>
          </a:p>
          <a:p>
            <a:pPr>
              <a:buNone/>
            </a:pPr>
            <a:endParaRPr lang="it-IT" sz="1400" dirty="0"/>
          </a:p>
          <a:p>
            <a:pPr>
              <a:buNone/>
            </a:pPr>
            <a:r>
              <a:rPr lang="it-IT" sz="1400" dirty="0"/>
              <a:t>Informare e rassicurare il paziente su quanto sta avvenendo</a:t>
            </a:r>
          </a:p>
          <a:p>
            <a:pPr>
              <a:buNone/>
            </a:pPr>
            <a:endParaRPr lang="it-IT" sz="1400" dirty="0"/>
          </a:p>
          <a:p>
            <a:pPr>
              <a:buNone/>
            </a:pPr>
            <a:r>
              <a:rPr lang="it-IT" sz="1400" dirty="0"/>
              <a:t>Somministrare i farmaci prescritti e monitorare il paziente in relazione al trattamento farmacologico</a:t>
            </a:r>
          </a:p>
          <a:p>
            <a:pPr marL="0" indent="0">
              <a:buNone/>
            </a:pPr>
            <a:endParaRPr lang="it-IT" sz="1600" b="1" dirty="0"/>
          </a:p>
        </p:txBody>
      </p:sp>
      <p:sp>
        <p:nvSpPr>
          <p:cNvPr id="4" name="Segnaposto data 3">
            <a:extLst>
              <a:ext uri="{FF2B5EF4-FFF2-40B4-BE49-F238E27FC236}">
                <a16:creationId xmlns:a16="http://schemas.microsoft.com/office/drawing/2014/main" id="{CF39A891-7126-4A27-8F0F-391C38A7CBF8}"/>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EEAD58EF-6607-4315-BF4E-C3E71C510F30}"/>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DE9B64B9-A9B8-4C03-BDC0-5DD21B38A686}"/>
              </a:ext>
            </a:extLst>
          </p:cNvPr>
          <p:cNvSpPr>
            <a:spLocks noGrp="1"/>
          </p:cNvSpPr>
          <p:nvPr>
            <p:ph type="sldNum" sz="quarter" idx="12"/>
          </p:nvPr>
        </p:nvSpPr>
        <p:spPr/>
        <p:txBody>
          <a:bodyPr/>
          <a:lstStyle/>
          <a:p>
            <a:r>
              <a:rPr lang="it-IT"/>
              <a:t>Pagina </a:t>
            </a:r>
            <a:fld id="{8EB204B8-FFE9-433F-9D3F-5A2C0C969167}" type="slidenum">
              <a:rPr lang="it-IT" smtClean="0"/>
              <a:pPr/>
              <a:t>10</a:t>
            </a:fld>
            <a:endParaRPr lang="it-IT"/>
          </a:p>
        </p:txBody>
      </p:sp>
      <p:pic>
        <p:nvPicPr>
          <p:cNvPr id="7" name="Audio 6">
            <a:hlinkClick r:id="" action="ppaction://media"/>
            <a:extLst>
              <a:ext uri="{FF2B5EF4-FFF2-40B4-BE49-F238E27FC236}">
                <a16:creationId xmlns:a16="http://schemas.microsoft.com/office/drawing/2014/main" id="{92EC9D18-3E3C-4EE0-9289-090B4EBF9A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4592497"/>
      </p:ext>
    </p:extLst>
  </p:cSld>
  <p:clrMapOvr>
    <a:masterClrMapping/>
  </p:clrMapOvr>
  <mc:AlternateContent xmlns:mc="http://schemas.openxmlformats.org/markup-compatibility/2006">
    <mc:Choice xmlns:p14="http://schemas.microsoft.com/office/powerpoint/2010/main" Requires="p14">
      <p:transition spd="slow" p14:dur="2000" advTm="98053"/>
    </mc:Choice>
    <mc:Fallback>
      <p:transition spd="slow" advTm="9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202CF9-0C76-4BD9-B32A-8AA85CB0757F}"/>
              </a:ext>
            </a:extLst>
          </p:cNvPr>
          <p:cNvSpPr>
            <a:spLocks noGrp="1"/>
          </p:cNvSpPr>
          <p:nvPr>
            <p:ph type="title"/>
          </p:nvPr>
        </p:nvSpPr>
        <p:spPr/>
        <p:txBody>
          <a:bodyPr/>
          <a:lstStyle/>
          <a:p>
            <a:pPr algn="ctr"/>
            <a:r>
              <a:rPr lang="it-IT" dirty="0"/>
              <a:t>PROBLEMI COLLABORATIVI</a:t>
            </a:r>
          </a:p>
        </p:txBody>
      </p:sp>
      <p:sp>
        <p:nvSpPr>
          <p:cNvPr id="3" name="Segnaposto contenuto 2">
            <a:extLst>
              <a:ext uri="{FF2B5EF4-FFF2-40B4-BE49-F238E27FC236}">
                <a16:creationId xmlns:a16="http://schemas.microsoft.com/office/drawing/2014/main" id="{9EA380B5-A2B8-4F36-B110-91E8AF66F103}"/>
              </a:ext>
            </a:extLst>
          </p:cNvPr>
          <p:cNvSpPr>
            <a:spLocks noGrp="1"/>
          </p:cNvSpPr>
          <p:nvPr>
            <p:ph idx="1"/>
          </p:nvPr>
        </p:nvSpPr>
        <p:spPr>
          <a:xfrm>
            <a:off x="792162" y="1196752"/>
            <a:ext cx="7559675" cy="4114800"/>
          </a:xfrm>
        </p:spPr>
        <p:txBody>
          <a:bodyPr/>
          <a:lstStyle/>
          <a:p>
            <a:pPr>
              <a:buNone/>
            </a:pPr>
            <a:r>
              <a:rPr lang="it-IT" sz="1600" b="1" dirty="0"/>
              <a:t>Shock cardiogeno</a:t>
            </a:r>
          </a:p>
          <a:p>
            <a:pPr>
              <a:buNone/>
            </a:pPr>
            <a:r>
              <a:rPr lang="it-IT" sz="1600" dirty="0"/>
              <a:t>Il cuore non è in grado di pompare il volume di sangue necessario a soddisfare il fabbisogno tissutale di ossigeno. Il grado di shock è proporzionale alla gravità della disfunzione ventricolare; la riduzione della gittata cardiaca determina riduzione della perfusione degli organi vitali, compreso il cuore, ed aumento delle pressioni polmonari, con congestione polmonare ed ipossia</a:t>
            </a:r>
          </a:p>
          <a:p>
            <a:pPr>
              <a:buNone/>
            </a:pPr>
            <a:endParaRPr lang="it-IT" sz="1600" dirty="0"/>
          </a:p>
          <a:p>
            <a:pPr>
              <a:buNone/>
            </a:pPr>
            <a:r>
              <a:rPr lang="it-IT" sz="1600" b="1" u="sng" dirty="0"/>
              <a:t>Sintomi.</a:t>
            </a:r>
          </a:p>
          <a:p>
            <a:pPr>
              <a:buNone/>
            </a:pPr>
            <a:r>
              <a:rPr lang="it-IT" sz="1600" dirty="0"/>
              <a:t>Agitazione psicomotoria e stato confusionale, ipotensione,  aritmia, </a:t>
            </a:r>
            <a:r>
              <a:rPr lang="it-IT" sz="1600" dirty="0" err="1"/>
              <a:t>tachisfigmia</a:t>
            </a:r>
            <a:r>
              <a:rPr lang="it-IT" sz="1600" dirty="0"/>
              <a:t>, polso debole, cute fredda e umida, crepitii respiratori. </a:t>
            </a:r>
          </a:p>
          <a:p>
            <a:pPr>
              <a:buNone/>
            </a:pPr>
            <a:endParaRPr lang="it-IT" sz="1600" dirty="0"/>
          </a:p>
          <a:p>
            <a:pPr>
              <a:buNone/>
            </a:pPr>
            <a:r>
              <a:rPr lang="it-IT" sz="1600" b="1" u="sng" dirty="0"/>
              <a:t>Accertamenti</a:t>
            </a:r>
          </a:p>
          <a:p>
            <a:pPr>
              <a:buNone/>
            </a:pPr>
            <a:r>
              <a:rPr lang="it-IT" sz="1600" dirty="0"/>
              <a:t>L’</a:t>
            </a:r>
            <a:r>
              <a:rPr lang="it-IT" sz="1600" dirty="0" err="1"/>
              <a:t>emogas</a:t>
            </a:r>
            <a:r>
              <a:rPr lang="it-IT" sz="1600" dirty="0"/>
              <a:t> registra inizialmente alcalosi respiratoria;  successivamente, quando si instaura un danno di organo, si registra acidosi metabolica. Attraverso cateterismo dell’arteria polmonare si registra ipertensione e riduzione della gittata cardiaca</a:t>
            </a:r>
          </a:p>
          <a:p>
            <a:endParaRPr lang="it-IT" dirty="0"/>
          </a:p>
        </p:txBody>
      </p:sp>
      <p:sp>
        <p:nvSpPr>
          <p:cNvPr id="4" name="Segnaposto data 3">
            <a:extLst>
              <a:ext uri="{FF2B5EF4-FFF2-40B4-BE49-F238E27FC236}">
                <a16:creationId xmlns:a16="http://schemas.microsoft.com/office/drawing/2014/main" id="{DBE77ED3-E9FA-4BFA-AC07-36CA2D0605F8}"/>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6F53B9BC-A88F-4BB0-AD91-490AD556C0CC}"/>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5A7C8F77-9BC7-4E1A-8BD1-C565F4EB153B}"/>
              </a:ext>
            </a:extLst>
          </p:cNvPr>
          <p:cNvSpPr>
            <a:spLocks noGrp="1"/>
          </p:cNvSpPr>
          <p:nvPr>
            <p:ph type="sldNum" sz="quarter" idx="12"/>
          </p:nvPr>
        </p:nvSpPr>
        <p:spPr/>
        <p:txBody>
          <a:bodyPr/>
          <a:lstStyle/>
          <a:p>
            <a:r>
              <a:rPr lang="it-IT"/>
              <a:t>Pagina </a:t>
            </a:r>
            <a:fld id="{8EB204B8-FFE9-433F-9D3F-5A2C0C969167}" type="slidenum">
              <a:rPr lang="it-IT" smtClean="0"/>
              <a:pPr/>
              <a:t>11</a:t>
            </a:fld>
            <a:endParaRPr lang="it-IT"/>
          </a:p>
        </p:txBody>
      </p:sp>
      <p:pic>
        <p:nvPicPr>
          <p:cNvPr id="7" name="Audio 6">
            <a:hlinkClick r:id="" action="ppaction://media"/>
            <a:extLst>
              <a:ext uri="{FF2B5EF4-FFF2-40B4-BE49-F238E27FC236}">
                <a16:creationId xmlns:a16="http://schemas.microsoft.com/office/drawing/2014/main" id="{802523D5-2011-48BF-B951-2EA8A09CC0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3921730"/>
      </p:ext>
    </p:extLst>
  </p:cSld>
  <p:clrMapOvr>
    <a:masterClrMapping/>
  </p:clrMapOvr>
  <mc:AlternateContent xmlns:mc="http://schemas.openxmlformats.org/markup-compatibility/2006">
    <mc:Choice xmlns:p14="http://schemas.microsoft.com/office/powerpoint/2010/main" Requires="p14">
      <p:transition spd="slow" p14:dur="2000" advTm="70348"/>
    </mc:Choice>
    <mc:Fallback>
      <p:transition spd="slow" advTm="7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EA71D3-3756-467F-B7C9-93FE2FAC9319}"/>
              </a:ext>
            </a:extLst>
          </p:cNvPr>
          <p:cNvSpPr>
            <a:spLocks noGrp="1"/>
          </p:cNvSpPr>
          <p:nvPr>
            <p:ph type="title"/>
          </p:nvPr>
        </p:nvSpPr>
        <p:spPr/>
        <p:txBody>
          <a:bodyPr/>
          <a:lstStyle/>
          <a:p>
            <a:pPr algn="ctr"/>
            <a:r>
              <a:rPr lang="it-IT" dirty="0"/>
              <a:t>PROBLEMI COLLABORATIVI</a:t>
            </a:r>
          </a:p>
        </p:txBody>
      </p:sp>
      <p:sp>
        <p:nvSpPr>
          <p:cNvPr id="3" name="Segnaposto contenuto 2">
            <a:extLst>
              <a:ext uri="{FF2B5EF4-FFF2-40B4-BE49-F238E27FC236}">
                <a16:creationId xmlns:a16="http://schemas.microsoft.com/office/drawing/2014/main" id="{2839E052-5A6D-4698-93CD-271920755095}"/>
              </a:ext>
            </a:extLst>
          </p:cNvPr>
          <p:cNvSpPr>
            <a:spLocks noGrp="1"/>
          </p:cNvSpPr>
          <p:nvPr>
            <p:ph idx="1"/>
          </p:nvPr>
        </p:nvSpPr>
        <p:spPr>
          <a:xfrm>
            <a:off x="1116013" y="1196752"/>
            <a:ext cx="7559675" cy="4670648"/>
          </a:xfrm>
        </p:spPr>
        <p:txBody>
          <a:bodyPr/>
          <a:lstStyle/>
          <a:p>
            <a:pPr>
              <a:buNone/>
            </a:pPr>
            <a:r>
              <a:rPr lang="it-IT" sz="1600" b="1" dirty="0"/>
              <a:t>SHOCK CARDIOGENO</a:t>
            </a:r>
          </a:p>
          <a:p>
            <a:pPr>
              <a:buNone/>
            </a:pPr>
            <a:endParaRPr lang="it-IT" sz="1600" u="sng" dirty="0"/>
          </a:p>
          <a:p>
            <a:pPr>
              <a:buNone/>
            </a:pPr>
            <a:r>
              <a:rPr lang="it-IT" sz="1600" b="1" u="sng" dirty="0"/>
              <a:t>Terapia</a:t>
            </a:r>
          </a:p>
          <a:p>
            <a:pPr>
              <a:buNone/>
            </a:pPr>
            <a:r>
              <a:rPr lang="it-IT" sz="1600" dirty="0"/>
              <a:t>In caso di ipervolemia si somministrano diuretici.</a:t>
            </a:r>
          </a:p>
          <a:p>
            <a:pPr>
              <a:buNone/>
            </a:pPr>
            <a:r>
              <a:rPr lang="it-IT" sz="1600" dirty="0"/>
              <a:t>In caso di ipovolemia vascolare si infondono plasma-</a:t>
            </a:r>
            <a:r>
              <a:rPr lang="it-IT" sz="1600" dirty="0" err="1"/>
              <a:t>expander</a:t>
            </a:r>
            <a:r>
              <a:rPr lang="it-IT" sz="1600" dirty="0"/>
              <a:t> e vasopressori</a:t>
            </a:r>
          </a:p>
          <a:p>
            <a:pPr>
              <a:buNone/>
            </a:pPr>
            <a:r>
              <a:rPr lang="it-IT" sz="1600" dirty="0"/>
              <a:t>In caso di ipossia si intensifica l’ossigenoterapia</a:t>
            </a:r>
          </a:p>
          <a:p>
            <a:pPr>
              <a:buNone/>
            </a:pPr>
            <a:r>
              <a:rPr lang="it-IT" sz="1600" dirty="0"/>
              <a:t>Può essere praticata contropulsazione aortica con monitoraggio emodinamico</a:t>
            </a:r>
          </a:p>
          <a:p>
            <a:pPr>
              <a:buNone/>
            </a:pPr>
            <a:endParaRPr lang="it-IT" sz="1600" u="sng" dirty="0"/>
          </a:p>
          <a:p>
            <a:pPr>
              <a:buNone/>
            </a:pPr>
            <a:r>
              <a:rPr lang="it-IT" sz="1600" b="1" u="sng" dirty="0"/>
              <a:t>Interventi infermieristici</a:t>
            </a:r>
          </a:p>
          <a:p>
            <a:pPr>
              <a:buNone/>
            </a:pPr>
            <a:r>
              <a:rPr lang="it-IT" sz="1600" dirty="0"/>
              <a:t>Riconoscere la criticità ed attivare i soccorsi</a:t>
            </a:r>
          </a:p>
          <a:p>
            <a:pPr>
              <a:buNone/>
            </a:pPr>
            <a:r>
              <a:rPr lang="it-IT" sz="1600" dirty="0"/>
              <a:t>Monitoraggio </a:t>
            </a:r>
            <a:r>
              <a:rPr lang="it-IT" sz="1600" dirty="0" err="1"/>
              <a:t>multiparametrico</a:t>
            </a:r>
            <a:endParaRPr lang="it-IT" sz="1600" dirty="0"/>
          </a:p>
          <a:p>
            <a:pPr>
              <a:buNone/>
            </a:pPr>
            <a:r>
              <a:rPr lang="it-IT" sz="1600" dirty="0"/>
              <a:t>Infusione dei liquidi prescritti e monitoraggio  del BI</a:t>
            </a:r>
          </a:p>
          <a:p>
            <a:pPr>
              <a:buNone/>
            </a:pPr>
            <a:r>
              <a:rPr lang="it-IT" sz="1600" dirty="0"/>
              <a:t>Somministrazione dei farmaci prescritti e monitoraggio del loro effetto</a:t>
            </a:r>
          </a:p>
          <a:p>
            <a:pPr>
              <a:buNone/>
            </a:pPr>
            <a:r>
              <a:rPr lang="it-IT" sz="1600" dirty="0"/>
              <a:t>In caso di contropulsazione aortica, controllo del  funzionamento del presidio e dello stato </a:t>
            </a:r>
            <a:r>
              <a:rPr lang="it-IT" sz="1600" dirty="0" err="1"/>
              <a:t>neurovascolare</a:t>
            </a:r>
            <a:r>
              <a:rPr lang="it-IT" sz="1600" dirty="0"/>
              <a:t> delle estremità inferiori</a:t>
            </a:r>
          </a:p>
          <a:p>
            <a:pPr>
              <a:buNone/>
            </a:pPr>
            <a:r>
              <a:rPr lang="it-IT" sz="1600" dirty="0"/>
              <a:t>Garantire il confort</a:t>
            </a:r>
          </a:p>
          <a:p>
            <a:endParaRPr lang="it-IT" dirty="0"/>
          </a:p>
        </p:txBody>
      </p:sp>
      <p:sp>
        <p:nvSpPr>
          <p:cNvPr id="4" name="Segnaposto data 3">
            <a:extLst>
              <a:ext uri="{FF2B5EF4-FFF2-40B4-BE49-F238E27FC236}">
                <a16:creationId xmlns:a16="http://schemas.microsoft.com/office/drawing/2014/main" id="{07A38773-FB16-4B3C-B372-5E1253C0FFEF}"/>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DB44B2C6-2301-4593-95F8-A22BD7D258AC}"/>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67CF95B6-BC66-4E4C-8D99-209428AE4018}"/>
              </a:ext>
            </a:extLst>
          </p:cNvPr>
          <p:cNvSpPr>
            <a:spLocks noGrp="1"/>
          </p:cNvSpPr>
          <p:nvPr>
            <p:ph type="sldNum" sz="quarter" idx="12"/>
          </p:nvPr>
        </p:nvSpPr>
        <p:spPr/>
        <p:txBody>
          <a:bodyPr/>
          <a:lstStyle/>
          <a:p>
            <a:r>
              <a:rPr lang="it-IT"/>
              <a:t>Pagina </a:t>
            </a:r>
            <a:fld id="{8EB204B8-FFE9-433F-9D3F-5A2C0C969167}" type="slidenum">
              <a:rPr lang="it-IT" smtClean="0"/>
              <a:pPr/>
              <a:t>12</a:t>
            </a:fld>
            <a:endParaRPr lang="it-IT"/>
          </a:p>
        </p:txBody>
      </p:sp>
      <p:pic>
        <p:nvPicPr>
          <p:cNvPr id="7" name="Audio 6">
            <a:hlinkClick r:id="" action="ppaction://media"/>
            <a:extLst>
              <a:ext uri="{FF2B5EF4-FFF2-40B4-BE49-F238E27FC236}">
                <a16:creationId xmlns:a16="http://schemas.microsoft.com/office/drawing/2014/main" id="{4BDF5494-143D-4E97-A9C3-B8BFE760A1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9955628"/>
      </p:ext>
    </p:extLst>
  </p:cSld>
  <p:clrMapOvr>
    <a:masterClrMapping/>
  </p:clrMapOvr>
  <mc:AlternateContent xmlns:mc="http://schemas.openxmlformats.org/markup-compatibility/2006">
    <mc:Choice xmlns:p14="http://schemas.microsoft.com/office/powerpoint/2010/main" Requires="p14">
      <p:transition spd="slow" p14:dur="2000" advTm="67355"/>
    </mc:Choice>
    <mc:Fallback>
      <p:transition spd="slow" advTm="6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63D412-531D-4DF6-BB83-5044A4B6CA42}"/>
              </a:ext>
            </a:extLst>
          </p:cNvPr>
          <p:cNvSpPr>
            <a:spLocks noGrp="1"/>
          </p:cNvSpPr>
          <p:nvPr>
            <p:ph type="title"/>
          </p:nvPr>
        </p:nvSpPr>
        <p:spPr/>
        <p:txBody>
          <a:bodyPr/>
          <a:lstStyle/>
          <a:p>
            <a:pPr algn="ctr"/>
            <a:r>
              <a:rPr lang="it-IT" dirty="0"/>
              <a:t>CASO CLINICO</a:t>
            </a:r>
          </a:p>
        </p:txBody>
      </p:sp>
      <p:sp>
        <p:nvSpPr>
          <p:cNvPr id="3" name="Segnaposto contenuto 2">
            <a:extLst>
              <a:ext uri="{FF2B5EF4-FFF2-40B4-BE49-F238E27FC236}">
                <a16:creationId xmlns:a16="http://schemas.microsoft.com/office/drawing/2014/main" id="{8B83C432-FF41-47ED-AFFF-4150966FAD5B}"/>
              </a:ext>
            </a:extLst>
          </p:cNvPr>
          <p:cNvSpPr>
            <a:spLocks noGrp="1"/>
          </p:cNvSpPr>
          <p:nvPr>
            <p:ph idx="1"/>
          </p:nvPr>
        </p:nvSpPr>
        <p:spPr>
          <a:xfrm>
            <a:off x="901567" y="1371600"/>
            <a:ext cx="7559675" cy="4114800"/>
          </a:xfrm>
        </p:spPr>
        <p:txBody>
          <a:bodyPr/>
          <a:lstStyle/>
          <a:p>
            <a:pPr>
              <a:buNone/>
            </a:pPr>
            <a:r>
              <a:rPr lang="it-IT" sz="1800" dirty="0"/>
              <a:t>Il sig. Valente è cardiopatico. Durante il tuo turno di notte evidenzi un peggioramento della condizione clinica: il paziente è  gravemente dispnoico, mantiene la posizione ortopnoica, presenta abbondanti secrezioni schiumose e striate di sangue, è iperteso, il polso  e flebile e </a:t>
            </a:r>
            <a:r>
              <a:rPr lang="it-IT" sz="1800" dirty="0" err="1"/>
              <a:t>tachisfigmico</a:t>
            </a:r>
            <a:r>
              <a:rPr lang="it-IT" sz="1800" dirty="0"/>
              <a:t>, presenta cianosi periferica, cute fredda e umida, stato di ansia.</a:t>
            </a:r>
          </a:p>
          <a:p>
            <a:pPr>
              <a:buNone/>
            </a:pPr>
            <a:endParaRPr lang="it-IT" sz="1800" dirty="0"/>
          </a:p>
          <a:p>
            <a:pPr>
              <a:buNone/>
            </a:pPr>
            <a:r>
              <a:rPr lang="it-IT" sz="1800" dirty="0"/>
              <a:t>Formula almeno una diagnosi infermieristica  relativa ai seguenti domini e sviluppa il  piano di assistenza </a:t>
            </a:r>
          </a:p>
          <a:p>
            <a:r>
              <a:rPr lang="it-IT" sz="1800" dirty="0"/>
              <a:t>Diagnosi reale relativa al dominio attività/riposo</a:t>
            </a:r>
          </a:p>
          <a:p>
            <a:r>
              <a:rPr lang="it-IT" sz="1800" dirty="0"/>
              <a:t>Diagnosi reale relativa al dominio sicurezza/protezione</a:t>
            </a:r>
          </a:p>
          <a:p>
            <a:r>
              <a:rPr lang="it-IT" sz="1800" dirty="0"/>
              <a:t>Diagnosi reale relativa al dominio eliminazione e scambi</a:t>
            </a:r>
          </a:p>
          <a:p>
            <a:endParaRPr lang="it-IT" dirty="0"/>
          </a:p>
        </p:txBody>
      </p:sp>
      <p:sp>
        <p:nvSpPr>
          <p:cNvPr id="4" name="Segnaposto data 3">
            <a:extLst>
              <a:ext uri="{FF2B5EF4-FFF2-40B4-BE49-F238E27FC236}">
                <a16:creationId xmlns:a16="http://schemas.microsoft.com/office/drawing/2014/main" id="{531945C9-5AB7-4F43-A75D-FD8DD21900E2}"/>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34157096-58FC-4492-A090-AFC9B1800E96}"/>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E1DC9842-1B82-45B0-87CB-DDA2160FC57A}"/>
              </a:ext>
            </a:extLst>
          </p:cNvPr>
          <p:cNvSpPr>
            <a:spLocks noGrp="1"/>
          </p:cNvSpPr>
          <p:nvPr>
            <p:ph type="sldNum" sz="quarter" idx="12"/>
          </p:nvPr>
        </p:nvSpPr>
        <p:spPr/>
        <p:txBody>
          <a:bodyPr/>
          <a:lstStyle/>
          <a:p>
            <a:r>
              <a:rPr lang="it-IT"/>
              <a:t>Pagina </a:t>
            </a:r>
            <a:fld id="{8EB204B8-FFE9-433F-9D3F-5A2C0C969167}" type="slidenum">
              <a:rPr lang="it-IT" smtClean="0"/>
              <a:pPr/>
              <a:t>13</a:t>
            </a:fld>
            <a:endParaRPr lang="it-IT"/>
          </a:p>
        </p:txBody>
      </p:sp>
      <p:pic>
        <p:nvPicPr>
          <p:cNvPr id="7" name="Audio 6">
            <a:hlinkClick r:id="" action="ppaction://media"/>
            <a:extLst>
              <a:ext uri="{FF2B5EF4-FFF2-40B4-BE49-F238E27FC236}">
                <a16:creationId xmlns:a16="http://schemas.microsoft.com/office/drawing/2014/main" id="{0AA9CFAB-3CDF-441E-B039-E0D3D9A5ED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8282100"/>
      </p:ext>
    </p:extLst>
  </p:cSld>
  <p:clrMapOvr>
    <a:masterClrMapping/>
  </p:clrMapOvr>
  <mc:AlternateContent xmlns:mc="http://schemas.openxmlformats.org/markup-compatibility/2006">
    <mc:Choice xmlns:p14="http://schemas.microsoft.com/office/powerpoint/2010/main" Requires="p14">
      <p:transition spd="slow" p14:dur="2000" advTm="26002"/>
    </mc:Choice>
    <mc:Fallback>
      <p:transition spd="slow" advTm="2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43608" y="1124744"/>
            <a:ext cx="7559675" cy="3826768"/>
          </a:xfrm>
        </p:spPr>
        <p:txBody>
          <a:bodyPr/>
          <a:lstStyle/>
          <a:p>
            <a:r>
              <a:rPr lang="it-IT" sz="2000" b="1" dirty="0"/>
              <a:t>Accertamento</a:t>
            </a:r>
            <a:r>
              <a:rPr lang="it-IT" sz="2000" dirty="0"/>
              <a:t>: </a:t>
            </a:r>
          </a:p>
          <a:p>
            <a:r>
              <a:rPr lang="it-IT" sz="2000" dirty="0"/>
              <a:t>Rilevare le situazioni di dispnea – tachipnea, valutare la compliance al trattamento terapeutico</a:t>
            </a:r>
          </a:p>
          <a:p>
            <a:endParaRPr lang="it-IT" sz="2000" dirty="0"/>
          </a:p>
          <a:p>
            <a:r>
              <a:rPr lang="it-IT" sz="2000" b="1" dirty="0"/>
              <a:t>Esame fisico: </a:t>
            </a:r>
          </a:p>
          <a:p>
            <a:r>
              <a:rPr lang="it-IT" sz="2000" dirty="0" err="1"/>
              <a:t>ascultazione</a:t>
            </a:r>
            <a:r>
              <a:rPr lang="it-IT" sz="2000" dirty="0"/>
              <a:t> del respiro per rilevare crepitii e sibili; </a:t>
            </a:r>
            <a:r>
              <a:rPr lang="it-IT" sz="2000" dirty="0" err="1"/>
              <a:t>ascultazione</a:t>
            </a:r>
            <a:r>
              <a:rPr lang="it-IT" sz="2000" dirty="0"/>
              <a:t> del cuore per riscontrare la presenza di toni T, rilevazione della frequenza e del ritmo; si valuta la distensione delle vene giugulari, lo stato di coscienza, la presenza di edemi declivi; viene monitorizzata la diuresi e il peso corporeo</a:t>
            </a:r>
          </a:p>
          <a:p>
            <a:endParaRPr lang="it-IT" sz="1400" dirty="0"/>
          </a:p>
        </p:txBody>
      </p:sp>
      <p:sp>
        <p:nvSpPr>
          <p:cNvPr id="4" name="Segnaposto data 3"/>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p:cNvSpPr>
            <a:spLocks noGrp="1"/>
          </p:cNvSpPr>
          <p:nvPr>
            <p:ph type="ftr" sz="quarter" idx="11"/>
          </p:nvPr>
        </p:nvSpPr>
        <p:spPr/>
        <p:txBody>
          <a:bodyPr/>
          <a:lstStyle/>
          <a:p>
            <a:endParaRPr lang="it-IT" dirty="0"/>
          </a:p>
          <a:p>
            <a:endParaRPr lang="it-IT" dirty="0"/>
          </a:p>
        </p:txBody>
      </p:sp>
      <p:sp>
        <p:nvSpPr>
          <p:cNvPr id="6" name="Segnaposto numero diapositiva 5"/>
          <p:cNvSpPr>
            <a:spLocks noGrp="1"/>
          </p:cNvSpPr>
          <p:nvPr>
            <p:ph type="sldNum" sz="quarter" idx="12"/>
          </p:nvPr>
        </p:nvSpPr>
        <p:spPr/>
        <p:txBody>
          <a:bodyPr/>
          <a:lstStyle/>
          <a:p>
            <a:r>
              <a:rPr lang="it-IT"/>
              <a:t>Pagina </a:t>
            </a:r>
            <a:fld id="{8EB204B8-FFE9-433F-9D3F-5A2C0C969167}" type="slidenum">
              <a:rPr lang="it-IT" smtClean="0"/>
              <a:pPr/>
              <a:t>2</a:t>
            </a:fld>
            <a:endParaRPr lang="it-IT"/>
          </a:p>
        </p:txBody>
      </p:sp>
      <p:sp>
        <p:nvSpPr>
          <p:cNvPr id="7" name="Rettangolo 6"/>
          <p:cNvSpPr/>
          <p:nvPr/>
        </p:nvSpPr>
        <p:spPr>
          <a:xfrm>
            <a:off x="2339752" y="548680"/>
            <a:ext cx="4951997" cy="461665"/>
          </a:xfrm>
          <a:prstGeom prst="rect">
            <a:avLst/>
          </a:prstGeom>
        </p:spPr>
        <p:txBody>
          <a:bodyPr wrap="none">
            <a:spAutoFit/>
          </a:bodyPr>
          <a:lstStyle/>
          <a:p>
            <a:r>
              <a:rPr lang="it-IT" sz="2400" b="1" dirty="0">
                <a:solidFill>
                  <a:schemeClr val="tx2"/>
                </a:solidFill>
              </a:rPr>
              <a:t>ASSISTENZA</a:t>
            </a:r>
            <a:r>
              <a:rPr lang="it-IT" b="1" dirty="0"/>
              <a:t> </a:t>
            </a:r>
            <a:r>
              <a:rPr lang="it-IT" sz="2400" b="1" dirty="0">
                <a:solidFill>
                  <a:schemeClr val="tx2"/>
                </a:solidFill>
              </a:rPr>
              <a:t> INFERMIERISTICA</a:t>
            </a:r>
          </a:p>
        </p:txBody>
      </p:sp>
      <p:pic>
        <p:nvPicPr>
          <p:cNvPr id="2" name="Audio 1">
            <a:hlinkClick r:id="" action="ppaction://media"/>
            <a:extLst>
              <a:ext uri="{FF2B5EF4-FFF2-40B4-BE49-F238E27FC236}">
                <a16:creationId xmlns:a16="http://schemas.microsoft.com/office/drawing/2014/main" id="{A48C5166-2E6B-48DA-9A00-E8D8D80D5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979"/>
    </mc:Choice>
    <mc:Fallback>
      <p:transition spd="slow" advTm="3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D6559-2348-45BB-920D-774AC52C475F}"/>
              </a:ext>
            </a:extLst>
          </p:cNvPr>
          <p:cNvSpPr>
            <a:spLocks noGrp="1"/>
          </p:cNvSpPr>
          <p:nvPr>
            <p:ph type="title"/>
          </p:nvPr>
        </p:nvSpPr>
        <p:spPr/>
        <p:txBody>
          <a:bodyPr/>
          <a:lstStyle/>
          <a:p>
            <a:pPr algn="ctr"/>
            <a:r>
              <a:rPr lang="it-IT" dirty="0"/>
              <a:t>DIAGNOSI INFERMIERISTICHE</a:t>
            </a:r>
          </a:p>
        </p:txBody>
      </p:sp>
      <p:sp>
        <p:nvSpPr>
          <p:cNvPr id="3" name="Segnaposto contenuto 2">
            <a:extLst>
              <a:ext uri="{FF2B5EF4-FFF2-40B4-BE49-F238E27FC236}">
                <a16:creationId xmlns:a16="http://schemas.microsoft.com/office/drawing/2014/main" id="{41B603F9-919C-476B-AE52-62B895BC0C5E}"/>
              </a:ext>
            </a:extLst>
          </p:cNvPr>
          <p:cNvSpPr>
            <a:spLocks noGrp="1"/>
          </p:cNvSpPr>
          <p:nvPr>
            <p:ph idx="1"/>
          </p:nvPr>
        </p:nvSpPr>
        <p:spPr>
          <a:xfrm>
            <a:off x="792162" y="1196752"/>
            <a:ext cx="7559675" cy="4114800"/>
          </a:xfrm>
        </p:spPr>
        <p:txBody>
          <a:bodyPr/>
          <a:lstStyle/>
          <a:p>
            <a:r>
              <a:rPr lang="it-IT" sz="1800" dirty="0"/>
              <a:t>Intolleranza all’attività correlata allo squilibrio tra apporto e fabbisogno di ossigeno ai tessuti, secondario alla riduzione della gittata cardiaca</a:t>
            </a:r>
          </a:p>
          <a:p>
            <a:endParaRPr lang="it-IT" sz="1800" dirty="0"/>
          </a:p>
          <a:p>
            <a:r>
              <a:rPr lang="it-IT" sz="1800" dirty="0"/>
              <a:t>Eccessivo volume di liquidi per eccesso di introduzione di liquidi o sodio</a:t>
            </a:r>
          </a:p>
          <a:p>
            <a:endParaRPr lang="it-IT" sz="1800" dirty="0"/>
          </a:p>
          <a:p>
            <a:r>
              <a:rPr lang="it-IT" sz="1800" dirty="0"/>
              <a:t>Ritenzione di liquidi secondaria ad insufficienza cardiaca</a:t>
            </a:r>
          </a:p>
          <a:p>
            <a:endParaRPr lang="it-IT" sz="1800" dirty="0"/>
          </a:p>
          <a:p>
            <a:r>
              <a:rPr lang="it-IT" sz="1800" dirty="0"/>
              <a:t>Dispnea ed irrequietezza correlati ad ossigenazione insufficiente</a:t>
            </a:r>
          </a:p>
          <a:p>
            <a:endParaRPr lang="it-IT" sz="1800" dirty="0"/>
          </a:p>
          <a:p>
            <a:r>
              <a:rPr lang="it-IT" sz="1800" dirty="0"/>
              <a:t>Non adesione al programma terapeutico correlata a carenza di conoscenze</a:t>
            </a:r>
          </a:p>
          <a:p>
            <a:endParaRPr lang="it-IT" dirty="0"/>
          </a:p>
        </p:txBody>
      </p:sp>
      <p:sp>
        <p:nvSpPr>
          <p:cNvPr id="4" name="Segnaposto data 3">
            <a:extLst>
              <a:ext uri="{FF2B5EF4-FFF2-40B4-BE49-F238E27FC236}">
                <a16:creationId xmlns:a16="http://schemas.microsoft.com/office/drawing/2014/main" id="{E21A3DDF-ABF0-4B0D-A4D2-23692C57C0CC}"/>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4CAC76FF-3012-4DDF-B9B5-20401AA1EF8B}"/>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A3FCCCB3-7048-4746-BF0A-83181B37DFFA}"/>
              </a:ext>
            </a:extLst>
          </p:cNvPr>
          <p:cNvSpPr>
            <a:spLocks noGrp="1"/>
          </p:cNvSpPr>
          <p:nvPr>
            <p:ph type="sldNum" sz="quarter" idx="12"/>
          </p:nvPr>
        </p:nvSpPr>
        <p:spPr/>
        <p:txBody>
          <a:bodyPr/>
          <a:lstStyle/>
          <a:p>
            <a:r>
              <a:rPr lang="it-IT"/>
              <a:t>Pagina </a:t>
            </a:r>
            <a:fld id="{8EB204B8-FFE9-433F-9D3F-5A2C0C969167}" type="slidenum">
              <a:rPr lang="it-IT" smtClean="0"/>
              <a:pPr/>
              <a:t>3</a:t>
            </a:fld>
            <a:endParaRPr lang="it-IT"/>
          </a:p>
        </p:txBody>
      </p:sp>
      <p:pic>
        <p:nvPicPr>
          <p:cNvPr id="7" name="Audio 6">
            <a:hlinkClick r:id="" action="ppaction://media"/>
            <a:extLst>
              <a:ext uri="{FF2B5EF4-FFF2-40B4-BE49-F238E27FC236}">
                <a16:creationId xmlns:a16="http://schemas.microsoft.com/office/drawing/2014/main" id="{4D906D6B-8BE2-4BD6-8CAE-42EB896CA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2650955"/>
      </p:ext>
    </p:extLst>
  </p:cSld>
  <p:clrMapOvr>
    <a:masterClrMapping/>
  </p:clrMapOvr>
  <mc:AlternateContent xmlns:mc="http://schemas.openxmlformats.org/markup-compatibility/2006">
    <mc:Choice xmlns:p14="http://schemas.microsoft.com/office/powerpoint/2010/main" Requires="p14">
      <p:transition spd="slow" p14:dur="2000" advTm="33438"/>
    </mc:Choice>
    <mc:Fallback>
      <p:transition spd="slow" advTm="3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B0AC22-61AA-4760-AFAA-FD88931CEF15}"/>
              </a:ext>
            </a:extLst>
          </p:cNvPr>
          <p:cNvSpPr>
            <a:spLocks noGrp="1"/>
          </p:cNvSpPr>
          <p:nvPr>
            <p:ph type="title"/>
          </p:nvPr>
        </p:nvSpPr>
        <p:spPr/>
        <p:txBody>
          <a:bodyPr/>
          <a:lstStyle/>
          <a:p>
            <a:pPr algn="ctr"/>
            <a:r>
              <a:rPr lang="it-IT" dirty="0"/>
              <a:t>OBIETTIVI</a:t>
            </a:r>
          </a:p>
        </p:txBody>
      </p:sp>
      <p:sp>
        <p:nvSpPr>
          <p:cNvPr id="3" name="Segnaposto contenuto 2">
            <a:extLst>
              <a:ext uri="{FF2B5EF4-FFF2-40B4-BE49-F238E27FC236}">
                <a16:creationId xmlns:a16="http://schemas.microsoft.com/office/drawing/2014/main" id="{0712112A-0841-417C-9398-6A43FF1DC5BB}"/>
              </a:ext>
            </a:extLst>
          </p:cNvPr>
          <p:cNvSpPr>
            <a:spLocks noGrp="1"/>
          </p:cNvSpPr>
          <p:nvPr>
            <p:ph idx="1"/>
          </p:nvPr>
        </p:nvSpPr>
        <p:spPr/>
        <p:txBody>
          <a:bodyPr/>
          <a:lstStyle/>
          <a:p>
            <a:r>
              <a:rPr lang="it-IT" dirty="0"/>
              <a:t>Ripristinare l’attività e ridurre l’astenia</a:t>
            </a:r>
          </a:p>
          <a:p>
            <a:endParaRPr lang="it-IT" dirty="0"/>
          </a:p>
          <a:p>
            <a:r>
              <a:rPr lang="it-IT" dirty="0"/>
              <a:t>Equilibrare l’apporto di liquidi e di sodio</a:t>
            </a:r>
          </a:p>
          <a:p>
            <a:endParaRPr lang="it-IT" dirty="0"/>
          </a:p>
          <a:p>
            <a:r>
              <a:rPr lang="it-IT" dirty="0"/>
              <a:t>Controllare la dispnea</a:t>
            </a:r>
          </a:p>
          <a:p>
            <a:endParaRPr lang="it-IT" dirty="0"/>
          </a:p>
          <a:p>
            <a:r>
              <a:rPr lang="it-IT" dirty="0"/>
              <a:t>Ottenere la compliance e favorire l’</a:t>
            </a:r>
            <a:r>
              <a:rPr lang="it-IT" dirty="0" err="1"/>
              <a:t>autoassistenza</a:t>
            </a:r>
            <a:endParaRPr lang="it-IT" dirty="0"/>
          </a:p>
          <a:p>
            <a:endParaRPr lang="it-IT" dirty="0"/>
          </a:p>
        </p:txBody>
      </p:sp>
      <p:sp>
        <p:nvSpPr>
          <p:cNvPr id="4" name="Segnaposto data 3">
            <a:extLst>
              <a:ext uri="{FF2B5EF4-FFF2-40B4-BE49-F238E27FC236}">
                <a16:creationId xmlns:a16="http://schemas.microsoft.com/office/drawing/2014/main" id="{A9B9B2D4-6E88-47AF-A2B1-90365916514B}"/>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C2FF7E2E-EC58-4EED-AF8A-55260053FBC0}"/>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8803150F-C1CE-471E-9063-1B6823391362}"/>
              </a:ext>
            </a:extLst>
          </p:cNvPr>
          <p:cNvSpPr>
            <a:spLocks noGrp="1"/>
          </p:cNvSpPr>
          <p:nvPr>
            <p:ph type="sldNum" sz="quarter" idx="12"/>
          </p:nvPr>
        </p:nvSpPr>
        <p:spPr/>
        <p:txBody>
          <a:bodyPr/>
          <a:lstStyle/>
          <a:p>
            <a:r>
              <a:rPr lang="it-IT"/>
              <a:t>Pagina </a:t>
            </a:r>
            <a:fld id="{8EB204B8-FFE9-433F-9D3F-5A2C0C969167}" type="slidenum">
              <a:rPr lang="it-IT" smtClean="0"/>
              <a:pPr/>
              <a:t>4</a:t>
            </a:fld>
            <a:endParaRPr lang="it-IT"/>
          </a:p>
        </p:txBody>
      </p:sp>
      <p:pic>
        <p:nvPicPr>
          <p:cNvPr id="7" name="Audio 6">
            <a:hlinkClick r:id="" action="ppaction://media"/>
            <a:extLst>
              <a:ext uri="{FF2B5EF4-FFF2-40B4-BE49-F238E27FC236}">
                <a16:creationId xmlns:a16="http://schemas.microsoft.com/office/drawing/2014/main" id="{CC92D26D-2947-470C-9D40-0ABFD0384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1950441"/>
      </p:ext>
    </p:extLst>
  </p:cSld>
  <p:clrMapOvr>
    <a:masterClrMapping/>
  </p:clrMapOvr>
  <mc:AlternateContent xmlns:mc="http://schemas.openxmlformats.org/markup-compatibility/2006">
    <mc:Choice xmlns:p14="http://schemas.microsoft.com/office/powerpoint/2010/main" Requires="p14">
      <p:transition spd="slow" p14:dur="2000" advTm="14150"/>
    </mc:Choice>
    <mc:Fallback>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C5A0F0-CEC4-48D4-939A-67FA81A73114}"/>
              </a:ext>
            </a:extLst>
          </p:cNvPr>
          <p:cNvSpPr>
            <a:spLocks noGrp="1"/>
          </p:cNvSpPr>
          <p:nvPr>
            <p:ph type="title"/>
          </p:nvPr>
        </p:nvSpPr>
        <p:spPr/>
        <p:txBody>
          <a:bodyPr/>
          <a:lstStyle/>
          <a:p>
            <a:pPr algn="ctr"/>
            <a:r>
              <a:rPr lang="it-IT" dirty="0"/>
              <a:t>INTERVENTI</a:t>
            </a:r>
          </a:p>
        </p:txBody>
      </p:sp>
      <p:sp>
        <p:nvSpPr>
          <p:cNvPr id="3" name="Segnaposto contenuto 2">
            <a:extLst>
              <a:ext uri="{FF2B5EF4-FFF2-40B4-BE49-F238E27FC236}">
                <a16:creationId xmlns:a16="http://schemas.microsoft.com/office/drawing/2014/main" id="{48766F3D-56CE-4B11-B0CB-5FD50EE8669D}"/>
              </a:ext>
            </a:extLst>
          </p:cNvPr>
          <p:cNvSpPr>
            <a:spLocks noGrp="1"/>
          </p:cNvSpPr>
          <p:nvPr>
            <p:ph idx="1"/>
          </p:nvPr>
        </p:nvSpPr>
        <p:spPr>
          <a:xfrm>
            <a:off x="898525" y="1196752"/>
            <a:ext cx="7559675" cy="4114800"/>
          </a:xfrm>
        </p:spPr>
        <p:txBody>
          <a:bodyPr/>
          <a:lstStyle/>
          <a:p>
            <a:pPr>
              <a:buNone/>
            </a:pPr>
            <a:r>
              <a:rPr lang="it-IT" sz="1600" b="1" dirty="0"/>
              <a:t>Ripristinare l’attività e ridurre l’astenia</a:t>
            </a:r>
          </a:p>
          <a:p>
            <a:r>
              <a:rPr lang="it-IT" sz="1600" dirty="0"/>
              <a:t>In fase acuta  favorire il riposo a letto per facilitare la funzionalità renale e l’eliminazione di liquidi in eccesso, e per non sovraccaricare il cuore. Successivamente stimolare la progressiva ripresa dell’attività fisica, che deve essere graduale, alternata a fasi di riposo, non in prossimità dei pasti. </a:t>
            </a:r>
          </a:p>
          <a:p>
            <a:r>
              <a:rPr lang="it-IT" sz="1600" dirty="0"/>
              <a:t>Monitorare i parametri vitali e la SaO2 prima, durante e dopo l’attività</a:t>
            </a:r>
          </a:p>
          <a:p>
            <a:endParaRPr lang="it-IT" sz="1600" dirty="0"/>
          </a:p>
          <a:p>
            <a:pPr>
              <a:buNone/>
            </a:pPr>
            <a:r>
              <a:rPr lang="it-IT" sz="1600" b="1" dirty="0"/>
              <a:t>Equilibrare l’apporto di liquidi e di sodio</a:t>
            </a:r>
          </a:p>
          <a:p>
            <a:r>
              <a:rPr lang="it-IT" sz="1600" dirty="0"/>
              <a:t>Controllo del B.I. e degli elettroliti plasmatici</a:t>
            </a:r>
          </a:p>
          <a:p>
            <a:r>
              <a:rPr lang="it-IT" sz="1600" dirty="0"/>
              <a:t>Controllare il peso, lo stato di idratazione, l’eventuale presenza di edemi declivi</a:t>
            </a:r>
          </a:p>
          <a:p>
            <a:r>
              <a:rPr lang="it-IT" sz="1600" dirty="0" err="1"/>
              <a:t>Ascultare</a:t>
            </a:r>
            <a:r>
              <a:rPr lang="it-IT" sz="1600" dirty="0"/>
              <a:t> i polmoni</a:t>
            </a:r>
          </a:p>
          <a:p>
            <a:r>
              <a:rPr lang="it-IT" sz="1600" dirty="0"/>
              <a:t>Richiedere dieta iposodica</a:t>
            </a:r>
          </a:p>
          <a:p>
            <a:r>
              <a:rPr lang="it-IT" sz="1600" dirty="0"/>
              <a:t>Favorire la posizione seduta o </a:t>
            </a:r>
            <a:r>
              <a:rPr lang="it-IT" sz="1600" dirty="0" err="1"/>
              <a:t>semiseduta</a:t>
            </a:r>
            <a:endParaRPr lang="it-IT" sz="1600" dirty="0"/>
          </a:p>
          <a:p>
            <a:endParaRPr lang="it-IT" sz="1600" dirty="0"/>
          </a:p>
          <a:p>
            <a:endParaRPr lang="it-IT" dirty="0"/>
          </a:p>
        </p:txBody>
      </p:sp>
      <p:sp>
        <p:nvSpPr>
          <p:cNvPr id="4" name="Segnaposto data 3">
            <a:extLst>
              <a:ext uri="{FF2B5EF4-FFF2-40B4-BE49-F238E27FC236}">
                <a16:creationId xmlns:a16="http://schemas.microsoft.com/office/drawing/2014/main" id="{C08DAB33-658D-472D-96C6-9DA36764B2DA}"/>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7736904D-CC4B-4F66-9B26-8A131FA97C3F}"/>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18C89D1C-5D9F-4FA8-9789-677240E739BC}"/>
              </a:ext>
            </a:extLst>
          </p:cNvPr>
          <p:cNvSpPr>
            <a:spLocks noGrp="1"/>
          </p:cNvSpPr>
          <p:nvPr>
            <p:ph type="sldNum" sz="quarter" idx="12"/>
          </p:nvPr>
        </p:nvSpPr>
        <p:spPr/>
        <p:txBody>
          <a:bodyPr/>
          <a:lstStyle/>
          <a:p>
            <a:r>
              <a:rPr lang="it-IT"/>
              <a:t>Pagina </a:t>
            </a:r>
            <a:fld id="{8EB204B8-FFE9-433F-9D3F-5A2C0C969167}" type="slidenum">
              <a:rPr lang="it-IT" smtClean="0"/>
              <a:pPr/>
              <a:t>5</a:t>
            </a:fld>
            <a:endParaRPr lang="it-IT"/>
          </a:p>
        </p:txBody>
      </p:sp>
      <p:pic>
        <p:nvPicPr>
          <p:cNvPr id="7" name="Audio 6">
            <a:hlinkClick r:id="" action="ppaction://media"/>
            <a:extLst>
              <a:ext uri="{FF2B5EF4-FFF2-40B4-BE49-F238E27FC236}">
                <a16:creationId xmlns:a16="http://schemas.microsoft.com/office/drawing/2014/main" id="{C6C18BC9-8299-479E-A3D7-658D93CD02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5634236"/>
      </p:ext>
    </p:extLst>
  </p:cSld>
  <p:clrMapOvr>
    <a:masterClrMapping/>
  </p:clrMapOvr>
  <mc:AlternateContent xmlns:mc="http://schemas.openxmlformats.org/markup-compatibility/2006">
    <mc:Choice xmlns:p14="http://schemas.microsoft.com/office/powerpoint/2010/main" Requires="p14">
      <p:transition spd="slow" p14:dur="2000" advTm="52686"/>
    </mc:Choice>
    <mc:Fallback>
      <p:transition spd="slow" advTm="52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F08917-7C7D-419D-A973-36F652B1100D}"/>
              </a:ext>
            </a:extLst>
          </p:cNvPr>
          <p:cNvSpPr>
            <a:spLocks noGrp="1"/>
          </p:cNvSpPr>
          <p:nvPr>
            <p:ph type="title"/>
          </p:nvPr>
        </p:nvSpPr>
        <p:spPr/>
        <p:txBody>
          <a:bodyPr/>
          <a:lstStyle/>
          <a:p>
            <a:pPr algn="ctr"/>
            <a:r>
              <a:rPr lang="it-IT" dirty="0"/>
              <a:t>INTERVENTI</a:t>
            </a:r>
          </a:p>
        </p:txBody>
      </p:sp>
      <p:sp>
        <p:nvSpPr>
          <p:cNvPr id="3" name="Segnaposto contenuto 2">
            <a:extLst>
              <a:ext uri="{FF2B5EF4-FFF2-40B4-BE49-F238E27FC236}">
                <a16:creationId xmlns:a16="http://schemas.microsoft.com/office/drawing/2014/main" id="{6DDB9729-1D3B-474F-9820-5325EF379468}"/>
              </a:ext>
            </a:extLst>
          </p:cNvPr>
          <p:cNvSpPr>
            <a:spLocks noGrp="1"/>
          </p:cNvSpPr>
          <p:nvPr>
            <p:ph idx="1"/>
          </p:nvPr>
        </p:nvSpPr>
        <p:spPr>
          <a:xfrm>
            <a:off x="792162" y="1196752"/>
            <a:ext cx="7559675" cy="4114800"/>
          </a:xfrm>
        </p:spPr>
        <p:txBody>
          <a:bodyPr/>
          <a:lstStyle/>
          <a:p>
            <a:pPr>
              <a:buNone/>
            </a:pPr>
            <a:r>
              <a:rPr lang="it-IT" sz="1600" b="1" dirty="0"/>
              <a:t>Controllare la dispnea</a:t>
            </a:r>
          </a:p>
          <a:p>
            <a:r>
              <a:rPr lang="it-IT" sz="1600" dirty="0"/>
              <a:t>Somministrare ossigeno nelle fasi acute</a:t>
            </a:r>
          </a:p>
          <a:p>
            <a:r>
              <a:rPr lang="it-IT" sz="1600" dirty="0"/>
              <a:t>Garantire la posizione seduta / </a:t>
            </a:r>
            <a:r>
              <a:rPr lang="it-IT" sz="1600" dirty="0" err="1"/>
              <a:t>semiseduta</a:t>
            </a:r>
            <a:endParaRPr lang="it-IT" sz="1600" dirty="0"/>
          </a:p>
          <a:p>
            <a:r>
              <a:rPr lang="it-IT" sz="1600" dirty="0"/>
              <a:t>Garantire un sufficiente ricambio d’aria ed una temperatura ambientale di 20- 22 °C</a:t>
            </a:r>
          </a:p>
          <a:p>
            <a:r>
              <a:rPr lang="it-IT" sz="1600" dirty="0"/>
              <a:t>Monitorare lo stato di coscienza ( l’ipossia e l’aumento dell’anidrite carbonica possono determinare confusione ed agitazione psico-motoria)</a:t>
            </a:r>
          </a:p>
          <a:p>
            <a:endParaRPr lang="it-IT" sz="1600" dirty="0"/>
          </a:p>
          <a:p>
            <a:pPr>
              <a:buNone/>
            </a:pPr>
            <a:r>
              <a:rPr lang="it-IT" sz="1600" b="1" dirty="0"/>
              <a:t>Ottenere la compliance e favorire l’</a:t>
            </a:r>
            <a:r>
              <a:rPr lang="it-IT" sz="1600" b="1" dirty="0" err="1"/>
              <a:t>autoassistenza</a:t>
            </a:r>
            <a:endParaRPr lang="it-IT" sz="1600" b="1" dirty="0"/>
          </a:p>
          <a:p>
            <a:r>
              <a:rPr lang="it-IT" sz="1600" b="1" dirty="0"/>
              <a:t> </a:t>
            </a:r>
            <a:r>
              <a:rPr lang="it-IT" sz="1600" dirty="0"/>
              <a:t>far comprendere al paziente la   necessità di modificare lo stile di vita, rispettare la dieta , il programma terapeutico e riabilitativo per migliorare il suo stato clinico </a:t>
            </a:r>
          </a:p>
          <a:p>
            <a:r>
              <a:rPr lang="it-IT" sz="1600" dirty="0"/>
              <a:t>Tenere presenti i fattori culturali  e le esigenze della persona nell’intervento di educazione sanitaria</a:t>
            </a:r>
          </a:p>
          <a:p>
            <a:r>
              <a:rPr lang="it-IT" sz="1600" dirty="0"/>
              <a:t>Coinvolgere la famiglia</a:t>
            </a:r>
          </a:p>
          <a:p>
            <a:r>
              <a:rPr lang="it-IT" sz="1600" dirty="0"/>
              <a:t>Garantire la continuità assistenziale territoriale</a:t>
            </a:r>
          </a:p>
          <a:p>
            <a:endParaRPr lang="it-IT" sz="1600" dirty="0"/>
          </a:p>
          <a:p>
            <a:endParaRPr lang="it-IT" dirty="0"/>
          </a:p>
        </p:txBody>
      </p:sp>
      <p:sp>
        <p:nvSpPr>
          <p:cNvPr id="4" name="Segnaposto data 3">
            <a:extLst>
              <a:ext uri="{FF2B5EF4-FFF2-40B4-BE49-F238E27FC236}">
                <a16:creationId xmlns:a16="http://schemas.microsoft.com/office/drawing/2014/main" id="{CEFA7CEF-DA57-47AD-AF95-0D89CABCE947}"/>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6DE2E725-27A9-488E-99F4-B675C240F44B}"/>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3FF76798-3AD2-4AB2-BEAE-28DC5B7176EC}"/>
              </a:ext>
            </a:extLst>
          </p:cNvPr>
          <p:cNvSpPr>
            <a:spLocks noGrp="1"/>
          </p:cNvSpPr>
          <p:nvPr>
            <p:ph type="sldNum" sz="quarter" idx="12"/>
          </p:nvPr>
        </p:nvSpPr>
        <p:spPr/>
        <p:txBody>
          <a:bodyPr/>
          <a:lstStyle/>
          <a:p>
            <a:r>
              <a:rPr lang="it-IT"/>
              <a:t>Pagina </a:t>
            </a:r>
            <a:fld id="{8EB204B8-FFE9-433F-9D3F-5A2C0C969167}" type="slidenum">
              <a:rPr lang="it-IT" smtClean="0"/>
              <a:pPr/>
              <a:t>6</a:t>
            </a:fld>
            <a:endParaRPr lang="it-IT"/>
          </a:p>
        </p:txBody>
      </p:sp>
      <p:pic>
        <p:nvPicPr>
          <p:cNvPr id="7" name="Audio 6">
            <a:hlinkClick r:id="" action="ppaction://media"/>
            <a:extLst>
              <a:ext uri="{FF2B5EF4-FFF2-40B4-BE49-F238E27FC236}">
                <a16:creationId xmlns:a16="http://schemas.microsoft.com/office/drawing/2014/main" id="{353159EB-3A39-4EB3-9315-3505A0FE7F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2879905"/>
      </p:ext>
    </p:extLst>
  </p:cSld>
  <p:clrMapOvr>
    <a:masterClrMapping/>
  </p:clrMapOvr>
  <mc:AlternateContent xmlns:mc="http://schemas.openxmlformats.org/markup-compatibility/2006">
    <mc:Choice xmlns:p14="http://schemas.microsoft.com/office/powerpoint/2010/main" Requires="p14">
      <p:transition spd="slow" p14:dur="2000" advTm="56170"/>
    </mc:Choice>
    <mc:Fallback>
      <p:transition spd="slow" advTm="5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13996C-C0DC-4C89-B8D5-EB09B4929A88}"/>
              </a:ext>
            </a:extLst>
          </p:cNvPr>
          <p:cNvSpPr>
            <a:spLocks noGrp="1"/>
          </p:cNvSpPr>
          <p:nvPr>
            <p:ph type="title"/>
          </p:nvPr>
        </p:nvSpPr>
        <p:spPr/>
        <p:txBody>
          <a:bodyPr/>
          <a:lstStyle/>
          <a:p>
            <a:pPr algn="ctr"/>
            <a:r>
              <a:rPr lang="it-IT" dirty="0"/>
              <a:t>VALUTAZIONE</a:t>
            </a:r>
          </a:p>
        </p:txBody>
      </p:sp>
      <p:sp>
        <p:nvSpPr>
          <p:cNvPr id="3" name="Segnaposto contenuto 2">
            <a:extLst>
              <a:ext uri="{FF2B5EF4-FFF2-40B4-BE49-F238E27FC236}">
                <a16:creationId xmlns:a16="http://schemas.microsoft.com/office/drawing/2014/main" id="{806B4C84-023C-48B7-827E-4229AAC5A9DA}"/>
              </a:ext>
            </a:extLst>
          </p:cNvPr>
          <p:cNvSpPr>
            <a:spLocks noGrp="1"/>
          </p:cNvSpPr>
          <p:nvPr>
            <p:ph idx="1"/>
          </p:nvPr>
        </p:nvSpPr>
        <p:spPr>
          <a:xfrm>
            <a:off x="792162" y="1124744"/>
            <a:ext cx="7559675" cy="4114800"/>
          </a:xfrm>
        </p:spPr>
        <p:txBody>
          <a:bodyPr/>
          <a:lstStyle/>
          <a:p>
            <a:pPr>
              <a:buNone/>
            </a:pPr>
            <a:r>
              <a:rPr lang="it-IT" sz="1800" b="1" dirty="0"/>
              <a:t>Risultati attesi</a:t>
            </a:r>
          </a:p>
          <a:p>
            <a:pPr>
              <a:buNone/>
            </a:pPr>
            <a:endParaRPr lang="it-IT" sz="1800" b="1" dirty="0"/>
          </a:p>
          <a:p>
            <a:pPr>
              <a:buNone/>
            </a:pPr>
            <a:r>
              <a:rPr lang="it-IT" sz="1800" dirty="0"/>
              <a:t>Il paziente tollera sempre meglio l’attività, riconosce i sintomi di affaticamento e regola l’attività in base ad essi</a:t>
            </a:r>
          </a:p>
          <a:p>
            <a:pPr>
              <a:buNone/>
            </a:pPr>
            <a:endParaRPr lang="it-IT" sz="1800" dirty="0"/>
          </a:p>
          <a:p>
            <a:pPr>
              <a:buNone/>
            </a:pPr>
            <a:r>
              <a:rPr lang="it-IT" sz="1800" dirty="0"/>
              <a:t>Controlla il suo bilancio idrico, e gli edemi periferici si riducono</a:t>
            </a:r>
          </a:p>
          <a:p>
            <a:pPr>
              <a:buNone/>
            </a:pPr>
            <a:endParaRPr lang="it-IT" sz="1800" dirty="0"/>
          </a:p>
          <a:p>
            <a:pPr>
              <a:buNone/>
            </a:pPr>
            <a:r>
              <a:rPr lang="it-IT" sz="1800" dirty="0"/>
              <a:t>Aderisce al regime di </a:t>
            </a:r>
            <a:r>
              <a:rPr lang="it-IT" sz="1800" dirty="0" err="1"/>
              <a:t>autoassistenza</a:t>
            </a:r>
            <a:r>
              <a:rPr lang="it-IT" sz="1800" dirty="0"/>
              <a:t>, assume i farmaci, rispetta la dieta e il calendario dei controlli diagnostici, controlla il peso e riferisce la comparsa di effetti collaterali o sintomi insoliti</a:t>
            </a:r>
          </a:p>
          <a:p>
            <a:endParaRPr lang="it-IT" dirty="0"/>
          </a:p>
        </p:txBody>
      </p:sp>
      <p:sp>
        <p:nvSpPr>
          <p:cNvPr id="4" name="Segnaposto data 3">
            <a:extLst>
              <a:ext uri="{FF2B5EF4-FFF2-40B4-BE49-F238E27FC236}">
                <a16:creationId xmlns:a16="http://schemas.microsoft.com/office/drawing/2014/main" id="{8CA59689-1C63-46DB-B4ED-360657AE7EF7}"/>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8A9B4750-A082-4727-9BA3-8B898D03C6C7}"/>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CECC0315-B5C6-410D-AC28-BB66247168B1}"/>
              </a:ext>
            </a:extLst>
          </p:cNvPr>
          <p:cNvSpPr>
            <a:spLocks noGrp="1"/>
          </p:cNvSpPr>
          <p:nvPr>
            <p:ph type="sldNum" sz="quarter" idx="12"/>
          </p:nvPr>
        </p:nvSpPr>
        <p:spPr/>
        <p:txBody>
          <a:bodyPr/>
          <a:lstStyle/>
          <a:p>
            <a:r>
              <a:rPr lang="it-IT"/>
              <a:t>Pagina </a:t>
            </a:r>
            <a:fld id="{8EB204B8-FFE9-433F-9D3F-5A2C0C969167}" type="slidenum">
              <a:rPr lang="it-IT" smtClean="0"/>
              <a:pPr/>
              <a:t>7</a:t>
            </a:fld>
            <a:endParaRPr lang="it-IT"/>
          </a:p>
        </p:txBody>
      </p:sp>
      <p:pic>
        <p:nvPicPr>
          <p:cNvPr id="7" name="Audio 6">
            <a:hlinkClick r:id="" action="ppaction://media"/>
            <a:extLst>
              <a:ext uri="{FF2B5EF4-FFF2-40B4-BE49-F238E27FC236}">
                <a16:creationId xmlns:a16="http://schemas.microsoft.com/office/drawing/2014/main" id="{18B03652-FDFE-4C3F-ADCA-8E7DF713FD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8057758"/>
      </p:ext>
    </p:extLst>
  </p:cSld>
  <p:clrMapOvr>
    <a:masterClrMapping/>
  </p:clrMapOvr>
  <mc:AlternateContent xmlns:mc="http://schemas.openxmlformats.org/markup-compatibility/2006">
    <mc:Choice xmlns:p14="http://schemas.microsoft.com/office/powerpoint/2010/main" Requires="p14">
      <p:transition spd="slow" p14:dur="2000" advTm="33369"/>
    </mc:Choice>
    <mc:Fallback>
      <p:transition spd="slow" advTm="3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8F45A-8F46-4A67-BB76-41AB5702EE69}"/>
              </a:ext>
            </a:extLst>
          </p:cNvPr>
          <p:cNvSpPr>
            <a:spLocks noGrp="1"/>
          </p:cNvSpPr>
          <p:nvPr>
            <p:ph type="title"/>
          </p:nvPr>
        </p:nvSpPr>
        <p:spPr/>
        <p:txBody>
          <a:bodyPr/>
          <a:lstStyle/>
          <a:p>
            <a:pPr algn="ctr"/>
            <a:r>
              <a:rPr lang="it-IT" dirty="0"/>
              <a:t>PROBLEMI COLLABORATIVI</a:t>
            </a:r>
          </a:p>
        </p:txBody>
      </p:sp>
      <p:sp>
        <p:nvSpPr>
          <p:cNvPr id="3" name="Segnaposto contenuto 2">
            <a:extLst>
              <a:ext uri="{FF2B5EF4-FFF2-40B4-BE49-F238E27FC236}">
                <a16:creationId xmlns:a16="http://schemas.microsoft.com/office/drawing/2014/main" id="{7B711C5C-B9A6-452D-944A-60164C25B241}"/>
              </a:ext>
            </a:extLst>
          </p:cNvPr>
          <p:cNvSpPr>
            <a:spLocks noGrp="1"/>
          </p:cNvSpPr>
          <p:nvPr>
            <p:ph idx="1"/>
          </p:nvPr>
        </p:nvSpPr>
        <p:spPr>
          <a:xfrm>
            <a:off x="898525" y="1268760"/>
            <a:ext cx="7559675" cy="4114800"/>
          </a:xfrm>
        </p:spPr>
        <p:txBody>
          <a:bodyPr/>
          <a:lstStyle/>
          <a:p>
            <a:pPr>
              <a:buNone/>
            </a:pPr>
            <a:r>
              <a:rPr lang="it-IT" sz="1800" b="1" dirty="0"/>
              <a:t>Edema polmonare acuto</a:t>
            </a:r>
          </a:p>
          <a:p>
            <a:pPr>
              <a:buNone/>
            </a:pPr>
            <a:r>
              <a:rPr lang="it-IT" sz="1800" dirty="0"/>
              <a:t>Accumulo eccessivo di liquidi nei polmoni, negli spazi interstiziali e/o negli alveoli polmonari. Il ventricolo </a:t>
            </a:r>
            <a:r>
              <a:rPr lang="it-IT" sz="1800" dirty="0" err="1"/>
              <a:t>sn</a:t>
            </a:r>
            <a:r>
              <a:rPr lang="it-IT" sz="1800" dirty="0"/>
              <a:t> non riesce a compensare l’ipervolemia, per cui si determina un aumento  di pressione a monte, nell’arteria polmonare; aumenta di conseguenza la pressione idrostatica, con passaggio di liquidi dai capillari polmonari agli spazi interstiziali. A causa della presenza di liquido  negli alveoli, l’aria non può entrare e gli scambi gassosi sono ostacolati</a:t>
            </a:r>
          </a:p>
          <a:p>
            <a:pPr>
              <a:buNone/>
            </a:pPr>
            <a:endParaRPr lang="it-IT" sz="1800" dirty="0"/>
          </a:p>
          <a:p>
            <a:pPr>
              <a:buNone/>
            </a:pPr>
            <a:r>
              <a:rPr lang="it-IT" sz="1800" u="sng" dirty="0"/>
              <a:t>Sintomi</a:t>
            </a:r>
            <a:r>
              <a:rPr lang="it-IT" sz="1800" dirty="0"/>
              <a:t>: dispnea, agitazione psicomotoria, cianosi periferica, estremità fredde ed umide, tachicardia, polso debole, turgore delle giugulari, espettorato mucoso, striato di sangue. Tale condizione va prevenuta ma, in presenza dei sintomi, bisogna intervenire subito</a:t>
            </a:r>
          </a:p>
          <a:p>
            <a:endParaRPr lang="it-IT" dirty="0"/>
          </a:p>
        </p:txBody>
      </p:sp>
      <p:sp>
        <p:nvSpPr>
          <p:cNvPr id="4" name="Segnaposto data 3">
            <a:extLst>
              <a:ext uri="{FF2B5EF4-FFF2-40B4-BE49-F238E27FC236}">
                <a16:creationId xmlns:a16="http://schemas.microsoft.com/office/drawing/2014/main" id="{FA80903E-86AB-4232-ACB7-3CF89FC7F205}"/>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B21DACEB-6563-4878-93C6-5CAA25544C18}"/>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657678C1-49AC-4873-8367-D33767ADCFA6}"/>
              </a:ext>
            </a:extLst>
          </p:cNvPr>
          <p:cNvSpPr>
            <a:spLocks noGrp="1"/>
          </p:cNvSpPr>
          <p:nvPr>
            <p:ph type="sldNum" sz="quarter" idx="12"/>
          </p:nvPr>
        </p:nvSpPr>
        <p:spPr/>
        <p:txBody>
          <a:bodyPr/>
          <a:lstStyle/>
          <a:p>
            <a:r>
              <a:rPr lang="it-IT"/>
              <a:t>Pagina </a:t>
            </a:r>
            <a:fld id="{8EB204B8-FFE9-433F-9D3F-5A2C0C969167}" type="slidenum">
              <a:rPr lang="it-IT" smtClean="0"/>
              <a:pPr/>
              <a:t>8</a:t>
            </a:fld>
            <a:endParaRPr lang="it-IT"/>
          </a:p>
        </p:txBody>
      </p:sp>
      <p:pic>
        <p:nvPicPr>
          <p:cNvPr id="7" name="Audio 6">
            <a:hlinkClick r:id="" action="ppaction://media"/>
            <a:extLst>
              <a:ext uri="{FF2B5EF4-FFF2-40B4-BE49-F238E27FC236}">
                <a16:creationId xmlns:a16="http://schemas.microsoft.com/office/drawing/2014/main" id="{4EFDF871-B6BC-46CA-B7DC-24FD06D9D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378173"/>
      </p:ext>
    </p:extLst>
  </p:cSld>
  <p:clrMapOvr>
    <a:masterClrMapping/>
  </p:clrMapOvr>
  <mc:AlternateContent xmlns:mc="http://schemas.openxmlformats.org/markup-compatibility/2006">
    <mc:Choice xmlns:p14="http://schemas.microsoft.com/office/powerpoint/2010/main" Requires="p14">
      <p:transition spd="slow" p14:dur="2000" advTm="70128"/>
    </mc:Choice>
    <mc:Fallback>
      <p:transition spd="slow" advTm="70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5D082B-F2DB-4B63-A28C-6A7D9E5EE734}"/>
              </a:ext>
            </a:extLst>
          </p:cNvPr>
          <p:cNvSpPr>
            <a:spLocks noGrp="1"/>
          </p:cNvSpPr>
          <p:nvPr>
            <p:ph type="title"/>
          </p:nvPr>
        </p:nvSpPr>
        <p:spPr/>
        <p:txBody>
          <a:bodyPr/>
          <a:lstStyle/>
          <a:p>
            <a:pPr algn="ctr"/>
            <a:r>
              <a:rPr lang="it-IT" dirty="0"/>
              <a:t>PROBLEMI COLLABORATIVI</a:t>
            </a:r>
          </a:p>
        </p:txBody>
      </p:sp>
      <p:sp>
        <p:nvSpPr>
          <p:cNvPr id="3" name="Segnaposto contenuto 2">
            <a:extLst>
              <a:ext uri="{FF2B5EF4-FFF2-40B4-BE49-F238E27FC236}">
                <a16:creationId xmlns:a16="http://schemas.microsoft.com/office/drawing/2014/main" id="{0AC78994-F861-4621-A50C-894B1E1D6298}"/>
              </a:ext>
            </a:extLst>
          </p:cNvPr>
          <p:cNvSpPr>
            <a:spLocks noGrp="1"/>
          </p:cNvSpPr>
          <p:nvPr>
            <p:ph idx="1"/>
          </p:nvPr>
        </p:nvSpPr>
        <p:spPr>
          <a:xfrm>
            <a:off x="792162" y="1268760"/>
            <a:ext cx="7559675" cy="4114800"/>
          </a:xfrm>
        </p:spPr>
        <p:txBody>
          <a:bodyPr/>
          <a:lstStyle/>
          <a:p>
            <a:pPr>
              <a:buNone/>
            </a:pPr>
            <a:r>
              <a:rPr lang="it-IT" sz="1600" b="1" dirty="0"/>
              <a:t>EDEMA POLMONARE ACUTO</a:t>
            </a:r>
          </a:p>
          <a:p>
            <a:pPr>
              <a:buNone/>
            </a:pPr>
            <a:endParaRPr lang="it-IT" sz="1600" u="sng" dirty="0"/>
          </a:p>
          <a:p>
            <a:pPr>
              <a:buNone/>
            </a:pPr>
            <a:r>
              <a:rPr lang="it-IT" sz="1600" b="1" u="sng" dirty="0"/>
              <a:t>Terapia</a:t>
            </a:r>
          </a:p>
          <a:p>
            <a:pPr>
              <a:buNone/>
            </a:pPr>
            <a:r>
              <a:rPr lang="it-IT" sz="1600" dirty="0"/>
              <a:t>Ossigenoterapia , </a:t>
            </a:r>
            <a:r>
              <a:rPr lang="it-IT" sz="1600" dirty="0" err="1"/>
              <a:t>s.o</a:t>
            </a:r>
            <a:r>
              <a:rPr lang="it-IT" sz="1600" dirty="0"/>
              <a:t>. intubazione e ventilazione meccanica in PEEP</a:t>
            </a:r>
          </a:p>
          <a:p>
            <a:pPr>
              <a:buNone/>
            </a:pPr>
            <a:r>
              <a:rPr lang="it-IT" sz="1600" dirty="0"/>
              <a:t>Morfina. Riduce le resistenze periferiche e il ritorno venoso; favorisce la diminuzione dell’ansia</a:t>
            </a:r>
          </a:p>
          <a:p>
            <a:pPr>
              <a:buNone/>
            </a:pPr>
            <a:r>
              <a:rPr lang="it-IT" sz="1600" dirty="0"/>
              <a:t>Diuretici. Facilitano l’eliminazione dei liquidi e del sodio in eccesso e vengono somministrati e.v. per ottenere un effetto rapido</a:t>
            </a:r>
          </a:p>
          <a:p>
            <a:pPr>
              <a:buNone/>
            </a:pPr>
            <a:r>
              <a:rPr lang="it-IT" sz="1600" dirty="0" err="1"/>
              <a:t>Dobutamina</a:t>
            </a:r>
            <a:r>
              <a:rPr lang="it-IT" sz="1600" dirty="0"/>
              <a:t>. E’ una catecolamina che stimola i recettori beta1, e favorisce la contrattilità cardiaca; aumenta la conduzione A/V e provoca aumento della frequenza ventricolare</a:t>
            </a:r>
          </a:p>
          <a:p>
            <a:pPr>
              <a:buNone/>
            </a:pPr>
            <a:r>
              <a:rPr lang="it-IT" sz="1600" dirty="0" err="1"/>
              <a:t>Milrinone</a:t>
            </a:r>
            <a:r>
              <a:rPr lang="it-IT" sz="1600" dirty="0"/>
              <a:t>. Promuove la liberazione e impedisce la ricaptazione del Ca, con vasodilatazione, riduzione del </a:t>
            </a:r>
            <a:r>
              <a:rPr lang="it-IT" sz="1600" dirty="0" err="1"/>
              <a:t>pre</a:t>
            </a:r>
            <a:r>
              <a:rPr lang="it-IT" sz="1600" dirty="0"/>
              <a:t>-carico e del lavoro cardiaco. Può causare ipotensione</a:t>
            </a:r>
          </a:p>
          <a:p>
            <a:pPr>
              <a:buNone/>
            </a:pPr>
            <a:r>
              <a:rPr lang="it-IT" sz="1600" dirty="0" err="1"/>
              <a:t>Nesitiride</a:t>
            </a:r>
            <a:r>
              <a:rPr lang="it-IT" sz="1600" dirty="0"/>
              <a:t>.  Migliora il volume di eiezione, riduce il precarico e il </a:t>
            </a:r>
            <a:r>
              <a:rPr lang="it-IT" sz="1600" dirty="0" err="1"/>
              <a:t>postcarico</a:t>
            </a:r>
            <a:r>
              <a:rPr lang="it-IT" sz="1600" dirty="0"/>
              <a:t>. Provoca ipotensione</a:t>
            </a:r>
          </a:p>
          <a:p>
            <a:endParaRPr lang="it-IT" dirty="0"/>
          </a:p>
        </p:txBody>
      </p:sp>
      <p:sp>
        <p:nvSpPr>
          <p:cNvPr id="4" name="Segnaposto data 3">
            <a:extLst>
              <a:ext uri="{FF2B5EF4-FFF2-40B4-BE49-F238E27FC236}">
                <a16:creationId xmlns:a16="http://schemas.microsoft.com/office/drawing/2014/main" id="{E392F3E8-EECE-4EE9-B826-033BECA8580B}"/>
              </a:ext>
            </a:extLst>
          </p:cNvPr>
          <p:cNvSpPr>
            <a:spLocks noGrp="1"/>
          </p:cNvSpPr>
          <p:nvPr>
            <p:ph type="dt" sz="half" idx="10"/>
          </p:nvPr>
        </p:nvSpPr>
        <p:spPr/>
        <p:txBody>
          <a:bodyPr/>
          <a:lstStyle/>
          <a:p>
            <a:fld id="{A744BB9A-CE97-4AED-B3B4-C9C958F31445}" type="datetime1">
              <a:rPr lang="it-IT" smtClean="0"/>
              <a:pPr/>
              <a:t>14/04/2020</a:t>
            </a:fld>
            <a:endParaRPr lang="it-IT"/>
          </a:p>
        </p:txBody>
      </p:sp>
      <p:sp>
        <p:nvSpPr>
          <p:cNvPr id="5" name="Segnaposto piè di pagina 4">
            <a:extLst>
              <a:ext uri="{FF2B5EF4-FFF2-40B4-BE49-F238E27FC236}">
                <a16:creationId xmlns:a16="http://schemas.microsoft.com/office/drawing/2014/main" id="{5341AE7B-9533-43AE-9972-B45091D27E2E}"/>
              </a:ext>
            </a:extLst>
          </p:cNvPr>
          <p:cNvSpPr>
            <a:spLocks noGrp="1"/>
          </p:cNvSpPr>
          <p:nvPr>
            <p:ph type="ftr" sz="quarter" idx="11"/>
          </p:nvPr>
        </p:nvSpPr>
        <p:spPr/>
        <p:txBody>
          <a:bodyPr/>
          <a:lstStyle/>
          <a:p>
            <a:r>
              <a:rPr lang="it-IT"/>
              <a:t>Titolo Presentazione</a:t>
            </a:r>
          </a:p>
        </p:txBody>
      </p:sp>
      <p:sp>
        <p:nvSpPr>
          <p:cNvPr id="6" name="Segnaposto numero diapositiva 5">
            <a:extLst>
              <a:ext uri="{FF2B5EF4-FFF2-40B4-BE49-F238E27FC236}">
                <a16:creationId xmlns:a16="http://schemas.microsoft.com/office/drawing/2014/main" id="{F3CA6DC7-993B-4FD3-B8D9-AB527CD9C30A}"/>
              </a:ext>
            </a:extLst>
          </p:cNvPr>
          <p:cNvSpPr>
            <a:spLocks noGrp="1"/>
          </p:cNvSpPr>
          <p:nvPr>
            <p:ph type="sldNum" sz="quarter" idx="12"/>
          </p:nvPr>
        </p:nvSpPr>
        <p:spPr/>
        <p:txBody>
          <a:bodyPr/>
          <a:lstStyle/>
          <a:p>
            <a:r>
              <a:rPr lang="it-IT"/>
              <a:t>Pagina </a:t>
            </a:r>
            <a:fld id="{8EB204B8-FFE9-433F-9D3F-5A2C0C969167}" type="slidenum">
              <a:rPr lang="it-IT" smtClean="0"/>
              <a:pPr/>
              <a:t>9</a:t>
            </a:fld>
            <a:endParaRPr lang="it-IT"/>
          </a:p>
        </p:txBody>
      </p:sp>
      <p:pic>
        <p:nvPicPr>
          <p:cNvPr id="7" name="Audio 6">
            <a:hlinkClick r:id="" action="ppaction://media"/>
            <a:extLst>
              <a:ext uri="{FF2B5EF4-FFF2-40B4-BE49-F238E27FC236}">
                <a16:creationId xmlns:a16="http://schemas.microsoft.com/office/drawing/2014/main" id="{1E53CA42-A52E-44FE-A2F8-664AAFB67B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9280817"/>
      </p:ext>
    </p:extLst>
  </p:cSld>
  <p:clrMapOvr>
    <a:masterClrMapping/>
  </p:clrMapOvr>
  <mc:AlternateContent xmlns:mc="http://schemas.openxmlformats.org/markup-compatibility/2006">
    <mc:Choice xmlns:p14="http://schemas.microsoft.com/office/powerpoint/2010/main" Requires="p14">
      <p:transition spd="slow" p14:dur="2000" advTm="90192"/>
    </mc:Choice>
    <mc:Fallback>
      <p:transition spd="slow" advTm="9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pitchFamily="34"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Marco:Applications:Microsoft Office 2004:Modelli:Modelli personali:la sapienza.pot</Template>
  <TotalTime>618</TotalTime>
  <Words>1188</Words>
  <Application>Microsoft Office PowerPoint</Application>
  <PresentationFormat>Presentazione su schermo (4:3)</PresentationFormat>
  <Paragraphs>159</Paragraphs>
  <Slides>13</Slides>
  <Notes>1</Notes>
  <HiddenSlides>0</HiddenSlides>
  <MMClips>13</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13</vt:i4>
      </vt:variant>
    </vt:vector>
  </HeadingPairs>
  <TitlesOfParts>
    <vt:vector size="15" baseType="lpstr">
      <vt:lpstr>Arial</vt:lpstr>
      <vt:lpstr>la sapienza</vt:lpstr>
      <vt:lpstr>LEZIONE 13B INSUFFICIENZA CARDIACA</vt:lpstr>
      <vt:lpstr>Presentazione standard di PowerPoint</vt:lpstr>
      <vt:lpstr>DIAGNOSI INFERMIERISTICHE</vt:lpstr>
      <vt:lpstr>OBIETTIVI</vt:lpstr>
      <vt:lpstr>INTERVENTI</vt:lpstr>
      <vt:lpstr>INTERVENTI</vt:lpstr>
      <vt:lpstr>VALUTAZIONE</vt:lpstr>
      <vt:lpstr>PROBLEMI COLLABORATIVI</vt:lpstr>
      <vt:lpstr>PROBLEMI COLLABORATIVI</vt:lpstr>
      <vt:lpstr>PROBLEMI COLLABORATIVI</vt:lpstr>
      <vt:lpstr>PROBLEMI COLLABORATIVI</vt:lpstr>
      <vt:lpstr>PROBLEMI COLLABORATIVI</vt:lpstr>
      <vt:lpstr>CASO CLINICO</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SILVANOLIPPO</cp:lastModifiedBy>
  <cp:revision>60</cp:revision>
  <cp:lastPrinted>2017-03-24T11:12:08Z</cp:lastPrinted>
  <dcterms:created xsi:type="dcterms:W3CDTF">2006-11-20T16:13:10Z</dcterms:created>
  <dcterms:modified xsi:type="dcterms:W3CDTF">2020-04-14T07:54:33Z</dcterms:modified>
</cp:coreProperties>
</file>