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3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</p:sldIdLst>
  <p:sldSz cx="9144000" cy="6858000" type="screen4x3"/>
  <p:notesSz cx="7099300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bone Giancarlo" initials="CG" lastIdx="1" clrIdx="0">
    <p:extLst>
      <p:ext uri="{19B8F6BF-5375-455C-9EA6-DF929625EA0E}">
        <p15:presenceInfo xmlns:p15="http://schemas.microsoft.com/office/powerpoint/2012/main" userId="S-1-5-21-3949442653-2984683991-2681223523-16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22433"/>
    <a:srgbClr val="006778"/>
    <a:srgbClr val="AAC9B6"/>
    <a:srgbClr val="830022"/>
    <a:srgbClr val="790022"/>
    <a:srgbClr val="783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50" autoAdjust="0"/>
    <p:restoredTop sz="78333" autoAdjust="0"/>
  </p:normalViewPr>
  <p:slideViewPr>
    <p:cSldViewPr>
      <p:cViewPr varScale="1">
        <p:scale>
          <a:sx n="72" d="100"/>
          <a:sy n="72" d="100"/>
        </p:scale>
        <p:origin x="1668" y="66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-1688" y="-11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692D8DDD-7588-4F08-8D47-19B73F957B2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204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EED1EDF8-07E8-4A5D-8102-8CB7729C55A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7291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6B1DA2-EF7D-4018-AC11-4938B3A63E99}" type="slidenum">
              <a:rPr lang="it-IT"/>
              <a:pPr/>
              <a:t>1</a:t>
            </a:fld>
            <a:endParaRPr lang="it-IT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9570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B25FCF-D642-4245-AA47-E3E47FC27869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61E2C157-C982-4648-A98B-9DD935BD860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3A6FCE-21CD-4BE0-BB12-7E069C82433C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9C757B5-5EBF-4A06-A360-7CE3E522779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6563" y="409575"/>
            <a:ext cx="1889125" cy="54578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16013" y="409575"/>
            <a:ext cx="5518150" cy="54578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CD796C-D86F-45D9-8278-920514787C11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B05C4EB-6012-4957-9BB6-E9670C5A04C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C2B6EAC-138F-4CE9-81C3-BB38AA2A2E25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D38877B-013C-49EB-9FB4-1D73507C5D3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60953A-8747-4D1B-89DD-49B98147F2FC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D8346490-E248-4C92-9EC1-5D91A253E8D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CD8EFED-0418-4A95-BD7F-20BCA71432C6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A8B782BD-1405-4873-B9F0-29DFD2C9840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44BB9A-CE97-4AED-B3B4-C9C958F31445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8EB204B8-FFE9-433F-9D3F-5A2C0C96916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87B33B-407B-4659-9F6A-8CDF07A99F37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4AB77CC9-6EFD-4563-BDC6-8962F132BE0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78FCBF-4C63-41BB-86B4-0A3A965DC61A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4B83EAF-9E88-4296-BA9F-80B006B0ECB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C980F8-4425-4348-83A7-F00661D4190F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FCA4440-CF8F-4585-BC0E-EEE13227DFB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7B722C-A3AD-4DDB-91DD-6BF72F5FCE9C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5F5F9EF0-653F-4FE8-AA53-74EC28D06E9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84874A-C4D7-41D8-9C23-5974FB0D8995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CD8CD0D-3855-4CAF-B947-2F36F130F9D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661C8B-74BD-46B6-AEE3-FAEA05836FA3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7C6A192-7452-4FA1-BFB1-9624EA969B1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4ED340-BDF0-472E-932D-5A83ACA45884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90636E6-7F05-496B-AB41-B9228C90CA4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roup 15"/>
          <p:cNvGrpSpPr>
            <a:grpSpLocks/>
          </p:cNvGrpSpPr>
          <p:nvPr/>
        </p:nvGrpSpPr>
        <p:grpSpPr bwMode="auto"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9575"/>
            <a:ext cx="75596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96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fld id="{5C433559-3183-41D0-A1B6-F6D72D66CE77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146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r>
              <a:rPr lang="it-IT"/>
              <a:t>Pagina </a:t>
            </a:r>
            <a:fld id="{69D1293D-D15B-40F2-8D75-562ECBDA25D8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822433"/>
        </a:buClr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rgbClr val="000000"/>
          </a:solidFill>
          <a:latin typeface="+mn-lt"/>
          <a:ea typeface="+mn-ea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rgbClr val="000000"/>
          </a:solidFill>
          <a:latin typeface="+mn-lt"/>
          <a:ea typeface="+mn-ea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solidFill>
            <a:srgbClr val="00677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7704" y="934562"/>
            <a:ext cx="6600056" cy="581025"/>
          </a:xfrm>
        </p:spPr>
        <p:txBody>
          <a:bodyPr/>
          <a:lstStyle/>
          <a:p>
            <a:r>
              <a:rPr lang="it-IT" i="1" dirty="0">
                <a:solidFill>
                  <a:schemeClr val="bg1"/>
                </a:solidFill>
              </a:rPr>
              <a:t>LEZIONE 13 A INSUFFICIENZA CARDIACA </a:t>
            </a:r>
          </a:p>
        </p:txBody>
      </p:sp>
      <p:grpSp>
        <p:nvGrpSpPr>
          <p:cNvPr id="34833" name="Group 17"/>
          <p:cNvGrpSpPr>
            <a:grpSpLocks/>
          </p:cNvGrpSpPr>
          <p:nvPr/>
        </p:nvGrpSpPr>
        <p:grpSpPr bwMode="auto">
          <a:xfrm>
            <a:off x="0" y="2759075"/>
            <a:ext cx="9145588" cy="4098925"/>
            <a:chOff x="0" y="1738"/>
            <a:chExt cx="5761" cy="2582"/>
          </a:xfrm>
        </p:grpSpPr>
        <p:pic>
          <p:nvPicPr>
            <p:cNvPr id="34831" name="Picture 15" descr="Fondin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158"/>
              <a:ext cx="5760" cy="2162"/>
            </a:xfrm>
            <a:prstGeom prst="rect">
              <a:avLst/>
            </a:prstGeom>
            <a:noFill/>
          </p:spPr>
        </p:pic>
        <p:pic>
          <p:nvPicPr>
            <p:cNvPr id="34829" name="Picture 13" descr="logo +marchi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160"/>
              <a:ext cx="5761" cy="722"/>
            </a:xfrm>
            <a:prstGeom prst="rect">
              <a:avLst/>
            </a:prstGeom>
            <a:noFill/>
          </p:spPr>
        </p:pic>
        <p:pic>
          <p:nvPicPr>
            <p:cNvPr id="34832" name="Picture 16" descr="fasci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16" y="1738"/>
              <a:ext cx="4444" cy="422"/>
            </a:xfrm>
            <a:prstGeom prst="rect">
              <a:avLst/>
            </a:prstGeom>
            <a:noFill/>
          </p:spPr>
        </p:pic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1366578A-C8C6-4144-8485-B79C7203D56C}"/>
              </a:ext>
            </a:extLst>
          </p:cNvPr>
          <p:cNvSpPr/>
          <p:nvPr/>
        </p:nvSpPr>
        <p:spPr>
          <a:xfrm>
            <a:off x="4572000" y="5339238"/>
            <a:ext cx="3935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INFERMIERISTICA DELLE CRONICITA’ E DISABILITA’</a:t>
            </a:r>
          </a:p>
          <a:p>
            <a:endParaRPr lang="it-IT" b="1" dirty="0"/>
          </a:p>
          <a:p>
            <a:pPr algn="ctr"/>
            <a:r>
              <a:rPr lang="it-IT" b="1" dirty="0"/>
              <a:t>Docente Prof.ssa Carla Zenobi</a:t>
            </a:r>
          </a:p>
          <a:p>
            <a:endParaRPr lang="it-IT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CCCBBF-EE06-40CA-9086-555AFAE7A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14"/>
    </mc:Choice>
    <mc:Fallback>
      <p:transition spd="slow" advTm="22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369E06-0309-48CC-8FB1-AC206F404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COMPLICANZE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B763A2-7647-48CF-969B-9A55B74B6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Shock cardiogeno</a:t>
            </a:r>
          </a:p>
          <a:p>
            <a:r>
              <a:rPr lang="it-IT" dirty="0"/>
              <a:t>Edema polmonare acuto</a:t>
            </a:r>
          </a:p>
          <a:p>
            <a:r>
              <a:rPr lang="it-IT" dirty="0"/>
              <a:t>Aritmia</a:t>
            </a:r>
          </a:p>
          <a:p>
            <a:r>
              <a:rPr lang="it-IT" dirty="0"/>
              <a:t>Tromboembolia</a:t>
            </a:r>
          </a:p>
          <a:p>
            <a:r>
              <a:rPr lang="it-IT" dirty="0"/>
              <a:t>Versamento pericardico e tamponamento cardiaco</a:t>
            </a:r>
          </a:p>
          <a:p>
            <a:r>
              <a:rPr lang="it-IT" dirty="0" err="1"/>
              <a:t>Ipopotassiemia</a:t>
            </a:r>
            <a:r>
              <a:rPr lang="it-IT" dirty="0"/>
              <a:t> (polso flebile, ipotensione, flaccidità muscolare, riduzione dei riflessi tendinei, astenia)</a:t>
            </a:r>
          </a:p>
          <a:p>
            <a:r>
              <a:rPr lang="it-IT" dirty="0"/>
              <a:t>Tossicità digitalica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3FF4FC-A52F-42AD-ADA2-A2F88AECC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2DC57C-B139-4990-810E-2D3645A6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INSUFFICIENZA CARDIACA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3625C4-95D9-461F-834F-58ACF8503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10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3E098EC-23D2-4096-9199-7C4D49528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4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65"/>
    </mc:Choice>
    <mc:Fallback>
      <p:transition spd="slow" advTm="29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63E2F335-817F-4C12-B1D3-049E0F4EA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1268760"/>
            <a:ext cx="7559675" cy="4598640"/>
          </a:xfrm>
        </p:spPr>
        <p:txBody>
          <a:bodyPr/>
          <a:lstStyle/>
          <a:p>
            <a:pPr>
              <a:buNone/>
            </a:pPr>
            <a:r>
              <a:rPr lang="it-IT" sz="1800" dirty="0"/>
              <a:t>Sindrome clinica caratterizzata da segni e sintomi di sovraccarico di liquidi o di inadeguata perfusione tissutale. </a:t>
            </a:r>
          </a:p>
          <a:p>
            <a:pPr>
              <a:buNone/>
            </a:pPr>
            <a:r>
              <a:rPr lang="it-IT" sz="1800" dirty="0"/>
              <a:t>Tali manifestazioni compaiono quando il cuore è incapace di produrre una gittata sufficiente a rispondere alla domanda dell’organismo, in seguito ad un problema di contrattilità (disfunzione sistolica) o di riempimento cardiaco (disfunzione diastolica). </a:t>
            </a:r>
          </a:p>
          <a:p>
            <a:pPr>
              <a:buNone/>
            </a:pPr>
            <a:r>
              <a:rPr lang="it-IT" sz="1800" dirty="0"/>
              <a:t>Può essere presente o assente congestione polmonare o sistemica.</a:t>
            </a:r>
          </a:p>
          <a:p>
            <a:pPr>
              <a:buNone/>
            </a:pPr>
            <a:r>
              <a:rPr lang="it-IT" sz="1800" dirty="0"/>
              <a:t>                                 </a:t>
            </a:r>
            <a:r>
              <a:rPr lang="it-IT" sz="1800" b="1" dirty="0"/>
              <a:t>acuta</a:t>
            </a:r>
            <a:r>
              <a:rPr lang="it-IT" sz="1800" dirty="0"/>
              <a:t> (reversibile)</a:t>
            </a:r>
          </a:p>
          <a:p>
            <a:pPr>
              <a:buNone/>
            </a:pPr>
            <a:r>
              <a:rPr lang="it-IT" sz="1800" b="1" dirty="0"/>
              <a:t>Insufficienza</a:t>
            </a:r>
          </a:p>
          <a:p>
            <a:pPr>
              <a:buNone/>
            </a:pPr>
            <a:r>
              <a:rPr lang="it-IT" sz="1800" b="1" dirty="0"/>
              <a:t> cardiaca                 cronica</a:t>
            </a:r>
            <a:r>
              <a:rPr lang="it-IT" sz="1800" dirty="0"/>
              <a:t> (uso di farmaci          </a:t>
            </a:r>
            <a:r>
              <a:rPr lang="it-IT" sz="1800" b="1" dirty="0"/>
              <a:t>congestizia</a:t>
            </a:r>
          </a:p>
          <a:p>
            <a:pPr>
              <a:buNone/>
            </a:pPr>
            <a:r>
              <a:rPr lang="it-IT" sz="1800" dirty="0"/>
              <a:t>                                                + stile di vita)           (episodio acuto</a:t>
            </a:r>
          </a:p>
          <a:p>
            <a:pPr>
              <a:buNone/>
            </a:pPr>
            <a:r>
              <a:rPr lang="it-IT" sz="1800" dirty="0"/>
              <a:t>                                                                                    in I. C. cronica)</a:t>
            </a:r>
          </a:p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INSUFFICIENZA CARDIACA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Pagina </a:t>
            </a:r>
            <a:fld id="{8EB204B8-FFE9-433F-9D3F-5A2C0C969167}" type="slidenum">
              <a:rPr lang="it-IT" smtClean="0"/>
              <a:pPr/>
              <a:t>2</a:t>
            </a:fld>
            <a:endParaRPr lang="it-IT" dirty="0"/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5CF327FE-3879-405E-859B-33BA8511F1C2}"/>
              </a:ext>
            </a:extLst>
          </p:cNvPr>
          <p:cNvCxnSpPr>
            <a:cxnSpLocks/>
          </p:cNvCxnSpPr>
          <p:nvPr/>
        </p:nvCxnSpPr>
        <p:spPr bwMode="auto">
          <a:xfrm flipV="1">
            <a:off x="2627784" y="3645024"/>
            <a:ext cx="432048" cy="21602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0C4AB4B6-CB18-4C58-AAB0-01430F2C2BCA}"/>
              </a:ext>
            </a:extLst>
          </p:cNvPr>
          <p:cNvCxnSpPr/>
          <p:nvPr/>
        </p:nvCxnSpPr>
        <p:spPr bwMode="auto">
          <a:xfrm>
            <a:off x="2627784" y="4221088"/>
            <a:ext cx="432048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258B30F1-8FE1-4D7B-A302-F8C64AD34D43}"/>
              </a:ext>
            </a:extLst>
          </p:cNvPr>
          <p:cNvCxnSpPr/>
          <p:nvPr/>
        </p:nvCxnSpPr>
        <p:spPr bwMode="auto">
          <a:xfrm>
            <a:off x="5780088" y="4221088"/>
            <a:ext cx="376088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1B9BCA9-747F-412A-9EE7-A6A50105D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6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65"/>
    </mc:Choice>
    <mc:Fallback>
      <p:transition spd="slow" advTm="71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04366D-92A2-4CBD-9210-F64AB57C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/>
              <a:t>FISIOPATOLOGIA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6FFDBE-1EA9-433E-BC46-BD24316D4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5" y="1052736"/>
            <a:ext cx="7848104" cy="4968552"/>
          </a:xfrm>
        </p:spPr>
        <p:txBody>
          <a:bodyPr/>
          <a:lstStyle/>
          <a:p>
            <a:pPr>
              <a:buNone/>
            </a:pPr>
            <a:r>
              <a:rPr lang="it-IT" sz="1600" dirty="0"/>
              <a:t>Insufficienza cardiaca sistolica</a:t>
            </a:r>
          </a:p>
          <a:p>
            <a:pPr>
              <a:buNone/>
            </a:pPr>
            <a:r>
              <a:rPr lang="it-IT" sz="1600" dirty="0"/>
              <a:t>Diminuzione della quantità di sangue espulsa dal ventricolo</a:t>
            </a:r>
          </a:p>
          <a:p>
            <a:pPr>
              <a:buNone/>
            </a:pPr>
            <a:endParaRPr lang="it-IT" sz="1600" dirty="0"/>
          </a:p>
          <a:p>
            <a:pPr>
              <a:buNone/>
            </a:pPr>
            <a:r>
              <a:rPr lang="it-IT" sz="1600" dirty="0"/>
              <a:t>SN simpatico         produzione di adrenalina e </a:t>
            </a:r>
            <a:r>
              <a:rPr lang="it-IT" sz="1600" dirty="0" err="1"/>
              <a:t>nor</a:t>
            </a:r>
            <a:r>
              <a:rPr lang="it-IT" sz="1600" dirty="0"/>
              <a:t>-adrenalina</a:t>
            </a:r>
          </a:p>
          <a:p>
            <a:pPr>
              <a:buNone/>
            </a:pPr>
            <a:endParaRPr lang="it-IT" sz="1600" dirty="0"/>
          </a:p>
          <a:p>
            <a:pPr>
              <a:buNone/>
            </a:pPr>
            <a:r>
              <a:rPr lang="it-IT" sz="1600" dirty="0"/>
              <a:t> reni                        produzione di renina</a:t>
            </a:r>
          </a:p>
          <a:p>
            <a:pPr>
              <a:buNone/>
            </a:pPr>
            <a:endParaRPr lang="it-IT" sz="1600" dirty="0"/>
          </a:p>
          <a:p>
            <a:pPr>
              <a:buNone/>
            </a:pPr>
            <a:r>
              <a:rPr lang="it-IT" sz="1600" dirty="0"/>
              <a:t>                                angiotensina I</a:t>
            </a:r>
          </a:p>
          <a:p>
            <a:pPr>
              <a:buNone/>
            </a:pPr>
            <a:r>
              <a:rPr lang="it-IT" sz="1600" dirty="0"/>
              <a:t>Vasi      ACE             angiotensina II             vasocostrizione </a:t>
            </a:r>
          </a:p>
          <a:p>
            <a:pPr>
              <a:buNone/>
            </a:pPr>
            <a:r>
              <a:rPr lang="it-IT" sz="1600" dirty="0"/>
              <a:t>                                aldosterone             ritenzione liquidi e NA</a:t>
            </a:r>
          </a:p>
          <a:p>
            <a:pPr>
              <a:buNone/>
            </a:pPr>
            <a:r>
              <a:rPr lang="it-IT" sz="1600" dirty="0"/>
              <a:t>                                                                 stimolazione della sete</a:t>
            </a:r>
          </a:p>
          <a:p>
            <a:pPr>
              <a:buNone/>
            </a:pPr>
            <a:r>
              <a:rPr lang="it-IT" sz="1600" dirty="0"/>
              <a:t>                                                                 fibrosi miocardica</a:t>
            </a:r>
          </a:p>
          <a:p>
            <a:pPr>
              <a:buNone/>
            </a:pPr>
            <a:r>
              <a:rPr lang="it-IT" sz="1600" dirty="0"/>
              <a:t>Aumento del </a:t>
            </a:r>
            <a:r>
              <a:rPr lang="it-IT" sz="1600" dirty="0" err="1"/>
              <a:t>pre</a:t>
            </a:r>
            <a:r>
              <a:rPr lang="it-IT" sz="1600" dirty="0"/>
              <a:t> e post-carico        riduzione della contrattilità</a:t>
            </a:r>
          </a:p>
          <a:p>
            <a:pPr>
              <a:buNone/>
            </a:pPr>
            <a:r>
              <a:rPr lang="it-IT" sz="1600" dirty="0"/>
              <a:t>                                                        aumento del volume di sangue di fine diastole</a:t>
            </a:r>
          </a:p>
          <a:p>
            <a:pPr>
              <a:buNone/>
            </a:pPr>
            <a:r>
              <a:rPr lang="it-IT" sz="1600" dirty="0"/>
              <a:t>                                                        aumento dimensioni del ventricolo</a:t>
            </a:r>
          </a:p>
          <a:p>
            <a:pPr>
              <a:buNone/>
            </a:pPr>
            <a:r>
              <a:rPr lang="it-IT" sz="1600" dirty="0"/>
              <a:t>                                                         ipertrofia cardiaca</a:t>
            </a:r>
          </a:p>
          <a:p>
            <a:pPr>
              <a:buNone/>
            </a:pPr>
            <a:r>
              <a:rPr lang="it-IT" sz="1600" dirty="0"/>
              <a:t>                                                         ischemia cardiaca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651482-A9A7-4F06-8A63-FCACC041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6AFB27-CF00-4750-B7FF-78BC2354A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INSUFFICIENZA CARDIACA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BCE433-8A3F-4F4F-9053-E8430236F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3</a:t>
            </a:fld>
            <a:endParaRPr lang="it-IT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085CBFFC-AE14-46A7-9260-C0D9F8E93597}"/>
              </a:ext>
            </a:extLst>
          </p:cNvPr>
          <p:cNvCxnSpPr/>
          <p:nvPr/>
        </p:nvCxnSpPr>
        <p:spPr bwMode="auto">
          <a:xfrm>
            <a:off x="3723185" y="1196752"/>
            <a:ext cx="0" cy="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C989ED95-90C0-4131-A7A8-D60E322851A3}"/>
              </a:ext>
            </a:extLst>
          </p:cNvPr>
          <p:cNvCxnSpPr/>
          <p:nvPr/>
        </p:nvCxnSpPr>
        <p:spPr bwMode="auto">
          <a:xfrm>
            <a:off x="3707904" y="1196752"/>
            <a:ext cx="0" cy="144016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2BDA7277-FD61-478F-87B3-2DB15F6A438A}"/>
              </a:ext>
            </a:extLst>
          </p:cNvPr>
          <p:cNvCxnSpPr/>
          <p:nvPr/>
        </p:nvCxnSpPr>
        <p:spPr bwMode="auto">
          <a:xfrm>
            <a:off x="3851920" y="1196752"/>
            <a:ext cx="0" cy="14401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57F244C5-560A-474B-B18D-D9E974099179}"/>
              </a:ext>
            </a:extLst>
          </p:cNvPr>
          <p:cNvCxnSpPr/>
          <p:nvPr/>
        </p:nvCxnSpPr>
        <p:spPr bwMode="auto">
          <a:xfrm>
            <a:off x="3851920" y="1700808"/>
            <a:ext cx="0" cy="21602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8FADE28F-6B42-4420-A5FB-87ED19FFA2E6}"/>
              </a:ext>
            </a:extLst>
          </p:cNvPr>
          <p:cNvCxnSpPr/>
          <p:nvPr/>
        </p:nvCxnSpPr>
        <p:spPr bwMode="auto">
          <a:xfrm>
            <a:off x="3851920" y="2204864"/>
            <a:ext cx="0" cy="36004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4D1E55AD-3D19-4B99-8ADF-1B2FE305E6AC}"/>
              </a:ext>
            </a:extLst>
          </p:cNvPr>
          <p:cNvCxnSpPr/>
          <p:nvPr/>
        </p:nvCxnSpPr>
        <p:spPr bwMode="auto">
          <a:xfrm>
            <a:off x="3851920" y="2780928"/>
            <a:ext cx="0" cy="36004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A656E958-E2DB-4908-B590-D22A90787795}"/>
              </a:ext>
            </a:extLst>
          </p:cNvPr>
          <p:cNvCxnSpPr/>
          <p:nvPr/>
        </p:nvCxnSpPr>
        <p:spPr bwMode="auto">
          <a:xfrm flipH="1">
            <a:off x="1403648" y="3284984"/>
            <a:ext cx="1296144" cy="14401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452A58C6-DC12-40C1-9CF4-858E826C0E55}"/>
              </a:ext>
            </a:extLst>
          </p:cNvPr>
          <p:cNvCxnSpPr/>
          <p:nvPr/>
        </p:nvCxnSpPr>
        <p:spPr bwMode="auto">
          <a:xfrm>
            <a:off x="1403648" y="3573016"/>
            <a:ext cx="288032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7D179BCC-EC04-4A20-9A55-11333CD9F5ED}"/>
              </a:ext>
            </a:extLst>
          </p:cNvPr>
          <p:cNvCxnSpPr/>
          <p:nvPr/>
        </p:nvCxnSpPr>
        <p:spPr bwMode="auto">
          <a:xfrm>
            <a:off x="2123728" y="3573016"/>
            <a:ext cx="608857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5B91EE24-6926-4039-AA2F-BE76E3438C6F}"/>
              </a:ext>
            </a:extLst>
          </p:cNvPr>
          <p:cNvCxnSpPr/>
          <p:nvPr/>
        </p:nvCxnSpPr>
        <p:spPr bwMode="auto">
          <a:xfrm>
            <a:off x="4235388" y="3573016"/>
            <a:ext cx="673224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8B833A2D-5B2C-4160-ABB0-4FC306D2A6C7}"/>
              </a:ext>
            </a:extLst>
          </p:cNvPr>
          <p:cNvCxnSpPr/>
          <p:nvPr/>
        </p:nvCxnSpPr>
        <p:spPr bwMode="auto">
          <a:xfrm>
            <a:off x="3563888" y="3573016"/>
            <a:ext cx="0" cy="21602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3BCC9CCE-E18C-4934-914A-E3F26E7DE629}"/>
              </a:ext>
            </a:extLst>
          </p:cNvPr>
          <p:cNvCxnSpPr>
            <a:cxnSpLocks/>
          </p:cNvCxnSpPr>
          <p:nvPr/>
        </p:nvCxnSpPr>
        <p:spPr bwMode="auto">
          <a:xfrm>
            <a:off x="3826768" y="3861048"/>
            <a:ext cx="673224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2C5D5155-B371-4079-975C-61E0C6657589}"/>
              </a:ext>
            </a:extLst>
          </p:cNvPr>
          <p:cNvCxnSpPr/>
          <p:nvPr/>
        </p:nvCxnSpPr>
        <p:spPr bwMode="auto">
          <a:xfrm>
            <a:off x="3851920" y="3861048"/>
            <a:ext cx="720080" cy="28803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4C8ED414-832C-42CE-8962-10F9C8CFFB36}"/>
              </a:ext>
            </a:extLst>
          </p:cNvPr>
          <p:cNvCxnSpPr/>
          <p:nvPr/>
        </p:nvCxnSpPr>
        <p:spPr bwMode="auto">
          <a:xfrm>
            <a:off x="3851920" y="3861048"/>
            <a:ext cx="720080" cy="57606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030C02B3-8ED6-4D5C-93EA-157BEB4307BE}"/>
              </a:ext>
            </a:extLst>
          </p:cNvPr>
          <p:cNvCxnSpPr/>
          <p:nvPr/>
        </p:nvCxnSpPr>
        <p:spPr bwMode="auto">
          <a:xfrm>
            <a:off x="3648472" y="4725144"/>
            <a:ext cx="406896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0EC85A3-A178-4587-B495-C7414D605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1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506"/>
    </mc:Choice>
    <mc:Fallback>
      <p:transition spd="slow" advTm="104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33C601-A1AD-467A-A72A-5E15E118E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ETIOLOGIA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E8E1ED-3947-4DBF-9C5E-D6B3AE5BC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Coronaropatie</a:t>
            </a:r>
          </a:p>
          <a:p>
            <a:pPr>
              <a:buNone/>
            </a:pPr>
            <a:r>
              <a:rPr lang="it-IT" dirty="0"/>
              <a:t>                                                dilatativa</a:t>
            </a:r>
          </a:p>
          <a:p>
            <a:r>
              <a:rPr lang="it-IT" dirty="0"/>
              <a:t> Cardiomiopatie                 ipertrofica</a:t>
            </a:r>
          </a:p>
          <a:p>
            <a:pPr>
              <a:buNone/>
            </a:pPr>
            <a:r>
              <a:rPr lang="it-IT" dirty="0"/>
              <a:t>                                                restrittiva</a:t>
            </a:r>
          </a:p>
          <a:p>
            <a:r>
              <a:rPr lang="it-IT" dirty="0" err="1"/>
              <a:t>Valvulopatie</a:t>
            </a:r>
            <a:endParaRPr lang="it-IT" dirty="0"/>
          </a:p>
          <a:p>
            <a:r>
              <a:rPr lang="it-IT" dirty="0"/>
              <a:t>Ipertensione</a:t>
            </a:r>
          </a:p>
          <a:p>
            <a:r>
              <a:rPr lang="it-IT" dirty="0"/>
              <a:t>Aterosclerosi coronarica</a:t>
            </a:r>
          </a:p>
          <a:p>
            <a:r>
              <a:rPr lang="it-IT" dirty="0"/>
              <a:t>Infarto del miocardio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B0069D-D0FC-4568-BD0A-DD2ECB07C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22576F-121A-45D0-92CD-8E7A28CDD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INSUFFICIENZA CARDIACA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9D071E-E48A-4CA0-804F-F0F0AB61E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4</a:t>
            </a:fld>
            <a:endParaRPr lang="it-IT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ECEB1D83-ED09-4107-A3FE-91629F404EC1}"/>
              </a:ext>
            </a:extLst>
          </p:cNvPr>
          <p:cNvCxnSpPr/>
          <p:nvPr/>
        </p:nvCxnSpPr>
        <p:spPr bwMode="auto">
          <a:xfrm flipV="1">
            <a:off x="3779912" y="2420888"/>
            <a:ext cx="1296144" cy="43204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A36CB869-0C74-46EA-9CAB-E0869F746D1E}"/>
              </a:ext>
            </a:extLst>
          </p:cNvPr>
          <p:cNvCxnSpPr/>
          <p:nvPr/>
        </p:nvCxnSpPr>
        <p:spPr bwMode="auto">
          <a:xfrm>
            <a:off x="3851920" y="2852936"/>
            <a:ext cx="1080120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C3B83646-A88F-4602-B9DD-977F6B757796}"/>
              </a:ext>
            </a:extLst>
          </p:cNvPr>
          <p:cNvCxnSpPr>
            <a:cxnSpLocks/>
          </p:cNvCxnSpPr>
          <p:nvPr/>
        </p:nvCxnSpPr>
        <p:spPr bwMode="auto">
          <a:xfrm>
            <a:off x="3851920" y="2852936"/>
            <a:ext cx="1224136" cy="43204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7F61A65-0383-4295-942E-2AF3996BC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9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51"/>
    </mc:Choice>
    <mc:Fallback>
      <p:transition spd="slow" advTm="31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4C8C4D-FEED-45F1-9B66-D620E2407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MANIFESTAZIONI CLINICHE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67A496-3196-449F-A4A1-D4F107E2B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b="1" dirty="0"/>
              <a:t>Insufficienza cardiaca sinistra</a:t>
            </a:r>
            <a:r>
              <a:rPr lang="it-IT" dirty="0"/>
              <a:t>. E’ anche detta insufficienza </a:t>
            </a:r>
            <a:r>
              <a:rPr lang="it-IT" dirty="0" err="1"/>
              <a:t>retrogada</a:t>
            </a:r>
            <a:r>
              <a:rPr lang="it-IT" dirty="0"/>
              <a:t>; il ventricolo </a:t>
            </a:r>
            <a:r>
              <a:rPr lang="it-IT" dirty="0" err="1"/>
              <a:t>sn</a:t>
            </a:r>
            <a:r>
              <a:rPr lang="it-IT" dirty="0"/>
              <a:t> non riesce a pompare il sangue in circolo, per cui si crea congestione e ipertensione polmonare, con dispnea, tosse secca, crepitii, SaO2 inferiore ai valori normali, ortopnea, dispnea parossistica notturna, oliguria, nicturia, </a:t>
            </a:r>
            <a:r>
              <a:rPr lang="it-IT" dirty="0" err="1"/>
              <a:t>tachisfigmia</a:t>
            </a:r>
            <a:r>
              <a:rPr lang="it-IT" dirty="0"/>
              <a:t>, con polso flebile , </a:t>
            </a:r>
            <a:r>
              <a:rPr lang="it-IT" dirty="0" err="1"/>
              <a:t>fatigue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D85CAF-C8AA-453B-869B-3B42C0B51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B566DE-7C2B-4E02-B214-B65FB91EA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INSUFFICIENZA CARDIACA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6042D7-6B52-42C3-8E75-40639C9C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5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910BC75-8034-4A48-903F-E7F6ED21D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8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66"/>
    </mc:Choice>
    <mc:Fallback>
      <p:transition spd="slow" advTm="39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F88C28-23E8-45FB-A735-F136758E1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MANIFESTAZIONI CLINICHE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17F0DB-3ABE-437E-8974-F0C18FFDD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525" y="1268760"/>
            <a:ext cx="7559675" cy="4114800"/>
          </a:xfrm>
        </p:spPr>
        <p:txBody>
          <a:bodyPr/>
          <a:lstStyle/>
          <a:p>
            <a:r>
              <a:rPr lang="it-IT" b="1" dirty="0"/>
              <a:t>Insufficienza cardiaca destra. </a:t>
            </a:r>
            <a:r>
              <a:rPr lang="it-IT" dirty="0"/>
              <a:t>Prevale la congestione dei visceri e dei tessuti periferici, perché il cuore destro non è in grado di svuotare tutto il sangue che riceve dal circolo venoso. Ne consegue: turgore delle giugulari, edemi declivi da stasi, epatomegalia, ipertensione portale, ascite e disfunzione epatica, </a:t>
            </a:r>
            <a:r>
              <a:rPr lang="it-IT" dirty="0" err="1"/>
              <a:t>anorressia</a:t>
            </a:r>
            <a:r>
              <a:rPr lang="it-IT" dirty="0"/>
              <a:t> e nausea, dispnea per innalzamento del diaframma, debolezza pe ridotta perfusione periferica e ridotta eliminazione dei cataboliti, aumento di peso per accumulo di liquidi e fovea (oltre i 4,5 kg di aumento di liquidi e di pesi).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B06EA1-A7D6-4E76-9AC7-1E842888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4504D5-30A8-4E97-9117-C1CCD0DE4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INSUFFICIENZA CARDIACA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59102E-548E-4D57-A859-17191E719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379676E-62D1-4B91-8692-78B76C364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70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97"/>
    </mc:Choice>
    <mc:Fallback>
      <p:transition spd="slow" advTm="43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EF827F-B0CC-432C-A6F2-CF7393681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ACCERTAMENTI DIAGNOSTICI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5DD585-7C56-4937-9F57-96B8C0FA7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Ecocardiogramma: conferma la diagnosi di insufficienza cardiaca e rileva la frazione di eiezione, per determinare il tipo e la gravità dell’insufficienza.</a:t>
            </a:r>
          </a:p>
          <a:p>
            <a:r>
              <a:rPr lang="it-IT" dirty="0"/>
              <a:t>ECG</a:t>
            </a:r>
          </a:p>
          <a:p>
            <a:r>
              <a:rPr lang="it-IT" dirty="0"/>
              <a:t>ECG da sforzo per verificare se l’insufficienza è secondaria a ischemia o coronaropatia</a:t>
            </a:r>
          </a:p>
          <a:p>
            <a:r>
              <a:rPr lang="it-IT" dirty="0" err="1"/>
              <a:t>Rx</a:t>
            </a:r>
            <a:r>
              <a:rPr lang="it-IT" dirty="0"/>
              <a:t> torace</a:t>
            </a:r>
          </a:p>
          <a:p>
            <a:r>
              <a:rPr lang="it-IT" dirty="0"/>
              <a:t>Esami ematici. Elettroliti, uremia, </a:t>
            </a:r>
            <a:r>
              <a:rPr lang="it-IT" dirty="0" err="1"/>
              <a:t>creatininemia</a:t>
            </a:r>
            <a:r>
              <a:rPr lang="it-IT" dirty="0"/>
              <a:t>, peptide </a:t>
            </a:r>
            <a:r>
              <a:rPr lang="it-IT" dirty="0" err="1"/>
              <a:t>natiuretico</a:t>
            </a:r>
            <a:r>
              <a:rPr lang="it-IT" dirty="0"/>
              <a:t> B, TSH, emocromo, esame urine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2EF797-34C3-48BE-AC52-505918346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C9A1E9-779E-4C8D-BFB0-30120FE00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INSUFFICIENZA CARDIACA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D39623-4C22-43C3-9421-0478934F7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837F6C6-B428-4431-B7A5-22709332B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09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18"/>
    </mc:Choice>
    <mc:Fallback>
      <p:transition spd="slow" advTm="56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B28E96-41AD-4423-8EC8-399905D80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TERAPIA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BA428F-4F6B-4464-B48F-DFE7A2825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151" y="1052736"/>
            <a:ext cx="7559675" cy="4114800"/>
          </a:xfrm>
        </p:spPr>
        <p:txBody>
          <a:bodyPr/>
          <a:lstStyle/>
          <a:p>
            <a:r>
              <a:rPr lang="it-IT" sz="1800" b="1" dirty="0"/>
              <a:t>Stile di vita</a:t>
            </a:r>
            <a:r>
              <a:rPr lang="it-IT" sz="1800" dirty="0"/>
              <a:t>: ridurre il peso, non fumare, non bere alcool, dieta iposodica e ipolipidica</a:t>
            </a:r>
          </a:p>
          <a:p>
            <a:r>
              <a:rPr lang="it-IT" sz="1800" b="1" dirty="0"/>
              <a:t>Ossigenoterapia</a:t>
            </a:r>
            <a:r>
              <a:rPr lang="it-IT" sz="1800" dirty="0"/>
              <a:t>: in relazione al livello di ipossia</a:t>
            </a:r>
          </a:p>
          <a:p>
            <a:r>
              <a:rPr lang="it-IT" sz="1800" b="1" dirty="0"/>
              <a:t>Trattamento specifico della cardiopatia a monte</a:t>
            </a:r>
            <a:r>
              <a:rPr lang="it-IT" sz="1800" dirty="0"/>
              <a:t>: bypass coronarico o angioplastica coronarica in caso di coronaropatia; stimolatore elettrico in caso di un disturbo di conduzione</a:t>
            </a:r>
          </a:p>
          <a:p>
            <a:endParaRPr lang="it-IT" sz="1800" b="1" dirty="0"/>
          </a:p>
          <a:p>
            <a:r>
              <a:rPr lang="it-IT" sz="1800" b="1" dirty="0"/>
              <a:t>Farmaci</a:t>
            </a:r>
          </a:p>
          <a:p>
            <a:pPr>
              <a:buNone/>
            </a:pPr>
            <a:r>
              <a:rPr lang="it-IT" sz="1800" b="1" dirty="0"/>
              <a:t>ACE inibitori e inibitori selettivi dell’angiotensina I</a:t>
            </a:r>
            <a:r>
              <a:rPr lang="it-IT" sz="1800" dirty="0"/>
              <a:t>: favoriscono la vasodilatazione e la diuresi; provocano la ritenzione di potassio, possono dare tosse secca e prima di iniziare il trattamento bisogna correggere l’ipercalcemia e l’ipovolemia</a:t>
            </a:r>
          </a:p>
          <a:p>
            <a:pPr>
              <a:buNone/>
            </a:pPr>
            <a:r>
              <a:rPr lang="it-IT" sz="1800" b="1" dirty="0" err="1"/>
              <a:t>Idralazina</a:t>
            </a:r>
            <a:r>
              <a:rPr lang="it-IT" sz="1800" b="1" dirty="0"/>
              <a:t> e </a:t>
            </a:r>
            <a:r>
              <a:rPr lang="it-IT" sz="1800" b="1" dirty="0" err="1"/>
              <a:t>isosorbide</a:t>
            </a:r>
            <a:r>
              <a:rPr lang="it-IT" sz="1800" b="1" dirty="0"/>
              <a:t> </a:t>
            </a:r>
            <a:r>
              <a:rPr lang="it-IT" sz="1800" b="1" dirty="0" err="1"/>
              <a:t>dinitrato</a:t>
            </a:r>
            <a:r>
              <a:rPr lang="it-IT" sz="1800" dirty="0"/>
              <a:t>: in alternativa agli ACE inibitori, causano </a:t>
            </a:r>
            <a:r>
              <a:rPr lang="it-IT" sz="1800" dirty="0" err="1"/>
              <a:t>venodilatazione</a:t>
            </a:r>
            <a:r>
              <a:rPr lang="it-IT" sz="1800" dirty="0"/>
              <a:t>, riducono il precarico, le resistenze vascolari e il post-carico del ventricolo </a:t>
            </a:r>
            <a:r>
              <a:rPr lang="it-IT" sz="1800" dirty="0" err="1"/>
              <a:t>sn</a:t>
            </a:r>
            <a:endParaRPr lang="it-IT" sz="1800" dirty="0"/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9B9F9C-CEEC-4A78-97D6-7A9ABF064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53EC2F-305B-473C-AB90-C1CC43969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INSUFFICIENZA CARDIACA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6A8F87-2E4A-4862-BFE9-CBEE924E2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D8CFADE-36F4-4837-8862-46070576A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5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861"/>
    </mc:Choice>
    <mc:Fallback>
      <p:transition spd="slow" advTm="102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9D09CA-2144-4755-AC93-CF5C286DE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TERAPIA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D26D00-B652-4837-A1B4-F7CA7508B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268760"/>
            <a:ext cx="7559675" cy="4114800"/>
          </a:xfrm>
        </p:spPr>
        <p:txBody>
          <a:bodyPr/>
          <a:lstStyle/>
          <a:p>
            <a:r>
              <a:rPr lang="it-IT" sz="1600" b="1" dirty="0"/>
              <a:t>Farmaci</a:t>
            </a:r>
          </a:p>
          <a:p>
            <a:pPr>
              <a:buNone/>
            </a:pPr>
            <a:r>
              <a:rPr lang="it-IT" sz="1600" b="1" dirty="0"/>
              <a:t>Betabloccanti</a:t>
            </a:r>
            <a:r>
              <a:rPr lang="it-IT" sz="1600" dirty="0"/>
              <a:t>: sono usati insieme agli ACE inibitori per ottimizzarne gli effetti  positivi e ridurne gli effetti citotossici; hanno diversi effetti collaterali, quali vertigini, ipotensione, bradicardia, aggravamento dei sintomi di ansia.</a:t>
            </a:r>
          </a:p>
          <a:p>
            <a:pPr>
              <a:buNone/>
            </a:pPr>
            <a:endParaRPr lang="it-IT" sz="1600" dirty="0"/>
          </a:p>
          <a:p>
            <a:pPr>
              <a:buNone/>
            </a:pPr>
            <a:r>
              <a:rPr lang="it-IT" sz="1600" b="1" dirty="0"/>
              <a:t>Digitalici</a:t>
            </a:r>
            <a:r>
              <a:rPr lang="it-IT" sz="1600" dirty="0"/>
              <a:t>: aumentano la forza di contrazione del miocardio e ritardano la velocità di conduzione del NAV, con aumento del volume di sangue espulso dal ventricolo </a:t>
            </a:r>
            <a:r>
              <a:rPr lang="it-IT" sz="1600" dirty="0" err="1"/>
              <a:t>sn</a:t>
            </a:r>
            <a:r>
              <a:rPr lang="it-IT" sz="1600" dirty="0"/>
              <a:t>; favoriscono la diuresi. Hanno effetti tossici, ed è necessario monitorare la funzionalità renale e la potassiemia.</a:t>
            </a:r>
          </a:p>
          <a:p>
            <a:pPr>
              <a:buNone/>
            </a:pPr>
            <a:endParaRPr lang="it-IT" sz="1600" dirty="0"/>
          </a:p>
          <a:p>
            <a:pPr>
              <a:buNone/>
            </a:pPr>
            <a:r>
              <a:rPr lang="it-IT" sz="1600" b="1" dirty="0"/>
              <a:t>Calcioantagonisti</a:t>
            </a:r>
            <a:r>
              <a:rPr lang="it-IT" sz="1600" dirty="0"/>
              <a:t>: vengono utilizzati nei pazienti con cardiomiopatia non ischemica; causano vasodilatazione riducendo la resistenza vascolare sistemica</a:t>
            </a:r>
          </a:p>
          <a:p>
            <a:pPr>
              <a:buNone/>
            </a:pPr>
            <a:endParaRPr lang="it-IT" sz="1600" dirty="0"/>
          </a:p>
          <a:p>
            <a:pPr>
              <a:buNone/>
            </a:pPr>
            <a:r>
              <a:rPr lang="it-IT" sz="1600" b="1" dirty="0"/>
              <a:t>Altri farmaci</a:t>
            </a:r>
            <a:r>
              <a:rPr lang="it-IT" sz="1600" dirty="0"/>
              <a:t>: possono essere prescritti anticoagulanti in caso di pregressa embolia o trombo murale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893AD3-EA1E-4A41-B09A-87E4C9E4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F211DF1-F6F9-41B3-A98D-A7444874A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D778EE-2E8F-4BFB-B525-4326EA1F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B78D2AF-78EA-45C6-8CD7-9131AFEA3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7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28"/>
    </mc:Choice>
    <mc:Fallback>
      <p:transition spd="slow" advTm="67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Marco:Applications:Microsoft Office 2004:Modelli:Modelli personali:la sapienza.pot</Template>
  <TotalTime>676</TotalTime>
  <Words>744</Words>
  <Application>Microsoft Office PowerPoint</Application>
  <PresentationFormat>Presentazione su schermo (4:3)</PresentationFormat>
  <Paragraphs>101</Paragraphs>
  <Slides>10</Slides>
  <Notes>1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2" baseType="lpstr">
      <vt:lpstr>Arial</vt:lpstr>
      <vt:lpstr>la sapienza</vt:lpstr>
      <vt:lpstr>LEZIONE 13 A INSUFFICIENZA CARDIACA </vt:lpstr>
      <vt:lpstr>Presentazione standard di PowerPoint</vt:lpstr>
      <vt:lpstr>FISIOPATOLOGIA</vt:lpstr>
      <vt:lpstr>ETIOLOGIA</vt:lpstr>
      <vt:lpstr>MANIFESTAZIONI CLINICHE</vt:lpstr>
      <vt:lpstr>MANIFESTAZIONI CLINICHE</vt:lpstr>
      <vt:lpstr>ACCERTAMENTI DIAGNOSTICI</vt:lpstr>
      <vt:lpstr>TERAPIA</vt:lpstr>
      <vt:lpstr>TERAPIA</vt:lpstr>
      <vt:lpstr>COMPLICANZE</vt:lpstr>
    </vt:vector>
  </TitlesOfParts>
  <Company>- -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- -</dc:creator>
  <cp:lastModifiedBy>SILVANOLIPPO</cp:lastModifiedBy>
  <cp:revision>72</cp:revision>
  <cp:lastPrinted>2017-03-24T11:12:08Z</cp:lastPrinted>
  <dcterms:created xsi:type="dcterms:W3CDTF">2006-11-20T16:13:10Z</dcterms:created>
  <dcterms:modified xsi:type="dcterms:W3CDTF">2020-04-14T07:37:25Z</dcterms:modified>
</cp:coreProperties>
</file>