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12 B INFARTO DEL MIOCARDIO 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1366578A-C8C6-4144-8485-B79C7203D56C}"/>
              </a:ext>
            </a:extLst>
          </p:cNvPr>
          <p:cNvSpPr/>
          <p:nvPr/>
        </p:nvSpPr>
        <p:spPr>
          <a:xfrm>
            <a:off x="4572000" y="5339238"/>
            <a:ext cx="393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Zenobi</a:t>
            </a:r>
          </a:p>
          <a:p>
            <a:endParaRPr lang="it-IT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275CFF-F6D7-4451-A331-BABB33707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0"/>
    </mc:Choice>
    <mc:Fallback>
      <p:transition spd="slow" advTm="6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63E2F335-817F-4C12-B1D3-049E0F4E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/>
              <a:t>Accertamento.</a:t>
            </a:r>
          </a:p>
          <a:p>
            <a:pPr>
              <a:buNone/>
            </a:pPr>
            <a:r>
              <a:rPr lang="it-IT" dirty="0"/>
              <a:t>Rilevazione della sintomatologia e valutazione del tempo di insorgenza, alla durata, ai fattori scatenanti e a quelli che ne facilitano la regressione. Deve essere </a:t>
            </a:r>
            <a:r>
              <a:rPr lang="it-IT" dirty="0" err="1"/>
              <a:t>incannulata</a:t>
            </a:r>
            <a:r>
              <a:rPr lang="it-IT" dirty="0"/>
              <a:t> una vena  per somministrare i farmaci ed eseguire prelievo ematico per enzimi cardiaci; va eseguito ECG.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83BB22A-B514-45B4-A8F8-8A96994A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pPr algn="ctr"/>
            <a:r>
              <a:rPr lang="it-IT" dirty="0"/>
              <a:t>ASSISTENZA INFERMIERISTICA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7A28CE-467F-419F-9F94-638C1B525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52"/>
    </mc:Choice>
    <mc:Fallback>
      <p:transition spd="slow" advTm="27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B52B7-0E62-41E4-A7D0-452787EB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DIAGNOSI INFERMIERRISTICHE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04FF6B-707F-4CCD-8564-B3E2E5EAD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1473200"/>
            <a:ext cx="7559675" cy="4114800"/>
          </a:xfrm>
        </p:spPr>
        <p:txBody>
          <a:bodyPr/>
          <a:lstStyle/>
          <a:p>
            <a:r>
              <a:rPr lang="it-IT" dirty="0"/>
              <a:t>Inefficace perfusione tessutale cardiopolmonare correlata a riduzione del flusso ematico coronarico</a:t>
            </a:r>
          </a:p>
          <a:p>
            <a:r>
              <a:rPr lang="it-IT" dirty="0"/>
              <a:t>Potenziale compromissione degli scambi gassosi, correlata a sovraccarico di liquidi per disfunzione ventricolare</a:t>
            </a:r>
          </a:p>
          <a:p>
            <a:r>
              <a:rPr lang="it-IT" dirty="0"/>
              <a:t>Potenziale alterazione della perfusione dei tessuti periferici, correlata alla riduzione della gittata cardiaca</a:t>
            </a:r>
          </a:p>
          <a:p>
            <a:r>
              <a:rPr lang="it-IT" dirty="0"/>
              <a:t>Ansia correlata alla paura di morire</a:t>
            </a:r>
          </a:p>
          <a:p>
            <a:r>
              <a:rPr lang="it-IT" dirty="0"/>
              <a:t>Insufficiente conoscenza dell’</a:t>
            </a:r>
            <a:r>
              <a:rPr lang="it-IT" dirty="0" err="1"/>
              <a:t>autoassistenza</a:t>
            </a:r>
            <a:r>
              <a:rPr lang="it-IT" dirty="0"/>
              <a:t> dopo infarto del miocardio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BEC50E-F6AF-4363-8BEB-7D0EBFB1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73430D-FBF1-4DFC-A570-106C9C6A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D37CBC-310B-49AE-A656-D648DC67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3907D47-DBCD-4D57-8B0A-0D1D86A95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48"/>
    </mc:Choice>
    <mc:Fallback>
      <p:transition spd="slow" advTm="3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1B36D-6417-4EF8-A689-D73CB815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1ED1C4-72A9-417C-8337-F935DD78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Scomparsa del dolore e dei segni e sintomi dell’ischemia</a:t>
            </a:r>
          </a:p>
          <a:p>
            <a:r>
              <a:rPr lang="it-IT" dirty="0"/>
              <a:t>Riduzione del danno miocardico</a:t>
            </a:r>
          </a:p>
          <a:p>
            <a:r>
              <a:rPr lang="it-IT" dirty="0"/>
              <a:t>Individuazione precoce delle  complicanze</a:t>
            </a:r>
          </a:p>
          <a:p>
            <a:r>
              <a:rPr lang="it-IT" dirty="0"/>
              <a:t>Riduzione dell’ansia</a:t>
            </a:r>
          </a:p>
          <a:p>
            <a:r>
              <a:rPr lang="it-IT" dirty="0"/>
              <a:t>Adesione al programma di recupero ed </a:t>
            </a:r>
            <a:r>
              <a:rPr lang="it-IT" dirty="0" err="1"/>
              <a:t>autoassistenza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C83CA-F9B8-41F9-8864-1C186F6C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AEED5B-9EF6-4C7B-B5A3-D80AA0A5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6286E6-7F81-471A-999E-882E6417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BFCBDE6-CA8B-48D5-A385-A2910931B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3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29"/>
    </mc:Choice>
    <mc:Fallback>
      <p:transition spd="slow" advTm="18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C3161-B454-40EF-9CAE-DD5798BE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INTERVENTI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820A45-D8C7-497D-953C-60F6050C1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1800" b="1" dirty="0"/>
              <a:t>Eliminazione del dolore toracico e degli altri sintomi: </a:t>
            </a:r>
            <a:r>
              <a:rPr lang="it-IT" sz="1800" dirty="0"/>
              <a:t>posizione </a:t>
            </a:r>
            <a:r>
              <a:rPr lang="it-IT" sz="1800" dirty="0" err="1"/>
              <a:t>semiseduta</a:t>
            </a:r>
            <a:r>
              <a:rPr lang="it-IT" sz="1800" dirty="0"/>
              <a:t> nel letto o in poltrona (aumenta il volume respiratorio, il drenaggio dai lobi superiori dei polmoni, diminuisce il ritorno venoso al cuore); somministrazione dei farmaci e di ossigeno a basso flusso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b="1" dirty="0"/>
              <a:t>Miglioramento della funzione respiratoria: </a:t>
            </a:r>
            <a:r>
              <a:rPr lang="it-IT" sz="1800" dirty="0"/>
              <a:t>monitoraggio dell’attività respiratoria e della saturazione dell’ossigeno; controllo del BI per prevenire il sovraccarico di lavoro al cuore e ai polmoni; stimolare esercizi respiratori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CF609-69E3-43DA-83D6-8A3B0010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597C77-8039-47BF-B7DE-80019141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60C62D-E5F3-4A8B-9295-683404BA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B8CA49B-49B0-4884-A72D-72B4455AF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12"/>
    </mc:Choice>
    <mc:Fallback>
      <p:transition spd="slow" advTm="44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82188-9165-4B4A-9B12-5CE0CF40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INTERVENTI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1D7A91-D4D5-4EC9-8023-BC34CD4C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814" y="137160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b="1" dirty="0"/>
              <a:t>Adeguata perfusione dei tessuti</a:t>
            </a:r>
            <a:r>
              <a:rPr lang="it-IT" sz="1800" dirty="0"/>
              <a:t>: riposo a letto nella fase acuta; controllo della TC e del polso; ossigenoterapia</a:t>
            </a:r>
          </a:p>
          <a:p>
            <a:pPr>
              <a:buNone/>
            </a:pPr>
            <a:r>
              <a:rPr lang="it-IT" sz="1800" b="1" dirty="0"/>
              <a:t>Riduzione dell’ansia</a:t>
            </a:r>
            <a:r>
              <a:rPr lang="it-IT" sz="1800" dirty="0"/>
              <a:t>: creare un rapporto di fiducia, fornire informazioni precise, garantire un ambiente tranquillo e il riposo, insegnare tecniche di rilassamento e di </a:t>
            </a:r>
            <a:r>
              <a:rPr lang="it-IT" sz="1800" dirty="0" err="1"/>
              <a:t>copyng</a:t>
            </a:r>
            <a:r>
              <a:rPr lang="it-IT" sz="1800" dirty="0"/>
              <a:t>, ascoltare le paure e le preoccupazioni.</a:t>
            </a:r>
          </a:p>
          <a:p>
            <a:pPr>
              <a:buNone/>
            </a:pPr>
            <a:r>
              <a:rPr lang="it-IT" sz="1800" dirty="0"/>
              <a:t> </a:t>
            </a:r>
            <a:r>
              <a:rPr lang="it-IT" sz="1800" b="1" dirty="0"/>
              <a:t>Monitoraggio e prevenzione delle complicanze</a:t>
            </a:r>
            <a:r>
              <a:rPr lang="it-IT" sz="1800" dirty="0"/>
              <a:t>: valutare costantemente l’attività cardiaca, la P/A, il respiro, il dolore , il BI, il sensorio, il colore e la temperatura della cute, l’ECG e i valori degli esami di laboratorio. Avvisare tempestivamente il medico in caso di variazioni dello stato clinico.</a:t>
            </a:r>
          </a:p>
          <a:p>
            <a:pPr>
              <a:buNone/>
            </a:pPr>
            <a:r>
              <a:rPr lang="it-IT" sz="1800" b="1" dirty="0"/>
              <a:t>Promuovere  l’assistenza domiciliare e di comunità</a:t>
            </a:r>
            <a:r>
              <a:rPr lang="it-IT" sz="1800" dirty="0"/>
              <a:t>: fornire un’adeguata educazione sanitaria sullo stile di vita da adottare e sull’adesione al regime terapeutico e al programma riabilitativo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381B29-25BB-4B7E-ABE6-F263BEB2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CDEAED-2E83-41A1-BF5F-1DEDB34B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C02DA7-5F79-435A-B286-1FA5A21A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5FE93CB-0B50-4F9A-8995-036576AE2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80"/>
    </mc:Choice>
    <mc:Fallback>
      <p:transition spd="slow" advTm="80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CDF0F-2B80-462A-B50A-171A28EC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F02EED-0E98-4C91-8963-A6A66F27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Risultati attesi:</a:t>
            </a:r>
          </a:p>
          <a:p>
            <a:r>
              <a:rPr lang="it-IT" dirty="0"/>
              <a:t>Riduzione e scomparsa del dolore</a:t>
            </a:r>
          </a:p>
          <a:p>
            <a:r>
              <a:rPr lang="it-IT" dirty="0"/>
              <a:t>Assenza di dispnea</a:t>
            </a:r>
          </a:p>
          <a:p>
            <a:r>
              <a:rPr lang="it-IT" dirty="0"/>
              <a:t>Mantenimento della perfusione tissutale adeguata</a:t>
            </a:r>
          </a:p>
          <a:p>
            <a:r>
              <a:rPr lang="it-IT" dirty="0"/>
              <a:t>Riduzione dell’ansia</a:t>
            </a:r>
          </a:p>
          <a:p>
            <a:r>
              <a:rPr lang="it-IT" dirty="0"/>
              <a:t>Assenza di complicanze</a:t>
            </a:r>
          </a:p>
          <a:p>
            <a:r>
              <a:rPr lang="it-IT" dirty="0"/>
              <a:t>Adesione al programma di </a:t>
            </a:r>
            <a:r>
              <a:rPr lang="it-IT" dirty="0" err="1"/>
              <a:t>autoassistenza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11A8B1-6B45-49D5-81F2-CF8244B7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375AA2-C575-40C5-8C36-4F1E0B40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2B6D7B-8D49-4FB1-8936-3EC910F9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2ABCD61-0535-4EDF-8537-00BDB38E5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3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0"/>
    </mc:Choice>
    <mc:Fallback>
      <p:transition spd="slow" advTm="1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6459-104A-4782-B6E8-B509B9FE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CASO CINICO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B9E659-7442-44F6-88A2-4BC033AD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473" y="137160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dirty="0"/>
              <a:t>Il sig. Bartoletti, di anni 54, si presenta in PS verso le ore 22,30 perché, tornando a casa dopo una cena da amici, ha accusato un senso di malessere generale, seguito da dolore retrosternale – epigastrico, fame d’aria, sudorazione algida. Il paziente è obeso; riferisce di fumare 15-20 sigarette al giorno. La P/A è di 110/60 e il polso è flebile ed accelerato.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1800" dirty="0"/>
              <a:t>Formula almeno una diagnosi infermieristica  relativa ai seguenti domini e sviluppa il  piano di assistenza :</a:t>
            </a:r>
          </a:p>
          <a:p>
            <a:r>
              <a:rPr lang="it-IT" sz="1800" dirty="0"/>
              <a:t>Diagnosi potenziale relativa al dominio attività/riposo</a:t>
            </a:r>
          </a:p>
          <a:p>
            <a:r>
              <a:rPr lang="it-IT" sz="1800" dirty="0"/>
              <a:t>Diagnosi reale relativa al dominio attività/riposo</a:t>
            </a:r>
          </a:p>
          <a:p>
            <a:r>
              <a:rPr lang="it-IT" sz="1800" dirty="0"/>
              <a:t>Diagnosi reale relativa ad dominio benessere</a:t>
            </a:r>
          </a:p>
          <a:p>
            <a:r>
              <a:rPr lang="it-IT" sz="1800" dirty="0"/>
              <a:t>Diagnosi reale relativa al dominio </a:t>
            </a:r>
            <a:r>
              <a:rPr lang="it-IT" sz="1800" dirty="0" err="1"/>
              <a:t>coping</a:t>
            </a:r>
            <a:r>
              <a:rPr lang="it-IT" sz="1800" dirty="0"/>
              <a:t>/tolleranza allo stress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2CC1DA-FC04-4BCD-AADE-32383040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AEC343-237E-4A92-924C-5A19FEA2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AE8049-E74B-4089-9FE2-2D659BCB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5C09D63-192A-4E83-8E66-576C63AD8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4"/>
    </mc:Choice>
    <mc:Fallback>
      <p:transition spd="slow" advTm="16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621</TotalTime>
  <Words>551</Words>
  <Application>Microsoft Office PowerPoint</Application>
  <PresentationFormat>Presentazione su schermo (4:3)</PresentationFormat>
  <Paragraphs>66</Paragraphs>
  <Slides>8</Slides>
  <Notes>1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Arial</vt:lpstr>
      <vt:lpstr>la sapienza</vt:lpstr>
      <vt:lpstr>LEZIONE 12 B INFARTO DEL MIOCARDIO </vt:lpstr>
      <vt:lpstr>ASSISTENZA INFERMIERISTICA</vt:lpstr>
      <vt:lpstr>DIAGNOSI INFERMIERRISTICHE</vt:lpstr>
      <vt:lpstr>OBIETTIVI</vt:lpstr>
      <vt:lpstr>INTERVENTI</vt:lpstr>
      <vt:lpstr>INTERVENTI</vt:lpstr>
      <vt:lpstr>VALUTAZIONE</vt:lpstr>
      <vt:lpstr>CASO CINICO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65</cp:revision>
  <cp:lastPrinted>2017-03-24T11:12:08Z</cp:lastPrinted>
  <dcterms:created xsi:type="dcterms:W3CDTF">2006-11-20T16:13:10Z</dcterms:created>
  <dcterms:modified xsi:type="dcterms:W3CDTF">2020-04-14T07:27:09Z</dcterms:modified>
</cp:coreProperties>
</file>