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3" r:id="rId2"/>
    <p:sldId id="273" r:id="rId3"/>
    <p:sldId id="274" r:id="rId4"/>
    <p:sldId id="275" r:id="rId5"/>
    <p:sldId id="276" r:id="rId6"/>
    <p:sldId id="277" r:id="rId7"/>
    <p:sldId id="278" r:id="rId8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pitchFamily="34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bone Giancarlo" initials="CG" lastIdx="1" clrIdx="0">
    <p:extLst>
      <p:ext uri="{19B8F6BF-5375-455C-9EA6-DF929625EA0E}">
        <p15:presenceInfo xmlns:p15="http://schemas.microsoft.com/office/powerpoint/2012/main" userId="S-1-5-21-3949442653-2984683991-2681223523-16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22433"/>
    <a:srgbClr val="006778"/>
    <a:srgbClr val="AAC9B6"/>
    <a:srgbClr val="830022"/>
    <a:srgbClr val="790022"/>
    <a:srgbClr val="783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0" autoAdjust="0"/>
    <p:restoredTop sz="78333" autoAdjust="0"/>
  </p:normalViewPr>
  <p:slideViewPr>
    <p:cSldViewPr>
      <p:cViewPr varScale="1">
        <p:scale>
          <a:sx n="72" d="100"/>
          <a:sy n="72" d="100"/>
        </p:scale>
        <p:origin x="1668" y="66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688" y="-11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692D8DDD-7588-4F08-8D47-19B73F957B2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204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EED1EDF8-07E8-4A5D-8102-8CB7729C55A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729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B1DA2-EF7D-4018-AC11-4938B3A63E99}" type="slidenum">
              <a:rPr lang="it-IT"/>
              <a:pPr/>
              <a:t>1</a:t>
            </a:fld>
            <a:endParaRPr lang="it-IT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57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25FCF-D642-4245-AA47-E3E47FC27869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61E2C157-C982-4648-A98B-9DD935BD860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A6FCE-21CD-4BE0-BB12-7E069C82433C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39C757B5-5EBF-4A06-A360-7CE3E522779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6563" y="409575"/>
            <a:ext cx="1889125" cy="5457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16013" y="409575"/>
            <a:ext cx="5518150" cy="54578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CD796C-D86F-45D9-8278-920514787C11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3B05C4EB-6012-4957-9BB6-E9670C5A04C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2B6EAC-138F-4CE9-81C3-BB38AA2A2E25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2D38877B-013C-49EB-9FB4-1D73507C5D3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60953A-8747-4D1B-89DD-49B98147F2FC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D8346490-E248-4C92-9EC1-5D91A253E8D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3434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D8EFED-0418-4A95-BD7F-20BCA71432C6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A8B782BD-1405-4873-B9F0-29DFD2C9840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4BB9A-CE97-4AED-B3B4-C9C958F31445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8EB204B8-FFE9-433F-9D3F-5A2C0C96916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87B33B-407B-4659-9F6A-8CDF07A99F37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4AB77CC9-6EFD-4563-BDC6-8962F132BE0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78FCBF-4C63-41BB-86B4-0A3A965DC61A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E4B83EAF-9E88-4296-BA9F-80B006B0ECB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980F8-4425-4348-83A7-F00661D4190F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FFCA4440-CF8F-4585-BC0E-EEE13227DFB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7B722C-A3AD-4DDB-91DD-6BF72F5FCE9C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5F5F9EF0-653F-4FE8-AA53-74EC28D06E9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84874A-C4D7-41D8-9C23-5974FB0D8995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ECD8CD0D-3855-4CAF-B947-2F36F130F9D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61C8B-74BD-46B6-AEE3-FAEA05836FA3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27C6A192-7452-4FA1-BFB1-9624EA969B1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4ED340-BDF0-472E-932D-5A83ACA45884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Pagina </a:t>
            </a:r>
            <a:fld id="{F90636E6-7F05-496B-AB41-B9228C90CA4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3840"/>
            <a:chExt cx="5760" cy="480"/>
          </a:xfrm>
        </p:grpSpPr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3984"/>
              <a:ext cx="5760" cy="336"/>
            </a:xfrm>
            <a:prstGeom prst="rect">
              <a:avLst/>
            </a:prstGeom>
            <a:solidFill>
              <a:srgbClr val="822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768" y="3840"/>
              <a:ext cx="4992" cy="480"/>
            </a:xfrm>
            <a:prstGeom prst="rect">
              <a:avLst/>
            </a:prstGeom>
            <a:solidFill>
              <a:srgbClr val="822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9575"/>
            <a:ext cx="7559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52600"/>
            <a:ext cx="7559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fld id="{5C433559-3183-41D0-A1B6-F6D72D66CE77}" type="datetime1">
              <a:rPr lang="it-IT"/>
              <a:pPr/>
              <a:t>14/04/2020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146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it-IT"/>
              <a:t>Titolo Presentazione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r>
              <a:rPr lang="it-IT"/>
              <a:t>Pagina </a:t>
            </a:r>
            <a:fld id="{69D1293D-D15B-40F2-8D75-562ECBDA25D8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22433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0000"/>
          </a:solidFill>
          <a:latin typeface="+mn-lt"/>
          <a:ea typeface="+mn-ea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677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7704" y="934562"/>
            <a:ext cx="6600056" cy="581025"/>
          </a:xfrm>
        </p:spPr>
        <p:txBody>
          <a:bodyPr/>
          <a:lstStyle/>
          <a:p>
            <a:r>
              <a:rPr lang="it-IT" i="1" dirty="0">
                <a:solidFill>
                  <a:schemeClr val="bg1"/>
                </a:solidFill>
              </a:rPr>
              <a:t>LEZIONE 12 A INFARTO DEL MIOCARDIO </a:t>
            </a:r>
          </a:p>
        </p:txBody>
      </p:sp>
      <p:grpSp>
        <p:nvGrpSpPr>
          <p:cNvPr id="34833" name="Group 17"/>
          <p:cNvGrpSpPr>
            <a:grpSpLocks/>
          </p:cNvGrpSpPr>
          <p:nvPr/>
        </p:nvGrpSpPr>
        <p:grpSpPr bwMode="auto">
          <a:xfrm>
            <a:off x="0" y="2759075"/>
            <a:ext cx="9145588" cy="4098925"/>
            <a:chOff x="0" y="1738"/>
            <a:chExt cx="5761" cy="2582"/>
          </a:xfrm>
        </p:grpSpPr>
        <p:pic>
          <p:nvPicPr>
            <p:cNvPr id="34831" name="Picture 15" descr="Fondin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158"/>
              <a:ext cx="5760" cy="2162"/>
            </a:xfrm>
            <a:prstGeom prst="rect">
              <a:avLst/>
            </a:prstGeom>
            <a:noFill/>
          </p:spPr>
        </p:pic>
        <p:pic>
          <p:nvPicPr>
            <p:cNvPr id="34829" name="Picture 13" descr="logo +marchi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160"/>
              <a:ext cx="5761" cy="722"/>
            </a:xfrm>
            <a:prstGeom prst="rect">
              <a:avLst/>
            </a:prstGeom>
            <a:noFill/>
          </p:spPr>
        </p:pic>
        <p:pic>
          <p:nvPicPr>
            <p:cNvPr id="34832" name="Picture 16" descr="fasci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16" y="1738"/>
              <a:ext cx="4444" cy="422"/>
            </a:xfrm>
            <a:prstGeom prst="rect">
              <a:avLst/>
            </a:prstGeom>
            <a:noFill/>
          </p:spPr>
        </p:pic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1366578A-C8C6-4144-8485-B79C7203D56C}"/>
              </a:ext>
            </a:extLst>
          </p:cNvPr>
          <p:cNvSpPr/>
          <p:nvPr/>
        </p:nvSpPr>
        <p:spPr>
          <a:xfrm>
            <a:off x="4572000" y="5339238"/>
            <a:ext cx="3935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INFERMIERISTICA DELLE CRONICITA’ E DISABILITA’</a:t>
            </a:r>
          </a:p>
          <a:p>
            <a:endParaRPr lang="it-IT" b="1" dirty="0"/>
          </a:p>
          <a:p>
            <a:pPr algn="ctr"/>
            <a:r>
              <a:rPr lang="it-IT" b="1" dirty="0"/>
              <a:t>Docente Prof.ssa Carla Zenobi</a:t>
            </a:r>
          </a:p>
          <a:p>
            <a:endParaRPr lang="it-IT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27E3EC2-4B06-4447-B7EE-2DFE2B51B0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62"/>
    </mc:Choice>
    <mc:Fallback>
      <p:transition spd="slow" advTm="14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63E2F335-817F-4C12-B1D3-049E0F4EA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767" y="1628800"/>
            <a:ext cx="7559675" cy="4114800"/>
          </a:xfrm>
        </p:spPr>
        <p:txBody>
          <a:bodyPr/>
          <a:lstStyle/>
          <a:p>
            <a:pPr>
              <a:buNone/>
            </a:pPr>
            <a:r>
              <a:rPr lang="it-IT" sz="1800" dirty="0"/>
              <a:t>Processo di necrosi cellulare del tessuto miocardico causato da:</a:t>
            </a:r>
          </a:p>
          <a:p>
            <a:r>
              <a:rPr lang="it-IT" sz="1800" dirty="0"/>
              <a:t>Riduzione del flusso ematico in un’arteria coronarica per processi aterosclerotici o embolo;</a:t>
            </a:r>
          </a:p>
          <a:p>
            <a:r>
              <a:rPr lang="it-IT" sz="1800" dirty="0"/>
              <a:t>Vasospasmo di un’arteria coronarica</a:t>
            </a:r>
          </a:p>
          <a:p>
            <a:r>
              <a:rPr lang="it-IT" sz="1800" dirty="0"/>
              <a:t>Ridotto apporto di ossigeno per emorragia acuta, ipotensione, anemia;</a:t>
            </a:r>
          </a:p>
          <a:p>
            <a:r>
              <a:rPr lang="it-IT" sz="1800" dirty="0"/>
              <a:t>Aumento del fabbisogno di ossigeno ( per aumento della frequenza cardiaca, tireotossicosi, </a:t>
            </a:r>
            <a:r>
              <a:rPr lang="it-IT" sz="1800" dirty="0" err="1"/>
              <a:t>ingestine</a:t>
            </a:r>
            <a:r>
              <a:rPr lang="it-IT" sz="1800" dirty="0"/>
              <a:t> di cocaina.</a:t>
            </a:r>
          </a:p>
          <a:p>
            <a:endParaRPr lang="it-IT" sz="1800" dirty="0"/>
          </a:p>
          <a:p>
            <a:pPr>
              <a:buNone/>
            </a:pPr>
            <a:r>
              <a:rPr lang="it-IT" sz="1800" dirty="0"/>
              <a:t>Inizialmente il tessuto miocardico interessato va incontro ad ischemia, successivamente si istaura la necrosi tissutale.</a:t>
            </a:r>
          </a:p>
          <a:p>
            <a:pPr>
              <a:buNone/>
            </a:pPr>
            <a:r>
              <a:rPr lang="it-IT" sz="1800" dirty="0"/>
              <a:t>Obiettivo del trattamento medico è prevenire o limitare la necrosi i l’insorgere di complicanze.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Pagina </a:t>
            </a:r>
            <a:fld id="{8EB204B8-FFE9-433F-9D3F-5A2C0C969167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1775F30-E5AC-4785-A008-0D8475B36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pPr algn="ctr"/>
            <a:r>
              <a:rPr lang="it-IT" dirty="0"/>
              <a:t>INFARTO MIOCARDICO ACUTO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500AAE0-5175-478C-9AA8-E6036CA380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6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468"/>
    </mc:Choice>
    <mc:Fallback>
      <p:transition spd="slow" advTm="59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D1E1CF-C684-44A5-AD0E-182D716D1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INFARTO MIOCARDICO ACUTO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42FA04-13F3-4613-B5FD-BE3ED284C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031" y="1196752"/>
            <a:ext cx="7559675" cy="4289648"/>
          </a:xfrm>
        </p:spPr>
        <p:txBody>
          <a:bodyPr/>
          <a:lstStyle/>
          <a:p>
            <a:r>
              <a:rPr lang="it-IT" sz="1800" dirty="0"/>
              <a:t>Cardiovascolari: dolore o disturbi toracici, palpitazioni, aumento o diminuzione della P/A, assenza di polso in caso si instauri fibrillazione atriale. Il tracciato ECG </a:t>
            </a:r>
            <a:r>
              <a:rPr lang="it-IT" sz="1800" dirty="0" err="1"/>
              <a:t>pùò</a:t>
            </a:r>
            <a:r>
              <a:rPr lang="it-IT" sz="1800" dirty="0"/>
              <a:t> evidenziare alterazione del tratto ST e dell’onda T, tachicardia, bradicardia, aritmie</a:t>
            </a:r>
          </a:p>
          <a:p>
            <a:endParaRPr lang="it-IT" sz="1800" dirty="0"/>
          </a:p>
          <a:p>
            <a:r>
              <a:rPr lang="it-IT" sz="1800" dirty="0"/>
              <a:t>Respiratori: tachipnea, dispnea, respiro superficiale, possibili crepitii o edema polmonare</a:t>
            </a:r>
          </a:p>
          <a:p>
            <a:endParaRPr lang="it-IT" sz="1800" dirty="0"/>
          </a:p>
          <a:p>
            <a:r>
              <a:rPr lang="it-IT" sz="1800" dirty="0"/>
              <a:t>Gastrointestinali: nausea e vomito</a:t>
            </a:r>
          </a:p>
          <a:p>
            <a:endParaRPr lang="it-IT" sz="1800" dirty="0"/>
          </a:p>
          <a:p>
            <a:r>
              <a:rPr lang="it-IT" sz="1800" dirty="0"/>
              <a:t>Cutanei: cute pallida, fredda, sudata</a:t>
            </a:r>
          </a:p>
          <a:p>
            <a:endParaRPr lang="it-IT" sz="1800" dirty="0"/>
          </a:p>
          <a:p>
            <a:r>
              <a:rPr lang="it-IT" sz="1800" dirty="0"/>
              <a:t>Neurologici: Ansia e paura, irrequietezza, capogiri, cefalea, disturbi visivi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175BDB-2A0E-411B-BE47-26640F67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9FEEB9-DD6B-4A37-8D5E-F2C938442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52F140-68F5-4CA5-92AE-40ADD13F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F8AF3C2-1421-44BD-BFB7-715B3EC33A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56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043"/>
    </mc:Choice>
    <mc:Fallback>
      <p:transition spd="slow" advTm="75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A87EE7-0B8F-43CF-A26C-C60825249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ACCERTAMENTO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31329D-27E1-4D87-9ED8-D7091E433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525" y="1473200"/>
            <a:ext cx="7559675" cy="4114800"/>
          </a:xfrm>
        </p:spPr>
        <p:txBody>
          <a:bodyPr/>
          <a:lstStyle/>
          <a:p>
            <a:r>
              <a:rPr lang="it-IT" sz="1800" dirty="0"/>
              <a:t>Anamnesi: sintomatologia attuale, patologie esistenti, esistenza di fattori di rischio cardiovascolare e di storia familiare positiva per cardiopatie</a:t>
            </a:r>
          </a:p>
          <a:p>
            <a:r>
              <a:rPr lang="it-IT" sz="1800" dirty="0"/>
              <a:t>ECG: dovrebbe essere eseguito entro 10 m. dall’esordio della sintomatologia; può rilevare inversione dell’onda T, </a:t>
            </a:r>
            <a:r>
              <a:rPr lang="it-IT" sz="1800" dirty="0" err="1"/>
              <a:t>sopraslivellamento</a:t>
            </a:r>
            <a:r>
              <a:rPr lang="it-IT" sz="1800" dirty="0"/>
              <a:t> del tratto ST, anomalie dell’onda Q</a:t>
            </a:r>
          </a:p>
          <a:p>
            <a:r>
              <a:rPr lang="it-IT" sz="1800" dirty="0"/>
              <a:t>Ecocardiogramma: permette di rilevare la presenza di </a:t>
            </a:r>
            <a:r>
              <a:rPr lang="it-IT" sz="1800" dirty="0" err="1"/>
              <a:t>ipo</a:t>
            </a:r>
            <a:r>
              <a:rPr lang="it-IT" sz="1800" dirty="0"/>
              <a:t> o acinesie della parete cardiaca</a:t>
            </a:r>
          </a:p>
          <a:p>
            <a:r>
              <a:rPr lang="it-IT" sz="1800" dirty="0"/>
              <a:t>Esami di laboratorio: CKMB(aumenta dopo poche ore e raggiunge il picco massimo dopo 24 ore), LDH, mioglobina (aumenta dopo 1-3 ore e raggiunge il picco massimo dopo 12 ore), troponina (aumenta nelle prime 24 ore, ma rimane alterata fino a tre settimane)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8A4A72-716B-4987-930B-9B05052E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DE60D2-C63B-4C29-8F01-BB9950936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IMA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A0A9E0-1CC1-458D-806E-78AE85CBB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624552D-55C8-47EE-A126-B4DCDEB1C6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8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483"/>
    </mc:Choice>
    <mc:Fallback>
      <p:transition spd="slow" advTm="69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6C3AB8-C717-41B2-A722-53F1B76A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COMPLICANZE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843869-20EF-44EF-AE4B-ACD7C930D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Edema polmonare acuto</a:t>
            </a:r>
          </a:p>
          <a:p>
            <a:r>
              <a:rPr lang="it-IT" dirty="0"/>
              <a:t>Insufficienza cardiaca</a:t>
            </a:r>
          </a:p>
          <a:p>
            <a:r>
              <a:rPr lang="it-IT" dirty="0"/>
              <a:t>Shock cardiogeno</a:t>
            </a:r>
          </a:p>
          <a:p>
            <a:r>
              <a:rPr lang="it-IT" dirty="0"/>
              <a:t>Aritmie ed arresto cardiaco</a:t>
            </a:r>
          </a:p>
          <a:p>
            <a:r>
              <a:rPr lang="it-IT" dirty="0"/>
              <a:t>Versamento pericardico ed arresto cardiaco</a:t>
            </a:r>
          </a:p>
          <a:p>
            <a:r>
              <a:rPr lang="it-IT" dirty="0"/>
              <a:t>Rottura del miocardio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F3F4DF-5F51-4317-AE82-4E7DD1BCE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FFC0E7-9DBF-41B9-BF00-A3172A697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IMA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D29F95-B32C-4795-814E-80DC189EB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C938076-7635-4CFF-97A8-81BFBB3772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7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23"/>
    </mc:Choice>
    <mc:Fallback>
      <p:transition spd="slow" advTm="16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BBC551-11B3-4461-8A6A-01D4D099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TERAPIA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B664CB-C46A-46CD-A2C6-E9B0A5EF0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362" y="1371600"/>
            <a:ext cx="7559675" cy="4114800"/>
          </a:xfrm>
        </p:spPr>
        <p:txBody>
          <a:bodyPr/>
          <a:lstStyle/>
          <a:p>
            <a:pPr>
              <a:buNone/>
            </a:pPr>
            <a:r>
              <a:rPr lang="it-IT" sz="1600" dirty="0"/>
              <a:t>Obiettivi: limitare il danno miocardico, preservare la funzione cardiaca, prevenire le complicanze</a:t>
            </a:r>
          </a:p>
          <a:p>
            <a:pPr>
              <a:buNone/>
            </a:pPr>
            <a:r>
              <a:rPr lang="it-IT" sz="1600" dirty="0"/>
              <a:t>Terapia farmacologica: ai farmaci già menzionati per l’angina si aggiungono:</a:t>
            </a:r>
          </a:p>
          <a:p>
            <a:r>
              <a:rPr lang="it-IT" sz="1600" b="1" dirty="0"/>
              <a:t>Trombolitici</a:t>
            </a:r>
            <a:r>
              <a:rPr lang="it-IT" sz="1600" dirty="0"/>
              <a:t>: hanno il compito di disgregare il trombo che occlude l’arteria coronaria, e vengono somministrati e.v., entro 30 m. dall’arrivo del paziente in PS: sono </a:t>
            </a:r>
            <a:r>
              <a:rPr lang="it-IT" sz="1600" dirty="0" err="1"/>
              <a:t>streptochinasi</a:t>
            </a:r>
            <a:r>
              <a:rPr lang="it-IT" sz="1600" dirty="0"/>
              <a:t>, </a:t>
            </a:r>
            <a:r>
              <a:rPr lang="it-IT" sz="1600" dirty="0" err="1"/>
              <a:t>alteplase</a:t>
            </a:r>
            <a:r>
              <a:rPr lang="it-IT" sz="1600" dirty="0"/>
              <a:t>, </a:t>
            </a:r>
            <a:r>
              <a:rPr lang="it-IT" sz="1600" dirty="0" err="1"/>
              <a:t>reteplase</a:t>
            </a:r>
            <a:r>
              <a:rPr lang="it-IT" sz="1600" dirty="0"/>
              <a:t>, </a:t>
            </a:r>
            <a:r>
              <a:rPr lang="it-IT" sz="1600" dirty="0" err="1"/>
              <a:t>anistreplase</a:t>
            </a:r>
            <a:r>
              <a:rPr lang="it-IT" sz="1600" dirty="0"/>
              <a:t>. Non possono essere utilizzati se c’è un coagulo con funzione protettiva, o in caso di patologia emorragica</a:t>
            </a:r>
          </a:p>
          <a:p>
            <a:r>
              <a:rPr lang="it-IT" sz="1600" b="1" dirty="0"/>
              <a:t>Analgesici</a:t>
            </a:r>
            <a:r>
              <a:rPr lang="it-IT" sz="1600" dirty="0"/>
              <a:t>. Viene utilizzata la morfina, che riduce il dolore e l’ansia, riduce il precarico e dilata i bronchioli, facilitando l’ossigenazione. Richiede un monitoraggio della P/A e della frequenza respiratoria</a:t>
            </a:r>
          </a:p>
          <a:p>
            <a:r>
              <a:rPr lang="it-IT" sz="1600" b="1" dirty="0"/>
              <a:t>ACE-Inibitori</a:t>
            </a:r>
            <a:r>
              <a:rPr lang="it-IT" sz="1600" dirty="0"/>
              <a:t>. Impediscono la conversione dell’angiotensina I in II, per cui diminuiscono la P/A, l’escrezione renale di sodio e di liquidi, per cui  il fabbisogno cardiaco di ossigeno diminuisce. E’ importante monitorare la P/A, la diuresi, i livelli sierici di sodio e potassio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5A1E7B-731F-4D79-A56F-3291E982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6839B1-0D49-442D-9805-707BDE079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IMA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7965CD-7485-4431-9422-8B0002F1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63DEA40-0945-4EBB-8660-E5C0DFB0AD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90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740"/>
    </mc:Choice>
    <mc:Fallback>
      <p:transition spd="slow" advTm="90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28A52F-985A-41C0-BD19-91843301F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/>
              <a:t>TERAPIA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8651E2-3B6B-40A6-839D-84375D6D0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162" y="1371600"/>
            <a:ext cx="7559675" cy="4114800"/>
          </a:xfrm>
        </p:spPr>
        <p:txBody>
          <a:bodyPr/>
          <a:lstStyle/>
          <a:p>
            <a:r>
              <a:rPr lang="it-IT" sz="1600" b="1" dirty="0"/>
              <a:t>Procedure interventistiche coronariche percutanee</a:t>
            </a:r>
            <a:r>
              <a:rPr lang="it-IT" sz="1600" dirty="0"/>
              <a:t>. Vengono effettuate in urgenza in caso di IMA, al fine di rimuovere l’occlusione coronarica e ristabilire la perfusione dell’area ischemica, nonché rimuovere la placca ateromasica. Il trattamento deve essere realizzato entro 60 minuti dall’arrivo al PS, al fine di contenere al massimo il danno ischemico.</a:t>
            </a:r>
          </a:p>
          <a:p>
            <a:endParaRPr lang="it-IT" sz="1600" dirty="0"/>
          </a:p>
          <a:p>
            <a:r>
              <a:rPr lang="it-IT" sz="1600" b="1" dirty="0"/>
              <a:t>Riabilitazione cardiaca</a:t>
            </a:r>
            <a:r>
              <a:rPr lang="it-IT" sz="1600" dirty="0"/>
              <a:t>. Viene attuata quando i sintomi  clinici dell’infarto sono regrediti, allo scopo di ridurre il rischio e recuperare l’attività fisica; l’allenamento fisico è graduale, per migliorare progressivamente l’efficienza del cuore. Durante il programma vengono monitorizzati la frequenza cardiaca e la saturazione dell’ossigeno. L’attività fisica a domicilio è controindicata in caso di: angina instabile, ipertensione, ipotensione ortostatica, embolia polmonare, dissezione dell’aorta, stenosi aortica, pericardite acuta, blocco AV, cardiomiopatia ipertrofica, febbre, diabete.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63D5AA-6E0B-477C-9D9A-0D99EA1C9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BB9A-CE97-4AED-B3B4-C9C958F31445}" type="datetime1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3721C9-0DF8-4730-AF56-7E04D39B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IMA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11044F-8944-4D35-B9F1-0D3F9182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Pagina </a:t>
            </a:r>
            <a:fld id="{8EB204B8-FFE9-433F-9D3F-5A2C0C969167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F9940B7-1001-464D-AD84-B5FABAEFC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9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197"/>
    </mc:Choice>
    <mc:Fallback>
      <p:transition spd="slow" advTm="91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 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la sapienz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lnDef>
  </a:objectDefaults>
  <a:extraClrSchemeLst>
    <a:extraClrScheme>
      <a:clrScheme name="la sapienza 1">
        <a:dk1>
          <a:srgbClr val="000000"/>
        </a:dk1>
        <a:lt1>
          <a:srgbClr val="FFFFFF"/>
        </a:lt1>
        <a:dk2>
          <a:srgbClr val="FFFFFF"/>
        </a:dk2>
        <a:lt2>
          <a:srgbClr val="2D2015"/>
        </a:lt2>
        <a:accent1>
          <a:srgbClr val="7C7C7C"/>
        </a:accent1>
        <a:accent2>
          <a:srgbClr val="FFFF7E"/>
        </a:accent2>
        <a:accent3>
          <a:srgbClr val="FFFFFF"/>
        </a:accent3>
        <a:accent4>
          <a:srgbClr val="000000"/>
        </a:accent4>
        <a:accent5>
          <a:srgbClr val="BFBFBF"/>
        </a:accent5>
        <a:accent6>
          <a:srgbClr val="E7E772"/>
        </a:accent6>
        <a:hlink>
          <a:srgbClr val="066778"/>
        </a:hlink>
        <a:folHlink>
          <a:srgbClr val="8300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Marco:Applications:Microsoft Office 2004:Modelli:Modelli personali:la sapienza.pot</Template>
  <TotalTime>629</TotalTime>
  <Words>680</Words>
  <Application>Microsoft Office PowerPoint</Application>
  <PresentationFormat>Presentazione su schermo (4:3)</PresentationFormat>
  <Paragraphs>63</Paragraphs>
  <Slides>7</Slides>
  <Notes>1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9" baseType="lpstr">
      <vt:lpstr>Arial</vt:lpstr>
      <vt:lpstr>la sapienza</vt:lpstr>
      <vt:lpstr>LEZIONE 12 A INFARTO DEL MIOCARDIO </vt:lpstr>
      <vt:lpstr>INFARTO MIOCARDICO ACUTO</vt:lpstr>
      <vt:lpstr>INFARTO MIOCARDICO ACUTO</vt:lpstr>
      <vt:lpstr>ACCERTAMENTO</vt:lpstr>
      <vt:lpstr>COMPLICANZE</vt:lpstr>
      <vt:lpstr>TERAPIA</vt:lpstr>
      <vt:lpstr>TERAPIA</vt:lpstr>
    </vt:vector>
  </TitlesOfParts>
  <Company>- -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- -</dc:creator>
  <cp:lastModifiedBy>SILVANOLIPPO</cp:lastModifiedBy>
  <cp:revision>65</cp:revision>
  <cp:lastPrinted>2017-03-24T11:12:08Z</cp:lastPrinted>
  <dcterms:created xsi:type="dcterms:W3CDTF">2006-11-20T16:13:10Z</dcterms:created>
  <dcterms:modified xsi:type="dcterms:W3CDTF">2020-04-14T07:21:55Z</dcterms:modified>
</cp:coreProperties>
</file>