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11 A  ANGINA PECTORIS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366578A-C8C6-4144-8485-B79C7203D56C}"/>
              </a:ext>
            </a:extLst>
          </p:cNvPr>
          <p:cNvSpPr/>
          <p:nvPr/>
        </p:nvSpPr>
        <p:spPr>
          <a:xfrm>
            <a:off x="4572000" y="5339238"/>
            <a:ext cx="39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Zenobi</a:t>
            </a: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E5DBC92-7710-43BB-9A16-06CCA72A0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8"/>
    </mc:Choice>
    <mc:Fallback>
      <p:transition spd="slow" advTm="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3E2F335-817F-4C12-B1D3-049E0F4E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980728"/>
            <a:ext cx="7559675" cy="4886672"/>
          </a:xfrm>
        </p:spPr>
        <p:txBody>
          <a:bodyPr/>
          <a:lstStyle/>
          <a:p>
            <a:r>
              <a:rPr lang="it-IT" sz="1800" dirty="0"/>
              <a:t>È una sindrome clinica caratterizzata da episodi di dolore parossistico o da sensazione di compressione del torace in zona sternale.</a:t>
            </a:r>
          </a:p>
          <a:p>
            <a:endParaRPr lang="it-IT" sz="1800" dirty="0"/>
          </a:p>
          <a:p>
            <a:r>
              <a:rPr lang="it-IT" sz="1800" dirty="0"/>
              <a:t>Compare quando l’afflusso sanguigno è insufficiente a garantire l’adeguata ossigenazione del miocardio (attività fisica, stato emotivo, esposizione al freddo, alimentazione pesante)</a:t>
            </a:r>
          </a:p>
          <a:p>
            <a:endParaRPr lang="it-IT" sz="1800" dirty="0"/>
          </a:p>
          <a:p>
            <a:r>
              <a:rPr lang="it-IT" sz="1800" dirty="0"/>
              <a:t>E’ causata da cardiopatia aterosclerotica con ostruzione di un’arteria coronarica maggiore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336DE8-F02B-4054-B6B3-465F4F0E1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90"/>
    </mc:Choice>
    <mc:Fallback>
      <p:transition spd="slow" advTm="53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661A5-0DE7-4751-A1C0-7EC6C522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TIPI DI ANGINA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D5DF2-C95D-474A-A4AA-84D57466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052736"/>
            <a:ext cx="7559675" cy="4114800"/>
          </a:xfrm>
        </p:spPr>
        <p:txBody>
          <a:bodyPr/>
          <a:lstStyle/>
          <a:p>
            <a:r>
              <a:rPr lang="it-IT" sz="1800" b="1" dirty="0"/>
              <a:t>Angina stabile</a:t>
            </a:r>
            <a:r>
              <a:rPr lang="it-IT" sz="1800" dirty="0"/>
              <a:t>: prevedibile e con caratteristiche costanti, insorge con l’attività fisica</a:t>
            </a:r>
          </a:p>
          <a:p>
            <a:endParaRPr lang="it-IT" sz="1800" dirty="0"/>
          </a:p>
          <a:p>
            <a:r>
              <a:rPr lang="it-IT" sz="1800" b="1" dirty="0"/>
              <a:t>Angina instabile</a:t>
            </a:r>
            <a:r>
              <a:rPr lang="it-IT" sz="1800" dirty="0"/>
              <a:t>: i sintomi compaiono con maggiore frequenza, anche a riposo; la soglia del dolore diviene più bassa</a:t>
            </a:r>
          </a:p>
          <a:p>
            <a:endParaRPr lang="it-IT" sz="1800" dirty="0"/>
          </a:p>
          <a:p>
            <a:r>
              <a:rPr lang="it-IT" sz="1800" b="1" dirty="0"/>
              <a:t>Angina refrattaria</a:t>
            </a:r>
            <a:r>
              <a:rPr lang="it-IT" sz="1800" dirty="0"/>
              <a:t>: dolore toracico </a:t>
            </a:r>
            <a:r>
              <a:rPr lang="it-IT" sz="1800" dirty="0" err="1"/>
              <a:t>invalildante</a:t>
            </a:r>
            <a:endParaRPr lang="it-IT" sz="1800" dirty="0"/>
          </a:p>
          <a:p>
            <a:endParaRPr lang="it-IT" sz="1800" dirty="0"/>
          </a:p>
          <a:p>
            <a:r>
              <a:rPr lang="it-IT" sz="1800" b="1" dirty="0"/>
              <a:t>Angina variante</a:t>
            </a:r>
            <a:r>
              <a:rPr lang="it-IT" sz="1800" dirty="0"/>
              <a:t>: dolore anginoso a riposo con </a:t>
            </a:r>
            <a:r>
              <a:rPr lang="it-IT" sz="1800" dirty="0" err="1"/>
              <a:t>sovraslivellamento</a:t>
            </a:r>
            <a:r>
              <a:rPr lang="it-IT" sz="1800" dirty="0"/>
              <a:t> reversibile del segmento ST nell’ECG</a:t>
            </a:r>
          </a:p>
          <a:p>
            <a:endParaRPr lang="it-IT" sz="1800" dirty="0"/>
          </a:p>
          <a:p>
            <a:r>
              <a:rPr lang="it-IT" sz="1800" b="1" dirty="0"/>
              <a:t>Ischemia silente</a:t>
            </a:r>
            <a:r>
              <a:rPr lang="it-IT" sz="1800" dirty="0"/>
              <a:t>: alterazioni elettrocardiografiche di tipo ischemico sotto sforzo con paziente asintomatico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A398A-22F3-4A12-9A93-A5916E85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4DBBE-6657-45E5-A725-889E77EB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A870C3-2AC6-4043-97B4-5105414E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A66FE3B-45F2-4EED-8937-177556988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98"/>
    </mc:Choice>
    <mc:Fallback>
      <p:transition spd="slow" advTm="58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4D246-5746-4496-A34A-8F5EAA87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MANIFESTAZIONI CLINICHE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482B1F-A18F-4F71-8904-91826BB5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268760"/>
            <a:ext cx="7559675" cy="4114800"/>
          </a:xfrm>
        </p:spPr>
        <p:txBody>
          <a:bodyPr/>
          <a:lstStyle/>
          <a:p>
            <a:r>
              <a:rPr lang="it-IT" sz="1800" dirty="0"/>
              <a:t>L’ischemia cardiaca produce dolore o altri sintomi quali pesantezza nella regione gastrica, senso di soffocamento e oppressione nella regione superiore del torace con lieve malessere, oppure dolore intenso con sensazione di morte imminente</a:t>
            </a:r>
          </a:p>
          <a:p>
            <a:pPr marL="0" indent="0">
              <a:buNone/>
            </a:pPr>
            <a:r>
              <a:rPr lang="it-IT" sz="1800" dirty="0"/>
              <a:t>. </a:t>
            </a:r>
          </a:p>
          <a:p>
            <a:r>
              <a:rPr lang="it-IT" sz="1800" dirty="0"/>
              <a:t>Il dolore anginoso può essere accompagnato da una sensazione di debolezza, perdita di sensibilità alle braccia, tachipnea, pallore, diaforesi (sudorazione), stordimento, nausea e vomito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Nelle persone anziane il dolore può essere atipico, può comparire dispnea, oppure l’ischemia  può essere asintomatica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04FBC3-D81A-47B8-AF5C-181161EF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6AA605-00D5-43D9-B262-641A0F59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79A983-3AAB-4F2B-BA2A-9EAE78CA026C}"/>
              </a:ext>
            </a:extLst>
          </p:cNvPr>
          <p:cNvSpPr/>
          <p:nvPr/>
        </p:nvSpPr>
        <p:spPr>
          <a:xfrm>
            <a:off x="1475656" y="6333009"/>
            <a:ext cx="12490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ANGINA PECTORIS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548BFB-7E1D-45B1-80AA-4357FFEBB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38"/>
    </mc:Choice>
    <mc:Fallback>
      <p:transition spd="slow" advTm="57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8FCCA-77F3-4B4F-ACA2-889D577C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DIAGNOSI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CD6634-7CF6-4A52-AA6A-747E6198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1473200"/>
            <a:ext cx="7559675" cy="4114800"/>
          </a:xfrm>
        </p:spPr>
        <p:txBody>
          <a:bodyPr/>
          <a:lstStyle/>
          <a:p>
            <a:r>
              <a:rPr lang="it-IT" dirty="0"/>
              <a:t>Anamnesi e valutazione della sintomatologia dolorosa</a:t>
            </a:r>
          </a:p>
          <a:p>
            <a:endParaRPr lang="it-IT" dirty="0"/>
          </a:p>
          <a:p>
            <a:r>
              <a:rPr lang="it-IT" dirty="0"/>
              <a:t>ECG di base e sotto sforzo</a:t>
            </a:r>
          </a:p>
          <a:p>
            <a:endParaRPr lang="it-IT" dirty="0"/>
          </a:p>
          <a:p>
            <a:r>
              <a:rPr lang="it-IT" dirty="0"/>
              <a:t>Ecocardiografia, </a:t>
            </a:r>
            <a:r>
              <a:rPr lang="it-IT" dirty="0" err="1"/>
              <a:t>ecocardiocolordoppler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Angiografia coronarica</a:t>
            </a:r>
          </a:p>
          <a:p>
            <a:endParaRPr lang="it-IT" dirty="0"/>
          </a:p>
          <a:p>
            <a:r>
              <a:rPr lang="it-IT" dirty="0"/>
              <a:t>Cateterismo cardiaco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85F5D5-FBB5-4A6C-AE61-38E39494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BC8484-8F74-4B20-B227-DE58DA28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53DF5E-26CA-4E53-833E-FC2DB832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1EF738A-0DFA-4C5B-A5FC-B4A24FEA3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74"/>
    </mc:Choice>
    <mc:Fallback>
      <p:transition spd="slow" advTm="2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9B803-16F6-4A41-92D6-32662B15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303154-81C4-419D-959C-3047F6A7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1371600"/>
            <a:ext cx="7559675" cy="4114800"/>
          </a:xfrm>
        </p:spPr>
        <p:txBody>
          <a:bodyPr/>
          <a:lstStyle/>
          <a:p>
            <a:r>
              <a:rPr lang="it-IT" sz="1800" b="1" dirty="0"/>
              <a:t>Nitroglicerina</a:t>
            </a:r>
            <a:r>
              <a:rPr lang="it-IT" sz="1800" dirty="0"/>
              <a:t>: ha azione di vasodilatazione, aumenta il flusso ematico coronarico, riduce la pressione di riempimento del cuore (precarico), la gittata cardiaca, la pressione arteriosa. Può essere somministrata per via sub-linguale, topica  (cerotto transdermico) o endovenosa</a:t>
            </a:r>
          </a:p>
          <a:p>
            <a:endParaRPr lang="it-IT" sz="1800" dirty="0"/>
          </a:p>
          <a:p>
            <a:r>
              <a:rPr lang="it-IT" sz="1800" b="1" dirty="0"/>
              <a:t>Betabloccanti</a:t>
            </a:r>
            <a:r>
              <a:rPr lang="it-IT" sz="1800" dirty="0"/>
              <a:t>: riducono il consumo di ossigeno del miocardio, con riduzione della frequenza cardiaca, della contrattilità del miocardio, della conduzione degli stimoli e della pressione arteriosa. Effetti collaterali: ipotensione, bradicardia, blocco AV. Al paziente in terapia endovenosa con betabloccanti  devono essere monitorati ECG, P/A, FC. La terapia non può essere sospesa bruscamente perché l’angina potrebbe peggiorare e insorgere IMA.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1504F8-94E2-4DE2-9567-29E88076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74F227-919E-439D-A2C2-1B6D0FC6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F7BBD-7C22-42A9-83D8-6CED6801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87ACF1A-31D7-45EA-A8C8-8C5209BF8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38"/>
    </mc:Choice>
    <mc:Fallback>
      <p:transition spd="slow" advTm="7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E06FC-DC04-427E-A4BB-09C98F5B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18093-22EB-411C-B6BD-1FD8F1B4C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/>
              <a:t>Calcioantagonisti</a:t>
            </a:r>
            <a:r>
              <a:rPr lang="it-IT" sz="1800" dirty="0"/>
              <a:t>: diminuiscono l’automatismo del nodo senoatriale e la conduzione, rallentano  la FC, hanno azione vasodilatatrice, diminuiscono la P/A e il fabbisogno di ossigeno del miocardio. Effetti collaterali: diminuzione della contrattilità del cuore, blocco AV, bradicardia, costipazione, disturbi gastrici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b="1" dirty="0"/>
              <a:t>Antiaggreganti</a:t>
            </a:r>
            <a:r>
              <a:rPr lang="it-IT" sz="1800" dirty="0"/>
              <a:t>: impediscono l’aggregazione piastrinica e l’incidenza di IMA. Comprendono: l’aspirina (160-325 mg), la </a:t>
            </a:r>
            <a:r>
              <a:rPr lang="it-IT" sz="1800" dirty="0" err="1"/>
              <a:t>ticlopidina</a:t>
            </a:r>
            <a:r>
              <a:rPr lang="it-IT" sz="1800" dirty="0"/>
              <a:t>, l’eparina calcica, gli inibitori delle </a:t>
            </a:r>
            <a:r>
              <a:rPr lang="it-IT" sz="1800" dirty="0" err="1"/>
              <a:t>GPIIb</a:t>
            </a:r>
            <a:r>
              <a:rPr lang="it-IT" sz="1800" dirty="0"/>
              <a:t>/</a:t>
            </a:r>
            <a:r>
              <a:rPr lang="it-IT" sz="1800" dirty="0" err="1"/>
              <a:t>GPIIIa</a:t>
            </a:r>
            <a:r>
              <a:rPr lang="it-IT" sz="1800" dirty="0"/>
              <a:t> (</a:t>
            </a:r>
            <a:r>
              <a:rPr lang="it-IT" sz="1800" dirty="0" err="1"/>
              <a:t>ReoPro</a:t>
            </a:r>
            <a:r>
              <a:rPr lang="it-IT" sz="1800" dirty="0"/>
              <a:t>, </a:t>
            </a:r>
            <a:r>
              <a:rPr lang="it-IT" sz="1800" dirty="0" err="1"/>
              <a:t>Aggrastat</a:t>
            </a:r>
            <a:r>
              <a:rPr lang="it-IT" sz="1800" dirty="0"/>
              <a:t>).</a:t>
            </a:r>
          </a:p>
          <a:p>
            <a:r>
              <a:rPr lang="it-IT" sz="1800" dirty="0"/>
              <a:t>Somministrazione di ossigeno: aumenta l’apporto di O2 al miocardio e riduce il dolore. Va monitorata la SaO2, che deve essere </a:t>
            </a:r>
            <a:r>
              <a:rPr lang="it-IT" sz="1800" u="sng" dirty="0"/>
              <a:t>&gt; </a:t>
            </a:r>
            <a:r>
              <a:rPr lang="it-IT" sz="1800" dirty="0"/>
              <a:t>93%.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D46210-87FE-419B-905D-1CC7EB23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B09AA-3DC9-49E4-BC28-6B91C718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423305-9EA9-47E5-837F-C119E338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613D6C1-B8FB-45F8-8816-212C3E339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67"/>
    </mc:Choice>
    <mc:Fallback>
      <p:transition spd="slow" advTm="81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17C37-2210-48C1-AC2F-89CCB14E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POSSIBILI COMPLICANZE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CA7F5D-3E46-4781-A4EC-90ED8E58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1196752"/>
            <a:ext cx="7559675" cy="4114800"/>
          </a:xfrm>
        </p:spPr>
        <p:txBody>
          <a:bodyPr/>
          <a:lstStyle/>
          <a:p>
            <a:r>
              <a:rPr lang="it-IT" sz="1800" dirty="0"/>
              <a:t>Edema polmonare acuto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Insufficienza cardiaca congestizia</a:t>
            </a:r>
          </a:p>
          <a:p>
            <a:endParaRPr lang="it-IT" sz="1800" dirty="0"/>
          </a:p>
          <a:p>
            <a:r>
              <a:rPr lang="it-IT" sz="1800" dirty="0"/>
              <a:t>Shock cardiogeno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Aritmie e arresto cardiaco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Infarto del miocardio</a:t>
            </a:r>
          </a:p>
          <a:p>
            <a:endParaRPr lang="it-IT" sz="1800" dirty="0"/>
          </a:p>
          <a:p>
            <a:r>
              <a:rPr lang="it-IT" sz="1800"/>
              <a:t>Rottura cardiaca</a:t>
            </a:r>
          </a:p>
          <a:p>
            <a:endParaRPr lang="it-IT" sz="1800" dirty="0"/>
          </a:p>
          <a:p>
            <a:r>
              <a:rPr lang="it-IT" sz="1800" dirty="0"/>
              <a:t>Versamento pericardico e tamponamento cardiaco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792D6-EFF1-4C5E-8318-EFE375C0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E7F7D7-73B6-48F3-9C89-31BB7361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ANGINA PECTORIS</a:t>
            </a:r>
          </a:p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95A12-54B1-407B-9DDB-D79AA40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AAF4CD-0556-43AB-A307-E37014FDA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26"/>
    </mc:Choice>
    <mc:Fallback>
      <p:transition spd="slow" advTm="2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627</TotalTime>
  <Words>543</Words>
  <Application>Microsoft Office PowerPoint</Application>
  <PresentationFormat>Presentazione su schermo (4:3)</PresentationFormat>
  <Paragraphs>79</Paragraphs>
  <Slides>8</Slides>
  <Notes>1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la sapienza</vt:lpstr>
      <vt:lpstr>LEZIONE 11 A  ANGINA PECTORIS</vt:lpstr>
      <vt:lpstr>Presentazione standard di PowerPoint</vt:lpstr>
      <vt:lpstr>TIPI DI ANGINA</vt:lpstr>
      <vt:lpstr>MANIFESTAZIONI CLINICHE</vt:lpstr>
      <vt:lpstr>DIAGNOSI</vt:lpstr>
      <vt:lpstr>TERAPIA</vt:lpstr>
      <vt:lpstr>TERAPIA</vt:lpstr>
      <vt:lpstr>POSSIBILI COMPLICANZE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63</cp:revision>
  <cp:lastPrinted>2017-03-24T11:12:08Z</cp:lastPrinted>
  <dcterms:created xsi:type="dcterms:W3CDTF">2006-11-20T16:13:10Z</dcterms:created>
  <dcterms:modified xsi:type="dcterms:W3CDTF">2020-04-14T07:06:47Z</dcterms:modified>
</cp:coreProperties>
</file>