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11b ANGINA PECTORIS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366578A-C8C6-4144-8485-B79C7203D56C}"/>
              </a:ext>
            </a:extLst>
          </p:cNvPr>
          <p:cNvSpPr/>
          <p:nvPr/>
        </p:nvSpPr>
        <p:spPr>
          <a:xfrm>
            <a:off x="4572000" y="5339238"/>
            <a:ext cx="39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Zenobi</a:t>
            </a: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F034C7-5DEB-41FB-AE25-AD0BF6D55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3"/>
    </mc:Choice>
    <mc:Fallback>
      <p:transition spd="slow" advTm="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504052-4EBB-4870-9998-1F09EFF9B53D}"/>
              </a:ext>
            </a:extLst>
          </p:cNvPr>
          <p:cNvSpPr txBox="1"/>
          <p:nvPr/>
        </p:nvSpPr>
        <p:spPr>
          <a:xfrm>
            <a:off x="3851920" y="764704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3E2F335-817F-4C12-B1D3-049E0F4E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196752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Raccolta dati e accertamento</a:t>
            </a:r>
            <a:r>
              <a:rPr lang="it-IT" dirty="0"/>
              <a:t>.</a:t>
            </a:r>
          </a:p>
          <a:p>
            <a:pPr>
              <a:buNone/>
            </a:pPr>
            <a:r>
              <a:rPr lang="it-IT" sz="1800" dirty="0"/>
              <a:t>Accertare le caratteristiche del dolore:</a:t>
            </a:r>
          </a:p>
          <a:p>
            <a:pPr>
              <a:buNone/>
            </a:pPr>
            <a:r>
              <a:rPr lang="it-IT" sz="1800" dirty="0"/>
              <a:t>Sede – dove si localizza il dolore?</a:t>
            </a:r>
          </a:p>
          <a:p>
            <a:pPr>
              <a:buNone/>
            </a:pPr>
            <a:r>
              <a:rPr lang="it-IT" sz="1800" dirty="0"/>
              <a:t>Produzione – cosa stava facendo quando è iniziato il  dolore?</a:t>
            </a:r>
          </a:p>
          <a:p>
            <a:pPr>
              <a:buNone/>
            </a:pPr>
            <a:r>
              <a:rPr lang="it-IT" sz="1800" dirty="0"/>
              <a:t>Qualità – come descriverebbe il dolore? Ha mai avuto un dolore simile in precedenza</a:t>
            </a:r>
          </a:p>
          <a:p>
            <a:pPr>
              <a:buNone/>
            </a:pPr>
            <a:r>
              <a:rPr lang="it-IT" sz="1800" dirty="0"/>
              <a:t>Quantità – il dolore è continuo?</a:t>
            </a:r>
          </a:p>
          <a:p>
            <a:pPr>
              <a:buNone/>
            </a:pPr>
            <a:r>
              <a:rPr lang="it-IT" sz="1800" dirty="0"/>
              <a:t>Irradiazione – il dolore si diffonde in altre parti del corpo?</a:t>
            </a:r>
          </a:p>
          <a:p>
            <a:pPr>
              <a:buNone/>
            </a:pPr>
            <a:r>
              <a:rPr lang="it-IT" sz="1800" dirty="0"/>
              <a:t>Remissione – ha fatto qualcosa per farlo passare?</a:t>
            </a:r>
          </a:p>
          <a:p>
            <a:pPr>
              <a:buNone/>
            </a:pPr>
            <a:r>
              <a:rPr lang="it-IT" sz="1800" dirty="0"/>
              <a:t>Severità – VNS</a:t>
            </a:r>
          </a:p>
          <a:p>
            <a:pPr>
              <a:buNone/>
            </a:pPr>
            <a:r>
              <a:rPr lang="it-IT" sz="1800" dirty="0"/>
              <a:t>Sintomatologia – quali altri sintomi avverte?</a:t>
            </a:r>
          </a:p>
          <a:p>
            <a:pPr>
              <a:buNone/>
            </a:pPr>
            <a:r>
              <a:rPr lang="it-IT" sz="1800" dirty="0"/>
              <a:t>Tempo – da quanto tempo compare il dolore?</a:t>
            </a:r>
          </a:p>
          <a:p>
            <a:pPr>
              <a:buNone/>
            </a:pPr>
            <a:r>
              <a:rPr lang="it-IT" sz="1800" dirty="0"/>
              <a:t>Valutare inoltre la risposta del paziente, il grado di comprensione della diagnosi, l’adesione al piano terapeutico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A75EAD6-1AE0-423D-AB23-0F9E85D7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pPr algn="ctr"/>
            <a:r>
              <a:rPr lang="it-IT" dirty="0"/>
              <a:t>ASSSITENZA INFERMIERISTICA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3000D0B-5CA5-4669-9A2A-464E3A2A0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09"/>
    </mc:Choice>
    <mc:Fallback>
      <p:transition spd="slow" advTm="71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90EDD-0245-4012-96C2-1BF7A0EA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DIAGNOSI INFERMIERISTICHE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FDB66-0448-4448-AF4E-35D7BC35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Inefficace perfusione tessutale miocardica correlata a coronaropatia, che si manifesta con dolore toracico</a:t>
            </a:r>
          </a:p>
          <a:p>
            <a:endParaRPr lang="it-IT" sz="1800" dirty="0"/>
          </a:p>
          <a:p>
            <a:r>
              <a:rPr lang="it-IT" sz="1800" dirty="0"/>
              <a:t>Ansia correlata alla paura di morire</a:t>
            </a:r>
          </a:p>
          <a:p>
            <a:endParaRPr lang="it-IT" sz="1800" dirty="0"/>
          </a:p>
          <a:p>
            <a:r>
              <a:rPr lang="it-IT" sz="1800" dirty="0"/>
              <a:t>Insufficiente conoscenza della patologia di base e dei metodi per evitare le complicanze</a:t>
            </a:r>
          </a:p>
          <a:p>
            <a:endParaRPr lang="it-IT" sz="1800" dirty="0"/>
          </a:p>
          <a:p>
            <a:r>
              <a:rPr lang="it-IT" sz="1800" dirty="0"/>
              <a:t>Gestione inefficace del regime terapeutico, correlate a rifiuto di modificare adeguatamente lo stile di vita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F0398-C6BD-4592-981E-3E768A44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54B267-72BE-4080-A087-09C30BC0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EFDE4-461E-4AA2-867A-AA633A54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7A70BD-6403-4093-ADCE-1E374A44A722}"/>
              </a:ext>
            </a:extLst>
          </p:cNvPr>
          <p:cNvSpPr/>
          <p:nvPr/>
        </p:nvSpPr>
        <p:spPr>
          <a:xfrm>
            <a:off x="1417940" y="5645391"/>
            <a:ext cx="12490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ANGINA PECTORIS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E649F45-883C-4AEF-B53B-D890DB4AA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12"/>
    </mc:Choice>
    <mc:Fallback>
      <p:transition spd="slow" advTm="27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4AD7D-851C-45D8-88BE-1260B0F9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E612B7-CE80-462F-8C55-23AAA5DC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Prevenire  l’episodio anginoso</a:t>
            </a:r>
          </a:p>
          <a:p>
            <a:endParaRPr lang="it-IT" sz="2000" dirty="0"/>
          </a:p>
          <a:p>
            <a:r>
              <a:rPr lang="it-IT" sz="2000" dirty="0"/>
              <a:t>Controllare il dolore anginoso</a:t>
            </a:r>
          </a:p>
          <a:p>
            <a:endParaRPr lang="it-IT" sz="2000" dirty="0"/>
          </a:p>
          <a:p>
            <a:r>
              <a:rPr lang="it-IT" sz="2000" dirty="0"/>
              <a:t>Gestire l’ansia </a:t>
            </a:r>
          </a:p>
          <a:p>
            <a:endParaRPr lang="it-IT" sz="2000" dirty="0"/>
          </a:p>
          <a:p>
            <a:r>
              <a:rPr lang="it-IT" sz="2000" dirty="0"/>
              <a:t>Prevenire le complicanze</a:t>
            </a:r>
          </a:p>
          <a:p>
            <a:endParaRPr lang="it-IT" sz="2000" dirty="0"/>
          </a:p>
          <a:p>
            <a:r>
              <a:rPr lang="it-IT" sz="2000" dirty="0"/>
              <a:t>Promuovere l’educazione sanitaria per la comprensione della patologia, l’adesione al regime terapeutico, attuare il cambiamento dello stile di vita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DB5FCD-598C-4FEC-962A-F8968D4E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E34FE-C17A-49EE-81BB-43A2EC02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48356-F1BE-433F-8214-2FFA9C8D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7484AEE-385E-482B-BB27-1FABDBAAD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5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85"/>
    </mc:Choice>
    <mc:Fallback>
      <p:transition spd="slow" advTm="2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400AF-1DE6-43A6-B736-7FB9786F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INTERVENTI INFERMIERISTICI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7BC42-768E-4A57-9775-7455FA43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98072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All’esordio del dolore anginoso:</a:t>
            </a:r>
          </a:p>
          <a:p>
            <a:pPr>
              <a:buNone/>
            </a:pPr>
            <a:endParaRPr lang="it-IT" sz="1800" dirty="0"/>
          </a:p>
          <a:p>
            <a:r>
              <a:rPr lang="it-IT" sz="1800" dirty="0"/>
              <a:t>Riposo a letto, posizione semi-Flower</a:t>
            </a:r>
          </a:p>
          <a:p>
            <a:endParaRPr lang="it-IT" sz="1800" dirty="0"/>
          </a:p>
          <a:p>
            <a:r>
              <a:rPr lang="it-IT" sz="1800" dirty="0"/>
              <a:t>Valutazione del dolore, rilievo dei parametri vitali</a:t>
            </a:r>
          </a:p>
          <a:p>
            <a:endParaRPr lang="it-IT" sz="1800" dirty="0"/>
          </a:p>
          <a:p>
            <a:r>
              <a:rPr lang="it-IT" sz="1800" dirty="0"/>
              <a:t>Esecuzione ECG a 12 derivazioni; monitoraggio ECG con controllo del segmento ST</a:t>
            </a:r>
          </a:p>
          <a:p>
            <a:endParaRPr lang="it-IT" sz="1800" dirty="0"/>
          </a:p>
          <a:p>
            <a:r>
              <a:rPr lang="it-IT" sz="1800" dirty="0"/>
              <a:t>Somministrazione  di nitroglicerina sublinguale, controllando P/A, FC, segmento ST</a:t>
            </a:r>
          </a:p>
          <a:p>
            <a:endParaRPr lang="it-IT" sz="1800" dirty="0"/>
          </a:p>
          <a:p>
            <a:r>
              <a:rPr lang="it-IT" sz="1800" dirty="0"/>
              <a:t>Somministrazione di ossigeno 2l/min.</a:t>
            </a:r>
          </a:p>
          <a:p>
            <a:endParaRPr lang="it-IT" sz="1800" dirty="0"/>
          </a:p>
          <a:p>
            <a:r>
              <a:rPr lang="it-IT" sz="1800" dirty="0"/>
              <a:t>Prelievo ematico per enzimi cardiaci, troponina e mioglobina, AT3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E86FE8-E50D-4E24-A3C7-578F747B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9B2FEA-0AE5-4A67-8B7B-66BA9EB4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63E1C6-0EE7-4AE2-8603-D7D40726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1729EC-FF6D-408B-979B-8236C3947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4"/>
    </mc:Choice>
    <mc:Fallback>
      <p:transition spd="slow" advTm="57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8B5A1-0AAC-4DF7-9960-CF3C8EB1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INTERVENTI INFERMIERISTICI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3D3422-970F-4BE2-B1C4-EACFC76C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63" y="126876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Ridurre l’ansia</a:t>
            </a:r>
            <a:r>
              <a:rPr lang="it-IT" sz="1800" dirty="0"/>
              <a:t>: </a:t>
            </a:r>
          </a:p>
          <a:p>
            <a:r>
              <a:rPr lang="it-IT" sz="1800" dirty="0"/>
              <a:t>Informare il paziente sulle implicazioni  che la  diagnosi comporta, i disturbi, il trattamento e i metodi per prevenire la malattia</a:t>
            </a:r>
          </a:p>
          <a:p>
            <a:r>
              <a:rPr lang="it-IT" sz="1800" dirty="0"/>
              <a:t>Favorire attività di </a:t>
            </a:r>
            <a:r>
              <a:rPr lang="it-IT" sz="1800" dirty="0" err="1"/>
              <a:t>cooping</a:t>
            </a:r>
            <a:r>
              <a:rPr lang="it-IT" sz="1800" dirty="0"/>
              <a:t> atte a promuovere la distrazione durante l’episodio anginoso</a:t>
            </a:r>
          </a:p>
          <a:p>
            <a:pPr>
              <a:buNone/>
            </a:pPr>
            <a:r>
              <a:rPr lang="it-IT" sz="1800" b="1" dirty="0"/>
              <a:t>Controllare il dolore:</a:t>
            </a:r>
          </a:p>
          <a:p>
            <a:r>
              <a:rPr lang="it-IT" sz="1800" dirty="0"/>
              <a:t>Educare in tecniche atte a prevenire e controllare il dolore (alternanza tra attività e riposo)</a:t>
            </a:r>
          </a:p>
          <a:p>
            <a:pPr>
              <a:buNone/>
            </a:pPr>
            <a:r>
              <a:rPr lang="it-IT" sz="1800" b="1" dirty="0"/>
              <a:t>Insegnare l’autocura</a:t>
            </a:r>
            <a:r>
              <a:rPr lang="it-IT" sz="1800" dirty="0"/>
              <a:t>:</a:t>
            </a:r>
          </a:p>
          <a:p>
            <a:r>
              <a:rPr lang="it-IT" sz="1800" dirty="0"/>
              <a:t>Seguire un programma giornaliero di attività che on provochino malessere, </a:t>
            </a:r>
            <a:r>
              <a:rPr lang="it-IT" sz="1800" dirty="0" err="1"/>
              <a:t>techipnea</a:t>
            </a:r>
            <a:r>
              <a:rPr lang="it-IT" sz="1800" dirty="0"/>
              <a:t>, </a:t>
            </a:r>
            <a:r>
              <a:rPr lang="it-IT" sz="1800" dirty="0" err="1"/>
              <a:t>fatigue</a:t>
            </a:r>
            <a:endParaRPr lang="it-IT" sz="1800" dirty="0"/>
          </a:p>
          <a:p>
            <a:r>
              <a:rPr lang="it-IT" sz="1800" dirty="0"/>
              <a:t>Evitare sbalzi di temperatura</a:t>
            </a:r>
          </a:p>
          <a:p>
            <a:r>
              <a:rPr lang="it-IT" sz="1800" dirty="0"/>
              <a:t>Seguire un regime dietetico adeguato (ipolipidico, iposodico, </a:t>
            </a:r>
            <a:r>
              <a:rPr lang="it-IT" sz="1800" dirty="0" err="1"/>
              <a:t>ipoglucidico</a:t>
            </a:r>
            <a:r>
              <a:rPr lang="it-IT" sz="1800" dirty="0"/>
              <a:t>)</a:t>
            </a:r>
          </a:p>
          <a:p>
            <a:r>
              <a:rPr lang="it-IT" sz="1800" dirty="0"/>
              <a:t>Rispettare il protocollo terapeutico prescritto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3F5443-AC32-4071-9A92-0E893294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91FB96-5AFF-4A30-B51B-890B7003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ANGINA PECTORIS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53899-1D98-4120-B07E-9B57420A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D3C8E14-B522-46EE-B25E-0C861BB87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54"/>
    </mc:Choice>
    <mc:Fallback>
      <p:transition spd="slow" advTm="6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756F8-39D6-4972-8134-6DC2DDA5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1A6CF-F831-4C74-A14C-FEAAD505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000" dirty="0"/>
              <a:t>Il paziente riconosce e sa gestire il dolore anginoso:</a:t>
            </a:r>
          </a:p>
          <a:p>
            <a:r>
              <a:rPr lang="it-IT" sz="2000" dirty="0"/>
              <a:t>Riconosce i sintomi</a:t>
            </a:r>
          </a:p>
          <a:p>
            <a:r>
              <a:rPr lang="it-IT" sz="2000" dirty="0"/>
              <a:t>Interviene subito con misure appropriate</a:t>
            </a:r>
          </a:p>
          <a:p>
            <a:r>
              <a:rPr lang="it-IT" sz="2000" dirty="0"/>
              <a:t>Si rivolge al Servizio Sanitario di Emergenza se il dolore non regredisce</a:t>
            </a:r>
          </a:p>
          <a:p>
            <a:pPr>
              <a:buNone/>
            </a:pPr>
            <a:r>
              <a:rPr lang="it-IT" sz="2000" dirty="0"/>
              <a:t>Il paziente riferisce una riduzione dell’ansia, ha accettato la diagnosi e mostra di saper scegliere tra le varie alternative terapeutiche</a:t>
            </a:r>
          </a:p>
          <a:p>
            <a:pPr>
              <a:buNone/>
            </a:pPr>
            <a:r>
              <a:rPr lang="it-IT" sz="2000" dirty="0"/>
              <a:t>Il paziente aderisce al programma terapeutico,  ha adottato le misure adeguate per prevenire le complicanze, rispetta il calendario dei controlli clinici, non ha segni e sintomi di infarto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D637F-9DAE-4111-83F3-9AA9B87C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853436-5A8F-47DF-B3FD-65C5E9C9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ANGINA PECTORIS</a:t>
            </a:r>
          </a:p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77D27-DED5-46BC-9F40-BCABB292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3FE854F-03E6-43DC-914E-FB1E3707C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42"/>
    </mc:Choice>
    <mc:Fallback>
      <p:transition spd="slow" advTm="47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626</TotalTime>
  <Words>494</Words>
  <Application>Microsoft Office PowerPoint</Application>
  <PresentationFormat>Presentazione su schermo (4:3)</PresentationFormat>
  <Paragraphs>87</Paragraphs>
  <Slides>7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la sapienza</vt:lpstr>
      <vt:lpstr>LEZIONE 11b ANGINA PECTORIS</vt:lpstr>
      <vt:lpstr>ASSSITENZA INFERMIERISTICA</vt:lpstr>
      <vt:lpstr>DIAGNOSI INFERMIERISTICHE</vt:lpstr>
      <vt:lpstr>OBIETTIVI</vt:lpstr>
      <vt:lpstr>INTERVENTI INFERMIERISTICI</vt:lpstr>
      <vt:lpstr>INTERVENTI INFERMIERISTICI</vt:lpstr>
      <vt:lpstr>VALUTAZIONE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64</cp:revision>
  <cp:lastPrinted>2017-03-24T11:12:08Z</cp:lastPrinted>
  <dcterms:created xsi:type="dcterms:W3CDTF">2006-11-20T16:13:10Z</dcterms:created>
  <dcterms:modified xsi:type="dcterms:W3CDTF">2020-04-14T07:13:00Z</dcterms:modified>
</cp:coreProperties>
</file>