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3" r:id="rId2"/>
    <p:sldId id="283" r:id="rId3"/>
    <p:sldId id="284" r:id="rId4"/>
    <p:sldId id="285" r:id="rId5"/>
    <p:sldId id="286" r:id="rId6"/>
    <p:sldId id="287" r:id="rId7"/>
    <p:sldId id="288" r:id="rId8"/>
    <p:sldId id="289" r:id="rId9"/>
    <p:sldId id="290" r:id="rId10"/>
  </p:sldIdLst>
  <p:sldSz cx="9144000" cy="6858000" type="screen4x3"/>
  <p:notesSz cx="7099300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bone Giancarlo" initials="CG" lastIdx="1" clrIdx="0">
    <p:extLst>
      <p:ext uri="{19B8F6BF-5375-455C-9EA6-DF929625EA0E}">
        <p15:presenceInfo xmlns:p15="http://schemas.microsoft.com/office/powerpoint/2012/main" userId="S-1-5-21-3949442653-2984683991-2681223523-16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22433"/>
    <a:srgbClr val="006778"/>
    <a:srgbClr val="AAC9B6"/>
    <a:srgbClr val="830022"/>
    <a:srgbClr val="790022"/>
    <a:srgbClr val="783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50" autoAdjust="0"/>
    <p:restoredTop sz="78333" autoAdjust="0"/>
  </p:normalViewPr>
  <p:slideViewPr>
    <p:cSldViewPr>
      <p:cViewPr varScale="1">
        <p:scale>
          <a:sx n="72" d="100"/>
          <a:sy n="72" d="100"/>
        </p:scale>
        <p:origin x="1668" y="66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0" d="100"/>
          <a:sy n="110" d="100"/>
        </p:scale>
        <p:origin x="-1688" y="-11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692D8DDD-7588-4F08-8D47-19B73F957B2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204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EED1EDF8-07E8-4A5D-8102-8CB7729C55A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7291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6B1DA2-EF7D-4018-AC11-4938B3A63E99}" type="slidenum">
              <a:rPr lang="it-IT"/>
              <a:pPr/>
              <a:t>1</a:t>
            </a:fld>
            <a:endParaRPr lang="it-IT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9570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B25FCF-D642-4245-AA47-E3E47FC27869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61E2C157-C982-4648-A98B-9DD935BD860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3A6FCE-21CD-4BE0-BB12-7E069C82433C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39C757B5-5EBF-4A06-A360-7CE3E522779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6563" y="409575"/>
            <a:ext cx="1889125" cy="54578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16013" y="409575"/>
            <a:ext cx="5518150" cy="54578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CD796C-D86F-45D9-8278-920514787C11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3B05C4EB-6012-4957-9BB6-E9670C5A04C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C2B6EAC-138F-4CE9-81C3-BB38AA2A2E25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2D38877B-013C-49EB-9FB4-1D73507C5D3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360953A-8747-4D1B-89DD-49B98147F2FC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D8346490-E248-4C92-9EC1-5D91A253E8D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CD8EFED-0418-4A95-BD7F-20BCA71432C6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A8B782BD-1405-4873-B9F0-29DFD2C9840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44BB9A-CE97-4AED-B3B4-C9C958F31445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8EB204B8-FFE9-433F-9D3F-5A2C0C96916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87B33B-407B-4659-9F6A-8CDF07A99F37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4AB77CC9-6EFD-4563-BDC6-8962F132BE0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78FCBF-4C63-41BB-86B4-0A3A965DC61A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E4B83EAF-9E88-4296-BA9F-80B006B0ECB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C980F8-4425-4348-83A7-F00661D4190F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FFCA4440-CF8F-4585-BC0E-EEE13227DFB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7B722C-A3AD-4DDB-91DD-6BF72F5FCE9C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5F5F9EF0-653F-4FE8-AA53-74EC28D06E9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84874A-C4D7-41D8-9C23-5974FB0D8995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ECD8CD0D-3855-4CAF-B947-2F36F130F9D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661C8B-74BD-46B6-AEE3-FAEA05836FA3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27C6A192-7452-4FA1-BFB1-9624EA969B1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4ED340-BDF0-472E-932D-5A83ACA45884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F90636E6-7F05-496B-AB41-B9228C90CA4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roup 15"/>
          <p:cNvGrpSpPr>
            <a:grpSpLocks/>
          </p:cNvGrpSpPr>
          <p:nvPr/>
        </p:nvGrpSpPr>
        <p:grpSpPr bwMode="auto">
          <a:xfrm>
            <a:off x="0" y="6096000"/>
            <a:ext cx="9144000" cy="762000"/>
            <a:chOff x="0" y="3840"/>
            <a:chExt cx="5760" cy="480"/>
          </a:xfrm>
        </p:grpSpPr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409575"/>
            <a:ext cx="75596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752600"/>
            <a:ext cx="75596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fld id="{5C433559-3183-41D0-A1B6-F6D72D66CE77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146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r>
              <a:rPr lang="it-IT"/>
              <a:t>Pagina </a:t>
            </a:r>
            <a:fld id="{69D1293D-D15B-40F2-8D75-562ECBDA25D8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822433"/>
        </a:buClr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rgbClr val="000000"/>
          </a:solidFill>
          <a:latin typeface="+mn-lt"/>
          <a:ea typeface="+mn-ea"/>
        </a:defRPr>
      </a:lvl3pPr>
      <a:lvl4pPr marL="15621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rgbClr val="000000"/>
          </a:solidFill>
          <a:latin typeface="+mn-lt"/>
          <a:ea typeface="+mn-ea"/>
        </a:defRPr>
      </a:lvl4pPr>
      <a:lvl5pPr marL="1981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0"/>
            <a:ext cx="9144000" cy="3429000"/>
          </a:xfrm>
          <a:prstGeom prst="rect">
            <a:avLst/>
          </a:prstGeom>
          <a:solidFill>
            <a:srgbClr val="00677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7704" y="934562"/>
            <a:ext cx="6600056" cy="581025"/>
          </a:xfrm>
        </p:spPr>
        <p:txBody>
          <a:bodyPr/>
          <a:lstStyle/>
          <a:p>
            <a:r>
              <a:rPr lang="it-IT" i="1" dirty="0">
                <a:solidFill>
                  <a:schemeClr val="bg1"/>
                </a:solidFill>
              </a:rPr>
              <a:t>LEZIONE 10B ASSISTENZA AL PAZIENTE CON AIDS</a:t>
            </a:r>
          </a:p>
        </p:txBody>
      </p:sp>
      <p:grpSp>
        <p:nvGrpSpPr>
          <p:cNvPr id="34833" name="Group 17"/>
          <p:cNvGrpSpPr>
            <a:grpSpLocks/>
          </p:cNvGrpSpPr>
          <p:nvPr/>
        </p:nvGrpSpPr>
        <p:grpSpPr bwMode="auto">
          <a:xfrm>
            <a:off x="0" y="2759075"/>
            <a:ext cx="9145588" cy="4098925"/>
            <a:chOff x="0" y="1738"/>
            <a:chExt cx="5761" cy="2582"/>
          </a:xfrm>
        </p:grpSpPr>
        <p:pic>
          <p:nvPicPr>
            <p:cNvPr id="34831" name="Picture 15" descr="Fondin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158"/>
              <a:ext cx="5760" cy="2162"/>
            </a:xfrm>
            <a:prstGeom prst="rect">
              <a:avLst/>
            </a:prstGeom>
            <a:noFill/>
          </p:spPr>
        </p:pic>
        <p:pic>
          <p:nvPicPr>
            <p:cNvPr id="34829" name="Picture 13" descr="logo +marchi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160"/>
              <a:ext cx="5761" cy="722"/>
            </a:xfrm>
            <a:prstGeom prst="rect">
              <a:avLst/>
            </a:prstGeom>
            <a:noFill/>
          </p:spPr>
        </p:pic>
        <p:pic>
          <p:nvPicPr>
            <p:cNvPr id="34832" name="Picture 16" descr="fasci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16" y="1738"/>
              <a:ext cx="4444" cy="422"/>
            </a:xfrm>
            <a:prstGeom prst="rect">
              <a:avLst/>
            </a:prstGeom>
            <a:noFill/>
          </p:spPr>
        </p:pic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1366578A-C8C6-4144-8485-B79C7203D56C}"/>
              </a:ext>
            </a:extLst>
          </p:cNvPr>
          <p:cNvSpPr/>
          <p:nvPr/>
        </p:nvSpPr>
        <p:spPr>
          <a:xfrm>
            <a:off x="4572000" y="5339238"/>
            <a:ext cx="3935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INFERMIERISTICA DELLE CRONICITA’ E DISABILITA’</a:t>
            </a:r>
          </a:p>
          <a:p>
            <a:endParaRPr lang="it-IT" b="1" dirty="0"/>
          </a:p>
          <a:p>
            <a:pPr algn="ctr"/>
            <a:r>
              <a:rPr lang="it-IT" b="1" dirty="0"/>
              <a:t>Docente Prof.ssa Carla Zenobi</a:t>
            </a:r>
          </a:p>
          <a:p>
            <a:endParaRPr lang="it-IT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F0E406-DB3A-4AD2-B73D-88E02F54C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52"/>
    </mc:Choice>
    <mc:Fallback>
      <p:transition spd="slow" advTm="9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124E40-4D24-4422-9ACB-833CF8135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692696"/>
            <a:ext cx="7559675" cy="5174704"/>
          </a:xfrm>
        </p:spPr>
        <p:txBody>
          <a:bodyPr/>
          <a:lstStyle/>
          <a:p>
            <a:pPr>
              <a:buNone/>
            </a:pPr>
            <a:r>
              <a:rPr lang="it-IT" sz="2000" b="1" dirty="0"/>
              <a:t>Accertamento</a:t>
            </a:r>
          </a:p>
          <a:p>
            <a:pPr>
              <a:buNone/>
            </a:pPr>
            <a:r>
              <a:rPr lang="it-IT" sz="1800" dirty="0"/>
              <a:t>Valutare i fattori di rischio, lo stato fisico e psicologico del paziente.</a:t>
            </a:r>
          </a:p>
          <a:p>
            <a:pPr>
              <a:buNone/>
            </a:pPr>
            <a:r>
              <a:rPr lang="it-IT" sz="1800" b="1" dirty="0"/>
              <a:t>Stato nutrizionale- </a:t>
            </a:r>
            <a:r>
              <a:rPr lang="it-IT" sz="1800" dirty="0"/>
              <a:t>rilevare la presenza di </a:t>
            </a:r>
            <a:r>
              <a:rPr lang="it-IT" sz="1800" dirty="0" err="1"/>
              <a:t>anorressia</a:t>
            </a:r>
            <a:r>
              <a:rPr lang="it-IT" sz="1800" dirty="0"/>
              <a:t>, nausea, vomito, stomatite, difficoltà  di deglutizione, il peso, i valori biochimici</a:t>
            </a:r>
          </a:p>
          <a:p>
            <a:pPr>
              <a:buNone/>
            </a:pPr>
            <a:r>
              <a:rPr lang="it-IT" sz="1800" b="1" dirty="0"/>
              <a:t>Cute e mucose </a:t>
            </a:r>
            <a:r>
              <a:rPr lang="it-IT" sz="1800" dirty="0"/>
              <a:t>– rilevare la presenza di lesioni, ulcere, infezioni</a:t>
            </a:r>
          </a:p>
          <a:p>
            <a:pPr>
              <a:buNone/>
            </a:pPr>
            <a:r>
              <a:rPr lang="it-IT" sz="1800" b="1" dirty="0"/>
              <a:t>Stato respiratorio </a:t>
            </a:r>
            <a:r>
              <a:rPr lang="it-IT" sz="1800" dirty="0"/>
              <a:t>– rilevare situazioni di dispnea, tosse, ortopnea, espettorato, dolore toracico</a:t>
            </a:r>
          </a:p>
          <a:p>
            <a:pPr>
              <a:buNone/>
            </a:pPr>
            <a:r>
              <a:rPr lang="it-IT" sz="1800" b="1" dirty="0"/>
              <a:t>Stato neurologico </a:t>
            </a:r>
            <a:r>
              <a:rPr lang="it-IT" sz="1800" dirty="0"/>
              <a:t>– accertare il livello di coscienza, l’orientamento spazio-temporale, la presenza di deficit motori o sensoriali e di convulsioni</a:t>
            </a:r>
          </a:p>
          <a:p>
            <a:pPr>
              <a:buNone/>
            </a:pPr>
            <a:r>
              <a:rPr lang="it-IT" sz="1800" b="1" dirty="0"/>
              <a:t>Equilibrio idro-elettrolitico </a:t>
            </a:r>
            <a:r>
              <a:rPr lang="it-IT" sz="1800" dirty="0"/>
              <a:t>-  verificare lo stato di idratazione della cute, la sete, la produzione di urine, la P/A e il polso, i valori degli elettroliti plasmatici, la presenza di vomito o diarrea</a:t>
            </a:r>
            <a:r>
              <a:rPr lang="it-IT" dirty="0"/>
              <a:t>.</a:t>
            </a:r>
          </a:p>
          <a:p>
            <a:pPr>
              <a:buNone/>
            </a:pPr>
            <a:r>
              <a:rPr lang="it-IT" sz="1800" b="1" dirty="0"/>
              <a:t>Livello di conoscenza della malattia </a:t>
            </a:r>
            <a:r>
              <a:rPr lang="it-IT" sz="1800" dirty="0"/>
              <a:t>– valutare le conoscenza del paziente e della famiglia circa la malattia, le modalità di  trasmissione, le reazioni psicologiche, le risorse di supporto del paziente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DAD496-9C67-487D-A1DB-7BD3A306A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0CFD7F-BC30-4463-9870-AA72003E5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39D7FC-A86D-4B3A-B763-08C9E1A3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2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425EA8B-C5E9-4BC4-9B4F-3DD7D5B9A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88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075"/>
    </mc:Choice>
    <mc:Fallback>
      <p:transition spd="slow" advTm="92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FFC95C-134F-4AB2-8D6B-A06F1D648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836712"/>
            <a:ext cx="7559675" cy="5030688"/>
          </a:xfrm>
        </p:spPr>
        <p:txBody>
          <a:bodyPr/>
          <a:lstStyle/>
          <a:p>
            <a:pPr>
              <a:buNone/>
            </a:pPr>
            <a:r>
              <a:rPr lang="it-IT" sz="1800" b="1" dirty="0"/>
              <a:t>Diagnosi infermieristiche</a:t>
            </a:r>
          </a:p>
          <a:p>
            <a:pPr>
              <a:buNone/>
            </a:pPr>
            <a:r>
              <a:rPr lang="it-IT" sz="1400" dirty="0"/>
              <a:t>Compromissione dell’integrità cutanea correlata alle manifestazioni cutanee dell’HIV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dirty="0"/>
              <a:t>Diarrea correlata ad infezioni enteriche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dirty="0"/>
              <a:t>Rischio di infezione correlato a immunodeficienza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dirty="0"/>
              <a:t>Intolleranza all’attività correlata a debilitazione, </a:t>
            </a:r>
            <a:r>
              <a:rPr lang="it-IT" sz="1400" dirty="0" err="1"/>
              <a:t>fatigue</a:t>
            </a:r>
            <a:r>
              <a:rPr lang="it-IT" sz="1400" dirty="0"/>
              <a:t>, malnutrizione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dirty="0"/>
              <a:t>Disturbo dei processi di pensiero correlato a confusione e disorientamento da encefalopatia HIV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dirty="0"/>
              <a:t>Inefficace liberazione delle vie aeree correlata a polmonite HIV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dirty="0"/>
              <a:t>Dolore perianale per diarrea, neuropatia periferica, sarcoma di </a:t>
            </a:r>
            <a:r>
              <a:rPr lang="it-IT" sz="1400" dirty="0" err="1"/>
              <a:t>kaposi</a:t>
            </a:r>
            <a:endParaRPr lang="it-IT" sz="1400" dirty="0"/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dirty="0"/>
              <a:t>Nutrizione inferiore al fabbisogno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dirty="0"/>
              <a:t>Isolamento sociale E Conoscenza insufficiente della malattia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3D31A3-25FF-474D-846C-03AC6C722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5C6A17-9840-4920-966C-981CA5B84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40029C-9287-48BB-831A-14963EEF9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3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C961F1-BF71-478C-AF58-1C7DBFAED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54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49"/>
    </mc:Choice>
    <mc:Fallback>
      <p:transition spd="slow" advTm="51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1B6DD8-F1F3-4464-9B8D-72B6BECF1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980728"/>
            <a:ext cx="7559675" cy="4886672"/>
          </a:xfrm>
        </p:spPr>
        <p:txBody>
          <a:bodyPr/>
          <a:lstStyle/>
          <a:p>
            <a:pPr>
              <a:buNone/>
            </a:pPr>
            <a:r>
              <a:rPr lang="it-IT" b="1" dirty="0"/>
              <a:t>Obiettivi</a:t>
            </a:r>
          </a:p>
          <a:p>
            <a:pPr>
              <a:buNone/>
            </a:pPr>
            <a:r>
              <a:rPr lang="it-IT" dirty="0"/>
              <a:t>Mantenimento dell’integrità cutanea</a:t>
            </a:r>
          </a:p>
          <a:p>
            <a:pPr>
              <a:buNone/>
            </a:pPr>
            <a:r>
              <a:rPr lang="it-IT" dirty="0"/>
              <a:t>Evacuazione regolare</a:t>
            </a:r>
          </a:p>
          <a:p>
            <a:pPr>
              <a:buNone/>
            </a:pPr>
            <a:r>
              <a:rPr lang="it-IT" dirty="0"/>
              <a:t>Prevenzione delle infezioni</a:t>
            </a:r>
          </a:p>
          <a:p>
            <a:pPr>
              <a:buNone/>
            </a:pPr>
            <a:r>
              <a:rPr lang="it-IT" dirty="0"/>
              <a:t>Tolleranza all’attività fisica</a:t>
            </a:r>
          </a:p>
          <a:p>
            <a:pPr>
              <a:buNone/>
            </a:pPr>
            <a:r>
              <a:rPr lang="it-IT" dirty="0"/>
              <a:t>Miglioramento delle facoltà mentali</a:t>
            </a:r>
          </a:p>
          <a:p>
            <a:pPr>
              <a:buNone/>
            </a:pPr>
            <a:r>
              <a:rPr lang="it-IT" dirty="0"/>
              <a:t>Miglioramento della respirazione</a:t>
            </a:r>
          </a:p>
          <a:p>
            <a:pPr>
              <a:buNone/>
            </a:pPr>
            <a:r>
              <a:rPr lang="it-IT" dirty="0"/>
              <a:t>Miglioramento dello stato nutrizionale</a:t>
            </a:r>
          </a:p>
          <a:p>
            <a:pPr>
              <a:buNone/>
            </a:pPr>
            <a:r>
              <a:rPr lang="it-IT" dirty="0"/>
              <a:t>Riduzione dell’isolamento</a:t>
            </a:r>
          </a:p>
          <a:p>
            <a:pPr>
              <a:buNone/>
            </a:pPr>
            <a:r>
              <a:rPr lang="it-IT" dirty="0"/>
              <a:t>Miglioramento delle conoscenze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1884CA-B521-454A-9804-CE0B5E28E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FADB5B-2991-491D-991E-8BA6F5481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A0E61E-3FD0-4B90-A83A-C90C16ED6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5582B1-4445-4210-8330-33C07C4E1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78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78"/>
    </mc:Choice>
    <mc:Fallback>
      <p:transition spd="slow" advTm="29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B2F0526-08DE-4525-B5BD-CB3D0542F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294" y="692696"/>
            <a:ext cx="7559675" cy="4598640"/>
          </a:xfrm>
        </p:spPr>
        <p:txBody>
          <a:bodyPr/>
          <a:lstStyle/>
          <a:p>
            <a:pPr>
              <a:buNone/>
            </a:pPr>
            <a:r>
              <a:rPr lang="it-IT" sz="2000" b="1" dirty="0"/>
              <a:t>Interventi</a:t>
            </a:r>
          </a:p>
          <a:p>
            <a:pPr>
              <a:buNone/>
            </a:pPr>
            <a:r>
              <a:rPr lang="it-IT" sz="1600" b="1" dirty="0"/>
              <a:t>Promuovere l’integrità cutanea</a:t>
            </a:r>
            <a:r>
              <a:rPr lang="it-IT" sz="1600" dirty="0"/>
              <a:t>. Ispezionare cute e mucose per evidenziare possibili lesioni iniziali. Informare che deve evitare di grattarsi, utilizzare sapone neutro per la cura igienica e asciugare bene; in caso di ridotta mobilità garantire la mobilizzazione, utilizzare materassi antidecubito, utilizzare indumenti di cotone </a:t>
            </a:r>
          </a:p>
          <a:p>
            <a:pPr>
              <a:buNone/>
            </a:pPr>
            <a:r>
              <a:rPr lang="it-IT" sz="1600" b="1" dirty="0"/>
              <a:t>Garantire la regolarità intestinale</a:t>
            </a:r>
            <a:r>
              <a:rPr lang="it-IT" sz="1600" dirty="0"/>
              <a:t>. Predisporre una dieta costipante in caso di diarrea e monitorare i liquidi persi; effettuare coprocoltura per individuare i germi responsabili di enterite; somministrare antibiotici e antidiarroici dietro prescrizione medica</a:t>
            </a:r>
          </a:p>
          <a:p>
            <a:pPr>
              <a:buNone/>
            </a:pPr>
            <a:r>
              <a:rPr lang="it-IT" sz="1600" b="1" dirty="0"/>
              <a:t>Prevenire le infezioni. </a:t>
            </a:r>
            <a:r>
              <a:rPr lang="it-IT" sz="1600" dirty="0"/>
              <a:t>Rilevare i sintomi di infezioni: febbre, tosse, , linfoadenopatia, placche bianche orali, diarrea, disuria, cefalea; visionare le risposte delle prove di laboratorio; far evitare il contatto con pazienti affetti da malattie contagiose</a:t>
            </a:r>
          </a:p>
          <a:p>
            <a:pPr>
              <a:buNone/>
            </a:pPr>
            <a:r>
              <a:rPr lang="it-IT" sz="1600" b="1" dirty="0"/>
              <a:t>Migliorare la tolleranza all’attività</a:t>
            </a:r>
            <a:r>
              <a:rPr lang="it-IT" sz="1600" dirty="0"/>
              <a:t>.  Aiutare il paziente a distribuire le sue attività nella giornata, in relazione alle potenzialità residue. Somministrare i farmaci prescritti per l’anemia</a:t>
            </a:r>
          </a:p>
          <a:p>
            <a:pPr marL="0" indent="0">
              <a:buNone/>
            </a:pPr>
            <a:endParaRPr lang="it-IT" sz="18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A2A4F3-73B4-43C2-BBC1-6A313F98B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DA3A7F-351D-473B-AEB7-424FE49AF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5457C8-8A49-4729-82E3-0AA1927B6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5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30A151-203E-4129-A4FC-BBD883599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2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476"/>
    </mc:Choice>
    <mc:Fallback>
      <p:transition spd="slow" advTm="96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FCF9D8-4B69-49F4-A11A-6A75082A8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525" y="620688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1600" b="1" dirty="0"/>
              <a:t>Mantenimento dei processi mentali</a:t>
            </a:r>
            <a:r>
              <a:rPr lang="it-IT" sz="1600" dirty="0"/>
              <a:t>. Utilizzare un linguaggio facile da comprendere; valutare lo stato psicologico e neurologico; incoraggiare le attività gradite, e disincentivare attività pericolose che espongono a ferite o a contusioni; fornire feedback positivi per i comportamenti adeguati; aiutare la memoria con calendari, orologi….</a:t>
            </a:r>
          </a:p>
          <a:p>
            <a:pPr>
              <a:buNone/>
            </a:pPr>
            <a:r>
              <a:rPr lang="it-IT" sz="1600" b="1" dirty="0"/>
              <a:t>Migliorare la respirazione. </a:t>
            </a:r>
            <a:r>
              <a:rPr lang="it-IT" sz="1600" dirty="0"/>
              <a:t>Valutare giornalmente lo stato respiratorio, la presenza di tosse ed espettorato; posizionare il paziente in posizione ortopnoica, favorire la tosse efficace e la ginnastica respiratoria, il riposo e l’assunzione di liquidi</a:t>
            </a:r>
          </a:p>
          <a:p>
            <a:pPr>
              <a:buNone/>
            </a:pPr>
            <a:r>
              <a:rPr lang="it-IT" sz="1600" b="1" dirty="0"/>
              <a:t>Migliorare lo stato nutrizionale. </a:t>
            </a:r>
            <a:r>
              <a:rPr lang="it-IT" sz="1600" dirty="0"/>
              <a:t>Predisporre una dieta ipernutritiva e povera di fibre, in relazione alle valutazioni antropometriche e cliniche; somministrare farmaci antiemetici e antidiarroici dietro prescrizione medica; i pazienti che non sono in grado di alimentarsi, devono essere nutriti per via enterale o parenterale.</a:t>
            </a:r>
          </a:p>
          <a:p>
            <a:pPr>
              <a:buNone/>
            </a:pPr>
            <a:r>
              <a:rPr lang="it-IT" sz="1600" b="1" dirty="0"/>
              <a:t>Ridurre l’isolamento. </a:t>
            </a:r>
            <a:r>
              <a:rPr lang="it-IT" sz="1600" dirty="0"/>
              <a:t>La diagnosi di AIDS espone il paziente ad affrontare gravi perdite: il rifiuto della famiglia, la perdita del partner, la compromissione della sicurezza economica, la perdita di possibilità di espressione sessuale. Deve essere compreso il cambiamento dei comportamenti indicativi di isolamento sociale; il paziente viene incoraggiato a esprimere le emozioni, fornire informazione su come proteggere se e gli altri; favorire l’inserimento in gruppi di autoaiuto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785625-A4AC-42F2-BEB1-099AFB1B2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212CEF-A5E9-434E-A007-FEDAD223B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F08641-62FB-4625-AD5F-7C5E2FC5D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1450D1-4BF1-4518-9AC1-CF40D85C86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05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035"/>
    </mc:Choice>
    <mc:Fallback>
      <p:transition spd="slow" advTm="131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3BE245-6A6F-41BA-BEB4-14BB4DB34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525" y="908720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1800" b="1" dirty="0"/>
              <a:t>Monitorare le complicanze</a:t>
            </a:r>
          </a:p>
          <a:p>
            <a:pPr>
              <a:buNone/>
            </a:pPr>
            <a:endParaRPr lang="it-IT" sz="1800" b="1" dirty="0"/>
          </a:p>
          <a:p>
            <a:pPr>
              <a:buNone/>
            </a:pPr>
            <a:r>
              <a:rPr lang="it-IT" sz="1600" b="1" dirty="0"/>
              <a:t>Infezioni opportunistiche</a:t>
            </a:r>
            <a:r>
              <a:rPr lang="it-IT" sz="1600" dirty="0"/>
              <a:t>: monitorare i segni e sintomi di infezione e i valori degli esami di laboratorio; insegnare le procedure corrette di prevenzione delle infezioni</a:t>
            </a:r>
          </a:p>
          <a:p>
            <a:pPr>
              <a:buNone/>
            </a:pPr>
            <a:endParaRPr lang="it-IT" sz="1600" dirty="0"/>
          </a:p>
          <a:p>
            <a:pPr>
              <a:buNone/>
            </a:pPr>
            <a:r>
              <a:rPr lang="it-IT" sz="1600" b="1" dirty="0"/>
              <a:t>Insufficienza respiratoria</a:t>
            </a:r>
            <a:r>
              <a:rPr lang="it-IT" sz="1600" dirty="0"/>
              <a:t>. Monitorare la frequenza respiratoria, i rumori respiratori, la SaO2; se necessario somministrare ossigeno o aspirare il paziente</a:t>
            </a:r>
          </a:p>
          <a:p>
            <a:pPr>
              <a:buNone/>
            </a:pPr>
            <a:endParaRPr lang="it-IT" sz="1600" dirty="0"/>
          </a:p>
          <a:p>
            <a:pPr>
              <a:buNone/>
            </a:pPr>
            <a:r>
              <a:rPr lang="it-IT" sz="1600" b="1" dirty="0"/>
              <a:t>Cachessia</a:t>
            </a:r>
            <a:r>
              <a:rPr lang="it-IT" sz="1600" dirty="0"/>
              <a:t>. Monitorare il BI e i valori degli elettroliti, segni e sintomi di disidratazione quali crampi muscolari, secchezza della cute e delle mucose, debolezza, stato mentale compromesso</a:t>
            </a:r>
          </a:p>
          <a:p>
            <a:pPr>
              <a:buNone/>
            </a:pPr>
            <a:endParaRPr lang="it-IT" sz="1600" dirty="0"/>
          </a:p>
          <a:p>
            <a:pPr>
              <a:buNone/>
            </a:pPr>
            <a:r>
              <a:rPr lang="it-IT" sz="1600" b="1" dirty="0"/>
              <a:t>Effetti collaterali dei farmaci. </a:t>
            </a:r>
            <a:r>
              <a:rPr lang="it-IT" sz="1600" dirty="0"/>
              <a:t>Fornire spiegazioni sulle ragioni all’uso dei singoli farmaci, sugli effetti collaterali e su come prevenirli, sulle possibili interazioni; effettuare controlli ematici periodici per verificare la funzionalità epatica e renale; favorire l’adesione al regime terapeutico</a:t>
            </a:r>
          </a:p>
          <a:p>
            <a:endParaRPr lang="it-IT" sz="1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CF875E-E6EE-4AAA-BC2A-C198D559F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E11984-3B4C-4128-85A1-A7B86FE6C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2F27D2-0FAB-4CB9-9615-60558F28C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DEC615-BB2B-47C5-AB5B-AA7F6589C9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73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29"/>
    </mc:Choice>
    <mc:Fallback>
      <p:transition spd="slow" advTm="53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40CDF9F-5980-4151-B327-D09541827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914400"/>
            <a:ext cx="7559675" cy="4953000"/>
          </a:xfrm>
        </p:spPr>
        <p:txBody>
          <a:bodyPr/>
          <a:lstStyle/>
          <a:p>
            <a:pPr>
              <a:buNone/>
            </a:pPr>
            <a:r>
              <a:rPr lang="it-IT" sz="2000" b="1" dirty="0"/>
              <a:t>Valutazione</a:t>
            </a:r>
          </a:p>
          <a:p>
            <a:pPr>
              <a:buNone/>
            </a:pPr>
            <a:endParaRPr lang="it-IT" sz="2000" b="1" dirty="0"/>
          </a:p>
          <a:p>
            <a:r>
              <a:rPr lang="it-IT" sz="1800" dirty="0"/>
              <a:t>La cute si mantiene integra</a:t>
            </a:r>
          </a:p>
          <a:p>
            <a:r>
              <a:rPr lang="it-IT" sz="1800" dirty="0"/>
              <a:t>La funzionalità intestinale è conservata</a:t>
            </a:r>
          </a:p>
          <a:p>
            <a:r>
              <a:rPr lang="it-IT" sz="1800" dirty="0"/>
              <a:t>Non ci sono infezioni</a:t>
            </a:r>
          </a:p>
          <a:p>
            <a:r>
              <a:rPr lang="it-IT" sz="1800" dirty="0"/>
              <a:t>L’attività fisica è tollerata</a:t>
            </a:r>
          </a:p>
          <a:p>
            <a:r>
              <a:rPr lang="it-IT" sz="1800" dirty="0"/>
              <a:t>I processi mentali sono conservati</a:t>
            </a:r>
          </a:p>
          <a:p>
            <a:r>
              <a:rPr lang="it-IT" sz="1800" dirty="0"/>
              <a:t>Le vie respiratorie sono libere</a:t>
            </a:r>
          </a:p>
          <a:p>
            <a:r>
              <a:rPr lang="it-IT" sz="1800" dirty="0"/>
              <a:t>La nutrizione è adeguata</a:t>
            </a:r>
          </a:p>
          <a:p>
            <a:r>
              <a:rPr lang="it-IT" sz="1800" dirty="0"/>
              <a:t>Il paziente non è isolato</a:t>
            </a:r>
          </a:p>
          <a:p>
            <a:r>
              <a:rPr lang="it-IT" sz="1800" dirty="0"/>
              <a:t>Conosce meglio la malattie</a:t>
            </a:r>
          </a:p>
          <a:p>
            <a:r>
              <a:rPr lang="it-IT" sz="1800" dirty="0"/>
              <a:t>Non ci sono complicanze</a:t>
            </a:r>
          </a:p>
          <a:p>
            <a:endParaRPr lang="it-IT" sz="18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7DF44B-CB84-47DD-A7C9-A6476E467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77DFD7-6AD2-4BB7-969C-D890862D9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FBC0FC-ADDA-4214-B28D-9E006BC6E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74C8D2-B05B-4020-8D61-E62A2C27E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86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92"/>
    </mc:Choice>
    <mc:Fallback>
      <p:transition spd="slow" advTm="36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14ED4E-977A-47A9-ADA7-05D5B9655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CASO CLINICO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E6BC6F-0B15-499A-B4A0-9857E71F7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800" dirty="0"/>
              <a:t>Il sig. Bruno, tossicodipendente, HIV + è ricoverato nel reparto di Malattie Infettive </a:t>
            </a:r>
            <a:r>
              <a:rPr lang="it-IT" sz="1800" dirty="0" err="1"/>
              <a:t>perchè</a:t>
            </a:r>
            <a:r>
              <a:rPr lang="it-IT" sz="1800" dirty="0"/>
              <a:t> da alcuni giorni ha una sintomatologia caratterizzata da calo ponderale, febbricola, </a:t>
            </a:r>
            <a:r>
              <a:rPr lang="it-IT" sz="1800" dirty="0" err="1"/>
              <a:t>fatigue</a:t>
            </a:r>
            <a:r>
              <a:rPr lang="it-IT" sz="1800" dirty="0"/>
              <a:t>, tosse produttiva con striature di sangue. Intradermoreazione di </a:t>
            </a:r>
            <a:r>
              <a:rPr lang="it-IT" sz="1800" dirty="0" err="1"/>
              <a:t>Mantoux</a:t>
            </a:r>
            <a:r>
              <a:rPr lang="it-IT" sz="1800" dirty="0"/>
              <a:t>  e  l’</a:t>
            </a:r>
            <a:r>
              <a:rPr lang="it-IT" sz="1800" dirty="0" err="1"/>
              <a:t>Rx</a:t>
            </a:r>
            <a:r>
              <a:rPr lang="it-IT" sz="1800" dirty="0"/>
              <a:t> torace sono risultate positive per  tubercolosi, ed è stato impostato il regime terapeutico.</a:t>
            </a:r>
          </a:p>
          <a:p>
            <a:endParaRPr lang="it-IT" sz="1800" dirty="0"/>
          </a:p>
          <a:p>
            <a:pPr>
              <a:buNone/>
            </a:pPr>
            <a:r>
              <a:rPr lang="it-IT" sz="1800" dirty="0"/>
              <a:t>Formula  una diagnosi infermieristica e sviluppa il piano di assistenza relativa Ai seguenti domini:</a:t>
            </a:r>
          </a:p>
          <a:p>
            <a:pPr>
              <a:buNone/>
            </a:pPr>
            <a:endParaRPr lang="it-IT" sz="1800" dirty="0"/>
          </a:p>
          <a:p>
            <a:r>
              <a:rPr lang="it-IT" sz="1800" dirty="0"/>
              <a:t> attività/riposo</a:t>
            </a:r>
          </a:p>
          <a:p>
            <a:r>
              <a:rPr lang="it-IT" sz="1800" dirty="0"/>
              <a:t>Percezione della salute</a:t>
            </a:r>
          </a:p>
          <a:p>
            <a:r>
              <a:rPr lang="it-IT" sz="1800" dirty="0" err="1"/>
              <a:t>Coping</a:t>
            </a:r>
            <a:r>
              <a:rPr lang="it-IT" sz="1800" dirty="0"/>
              <a:t>/tolleranza allo stress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37931F-6768-4382-A44E-BA3FD4836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8B9A43-7144-42C0-87F3-5A941AAE5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7CC228-57A9-4DB1-B574-5950CC0D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F9078D9-B465-4EBF-97C6-02E749672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69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70"/>
    </mc:Choice>
    <mc:Fallback>
      <p:transition spd="slow" advTm="12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 sapienza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la sapienz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ＭＳ Ｐゴシック" pitchFamily="1" charset="-128"/>
          </a:defRPr>
        </a:defPPr>
      </a:lstStyle>
    </a:lnDef>
  </a:objectDefaults>
  <a:extraClrSchemeLst>
    <a:extraClrScheme>
      <a:clrScheme name="la sapienza 1">
        <a:dk1>
          <a:srgbClr val="000000"/>
        </a:dk1>
        <a:lt1>
          <a:srgbClr val="FFFFFF"/>
        </a:lt1>
        <a:dk2>
          <a:srgbClr val="FFFFFF"/>
        </a:dk2>
        <a:lt2>
          <a:srgbClr val="2D2015"/>
        </a:lt2>
        <a:accent1>
          <a:srgbClr val="7C7C7C"/>
        </a:accent1>
        <a:accent2>
          <a:srgbClr val="FFFF7E"/>
        </a:accent2>
        <a:accent3>
          <a:srgbClr val="FFFFFF"/>
        </a:accent3>
        <a:accent4>
          <a:srgbClr val="000000"/>
        </a:accent4>
        <a:accent5>
          <a:srgbClr val="BFBFBF"/>
        </a:accent5>
        <a:accent6>
          <a:srgbClr val="E7E772"/>
        </a:accent6>
        <a:hlink>
          <a:srgbClr val="066778"/>
        </a:hlink>
        <a:folHlink>
          <a:srgbClr val="8300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Marco:Applications:Microsoft Office 2004:Modelli:Modelli personali:la sapienza.pot</Template>
  <TotalTime>624</TotalTime>
  <Words>963</Words>
  <Application>Microsoft Office PowerPoint</Application>
  <PresentationFormat>Presentazione su schermo (4:3)</PresentationFormat>
  <Paragraphs>103</Paragraphs>
  <Slides>9</Slides>
  <Notes>1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1" baseType="lpstr">
      <vt:lpstr>Arial</vt:lpstr>
      <vt:lpstr>la sapienza</vt:lpstr>
      <vt:lpstr>LEZIONE 10B ASSISTENZA AL PAZIENTE CON AIDS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CASO CLINICO</vt:lpstr>
    </vt:vector>
  </TitlesOfParts>
  <Company>- -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- -</dc:creator>
  <cp:lastModifiedBy>SILVANOLIPPO</cp:lastModifiedBy>
  <cp:revision>61</cp:revision>
  <cp:lastPrinted>2017-03-24T11:12:08Z</cp:lastPrinted>
  <dcterms:created xsi:type="dcterms:W3CDTF">2006-11-20T16:13:10Z</dcterms:created>
  <dcterms:modified xsi:type="dcterms:W3CDTF">2020-03-25T11:20:34Z</dcterms:modified>
</cp:coreProperties>
</file>