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3" r:id="rId2"/>
    <p:sldId id="273" r:id="rId3"/>
    <p:sldId id="274" r:id="rId4"/>
    <p:sldId id="275" r:id="rId5"/>
    <p:sldId id="276" r:id="rId6"/>
    <p:sldId id="277" r:id="rId7"/>
    <p:sldId id="278" r:id="rId8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bone Giancarlo" initials="CG" lastIdx="1" clrIdx="0">
    <p:extLst>
      <p:ext uri="{19B8F6BF-5375-455C-9EA6-DF929625EA0E}">
        <p15:presenceInfo xmlns:p15="http://schemas.microsoft.com/office/powerpoint/2012/main" userId="S-1-5-21-3949442653-2984683991-2681223523-16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22433"/>
    <a:srgbClr val="006778"/>
    <a:srgbClr val="AAC9B6"/>
    <a:srgbClr val="830022"/>
    <a:srgbClr val="790022"/>
    <a:srgbClr val="783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50" autoAdjust="0"/>
    <p:restoredTop sz="78333" autoAdjust="0"/>
  </p:normalViewPr>
  <p:slideViewPr>
    <p:cSldViewPr>
      <p:cViewPr varScale="1">
        <p:scale>
          <a:sx n="72" d="100"/>
          <a:sy n="72" d="100"/>
        </p:scale>
        <p:origin x="1668" y="66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692D8DDD-7588-4F08-8D47-19B73F957B2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204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EED1EDF8-07E8-4A5D-8102-8CB7729C55A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729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B1DA2-EF7D-4018-AC11-4938B3A63E99}" type="slidenum">
              <a:rPr lang="it-IT"/>
              <a:pPr/>
              <a:t>1</a:t>
            </a:fld>
            <a:endParaRPr lang="it-IT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57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B25FCF-D642-4245-AA47-E3E47FC27869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61E2C157-C982-4648-A98B-9DD935BD860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3A6FCE-21CD-4BE0-BB12-7E069C82433C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9C757B5-5EBF-4A06-A360-7CE3E522779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CD796C-D86F-45D9-8278-920514787C11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B05C4EB-6012-4957-9BB6-E9670C5A04C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C2B6EAC-138F-4CE9-81C3-BB38AA2A2E25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D38877B-013C-49EB-9FB4-1D73507C5D3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60953A-8747-4D1B-89DD-49B98147F2FC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D8346490-E248-4C92-9EC1-5D91A253E8D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D8EFED-0418-4A95-BD7F-20BCA71432C6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A8B782BD-1405-4873-B9F0-29DFD2C9840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4BB9A-CE97-4AED-B3B4-C9C958F31445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8EB204B8-FFE9-433F-9D3F-5A2C0C96916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87B33B-407B-4659-9F6A-8CDF07A99F37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4AB77CC9-6EFD-4563-BDC6-8962F132BE0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8FCBF-4C63-41BB-86B4-0A3A965DC61A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4B83EAF-9E88-4296-BA9F-80B006B0ECB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C980F8-4425-4348-83A7-F00661D4190F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FCA4440-CF8F-4585-BC0E-EEE13227DFB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7B722C-A3AD-4DDB-91DD-6BF72F5FCE9C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5F5F9EF0-653F-4FE8-AA53-74EC28D06E9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84874A-C4D7-41D8-9C23-5974FB0D8995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CD8CD0D-3855-4CAF-B947-2F36F130F9D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661C8B-74BD-46B6-AEE3-FAEA05836FA3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7C6A192-7452-4FA1-BFB1-9624EA969B1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4ED340-BDF0-472E-932D-5A83ACA45884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90636E6-7F05-496B-AB41-B9228C90CA4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fld id="{5C433559-3183-41D0-A1B6-F6D72D66CE77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/>
              <a:t>Pagina </a:t>
            </a:r>
            <a:fld id="{69D1293D-D15B-40F2-8D75-562ECBDA25D8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22433"/>
        </a:buClr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677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7704" y="934562"/>
            <a:ext cx="6600056" cy="581025"/>
          </a:xfrm>
        </p:spPr>
        <p:txBody>
          <a:bodyPr/>
          <a:lstStyle/>
          <a:p>
            <a:r>
              <a:rPr lang="it-IT" i="1" dirty="0">
                <a:solidFill>
                  <a:schemeClr val="bg1"/>
                </a:solidFill>
              </a:rPr>
              <a:t>LEZIONE 11 AIDS</a:t>
            </a:r>
          </a:p>
        </p:txBody>
      </p:sp>
      <p:grpSp>
        <p:nvGrpSpPr>
          <p:cNvPr id="34833" name="Group 17"/>
          <p:cNvGrpSpPr>
            <a:grpSpLocks/>
          </p:cNvGrpSpPr>
          <p:nvPr/>
        </p:nvGrpSpPr>
        <p:grpSpPr bwMode="auto">
          <a:xfrm>
            <a:off x="0" y="2759075"/>
            <a:ext cx="9145588" cy="4098925"/>
            <a:chOff x="0" y="1738"/>
            <a:chExt cx="5761" cy="2582"/>
          </a:xfrm>
        </p:grpSpPr>
        <p:pic>
          <p:nvPicPr>
            <p:cNvPr id="34831" name="Picture 15" descr="Fondin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158"/>
              <a:ext cx="5760" cy="2162"/>
            </a:xfrm>
            <a:prstGeom prst="rect">
              <a:avLst/>
            </a:prstGeom>
            <a:noFill/>
          </p:spPr>
        </p:pic>
        <p:pic>
          <p:nvPicPr>
            <p:cNvPr id="34829" name="Picture 13" descr="logo +marchi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160"/>
              <a:ext cx="5761" cy="722"/>
            </a:xfrm>
            <a:prstGeom prst="rect">
              <a:avLst/>
            </a:prstGeom>
            <a:noFill/>
          </p:spPr>
        </p:pic>
        <p:pic>
          <p:nvPicPr>
            <p:cNvPr id="34832" name="Picture 16" descr="fasci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16" y="1738"/>
              <a:ext cx="4444" cy="422"/>
            </a:xfrm>
            <a:prstGeom prst="rect">
              <a:avLst/>
            </a:prstGeom>
            <a:noFill/>
          </p:spPr>
        </p:pic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1366578A-C8C6-4144-8485-B79C7203D56C}"/>
              </a:ext>
            </a:extLst>
          </p:cNvPr>
          <p:cNvSpPr/>
          <p:nvPr/>
        </p:nvSpPr>
        <p:spPr>
          <a:xfrm>
            <a:off x="4572000" y="5339238"/>
            <a:ext cx="3935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INFERMIERISTICA DELLE CRONICITA’ E DISABILITA’</a:t>
            </a:r>
          </a:p>
          <a:p>
            <a:endParaRPr lang="it-IT" b="1" dirty="0"/>
          </a:p>
          <a:p>
            <a:pPr algn="ctr"/>
            <a:r>
              <a:rPr lang="it-IT" b="1" dirty="0"/>
              <a:t>Docente Prof.ssa Carla Zenobi</a:t>
            </a:r>
          </a:p>
          <a:p>
            <a:endParaRPr lang="it-IT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12E5AA-9279-4239-AB5B-940A05A8E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13"/>
    </mc:Choice>
    <mc:Fallback>
      <p:transition spd="slow" advTm="15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63E2F335-817F-4C12-B1D3-049E0F4EA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836712"/>
            <a:ext cx="7559675" cy="4114800"/>
          </a:xfrm>
        </p:spPr>
        <p:txBody>
          <a:bodyPr/>
          <a:lstStyle/>
          <a:p>
            <a:pPr algn="just">
              <a:buNone/>
            </a:pPr>
            <a:r>
              <a:rPr lang="it-IT" sz="1800" dirty="0"/>
              <a:t>Malattia infettiva  caratterizzata da immunodeficienza acquisita.</a:t>
            </a:r>
          </a:p>
          <a:p>
            <a:pPr algn="just">
              <a:buNone/>
            </a:pPr>
            <a:endParaRPr lang="it-IT" sz="1800" dirty="0"/>
          </a:p>
          <a:p>
            <a:pPr algn="just">
              <a:buNone/>
            </a:pPr>
            <a:r>
              <a:rPr lang="it-IT" sz="1800" dirty="0"/>
              <a:t>Responsabile della sindrome è il virus HIV, che si trasmette per via siero-ematica e mucosa, attraverso il sangue, il liquido seminale, le secrezioni </a:t>
            </a:r>
            <a:r>
              <a:rPr lang="it-IT" sz="1800" dirty="0" err="1"/>
              <a:t>vaginali,il</a:t>
            </a:r>
            <a:r>
              <a:rPr lang="it-IT" sz="1800" dirty="0"/>
              <a:t> liquido amniotico e il latte materno.</a:t>
            </a:r>
          </a:p>
          <a:p>
            <a:pPr algn="just">
              <a:buNone/>
            </a:pPr>
            <a:endParaRPr lang="it-IT" sz="1800" dirty="0"/>
          </a:p>
          <a:p>
            <a:pPr algn="just">
              <a:buNone/>
            </a:pPr>
            <a:r>
              <a:rPr lang="it-IT" sz="1800" dirty="0"/>
              <a:t>Il rischio di trasmissione dell’infezione attraverso trasfusioni di sangue è stato virtualmente eliminato tramite le autodonazioni, i test sierologici sui donatori, i metodi più efficaci di disattivazione del virus. Rimane il rischio legato al periodo finestra, cioè il periodo che intercorre tra il contagio e lo sviluppo degli anticorpi che determinano la sieropositività.</a:t>
            </a:r>
          </a:p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IPERTENSIONE ENDOCRANICA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Pagina </a:t>
            </a:r>
            <a:fld id="{8EB204B8-FFE9-433F-9D3F-5A2C0C969167}" type="slidenum">
              <a:rPr lang="it-IT" smtClean="0"/>
              <a:pPr/>
              <a:t>2</a:t>
            </a:fld>
            <a:endParaRPr lang="it-IT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DE211C-C827-4F8A-A376-21F34ED51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6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39"/>
    </mc:Choice>
    <mc:Fallback>
      <p:transition spd="slow" advTm="71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E7BE51-2265-4222-B8AF-852B31D8A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874" y="1196752"/>
            <a:ext cx="7559675" cy="3682752"/>
          </a:xfrm>
        </p:spPr>
        <p:txBody>
          <a:bodyPr/>
          <a:lstStyle/>
          <a:p>
            <a:pPr algn="just"/>
            <a:r>
              <a:rPr lang="it-IT" sz="1800" dirty="0"/>
              <a:t>L’HIV appartiene al gruppo dei retrovirus, e porta il suo codice genetico attraverso il RNA.</a:t>
            </a:r>
          </a:p>
          <a:p>
            <a:pPr marL="0" indent="0" algn="just">
              <a:buNone/>
            </a:pPr>
            <a:r>
              <a:rPr lang="it-IT" sz="1800" dirty="0"/>
              <a:t> </a:t>
            </a:r>
          </a:p>
          <a:p>
            <a:pPr algn="just"/>
            <a:r>
              <a:rPr lang="it-IT" sz="1800" dirty="0"/>
              <a:t>Il virus colpisce i linfociti T  con membrana cellulare CD4 e penetra all’interno della cellula fondendone la membrana plasmatica; l’enzima </a:t>
            </a:r>
            <a:r>
              <a:rPr lang="it-IT" sz="1800" dirty="0" err="1"/>
              <a:t>trascriptasi</a:t>
            </a:r>
            <a:r>
              <a:rPr lang="it-IT" sz="1800" dirty="0"/>
              <a:t> inversa dell’HIV copia il materiale genetico virale dall’RNA all’interno del doppio filamento di DNA delle cellule colpite, dando vita a nuove particelle virali che germogliano dalla cellula ospite, iniziando un nuovo ciclo riproduttivo.</a:t>
            </a:r>
          </a:p>
          <a:p>
            <a:pPr marL="0" indent="0" algn="just">
              <a:buNone/>
            </a:pPr>
            <a:r>
              <a:rPr lang="it-IT" sz="1800" dirty="0"/>
              <a:t> </a:t>
            </a:r>
          </a:p>
          <a:p>
            <a:pPr algn="just"/>
            <a:r>
              <a:rPr lang="it-IT" sz="1800" dirty="0"/>
              <a:t>A seconda della progressione dell’infezione, la malattia viene distinta in tre diversi stadi.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0B293E-842A-4895-AD2A-B042DEF63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DC0C6B-F6BC-490B-92FB-BAF7DFE66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0AB589-6264-4787-B574-B965F418B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FD146F-768C-428E-8BE0-6581BB039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4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43"/>
    </mc:Choice>
    <mc:Fallback>
      <p:transition spd="slow" advTm="59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EBBDBA-9D06-43A3-892F-F36E6967E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547" y="535428"/>
            <a:ext cx="7559675" cy="4114800"/>
          </a:xfrm>
        </p:spPr>
        <p:txBody>
          <a:bodyPr/>
          <a:lstStyle/>
          <a:p>
            <a:pPr algn="just">
              <a:buNone/>
            </a:pPr>
            <a:r>
              <a:rPr lang="it-IT" sz="1400" b="1" dirty="0"/>
              <a:t>Infezione primaria. </a:t>
            </a:r>
            <a:r>
              <a:rPr lang="it-IT" sz="1400" dirty="0"/>
              <a:t>Va dal momento in cui si realizza l’infezione allo sviluppo di anticorpi; in questo periodo c’è un’intensa replicazione virale, che può essere asintomatica, o manifestarsi con una sindrome di tipo influenzale. Le cellule T CD4 vengono uccise dalla alta concentrazione di virus nel sangue. L’organismo inizia a produrre anticorpi, che tentano di debellare l’infezione; si realizza un equilibrio tra concentrazione di HIV nel sangue e risposta immunitaria (punto virale stabilito), che può durare per anni.</a:t>
            </a:r>
          </a:p>
          <a:p>
            <a:pPr algn="just">
              <a:buNone/>
            </a:pPr>
            <a:endParaRPr lang="it-IT" sz="1400" dirty="0"/>
          </a:p>
          <a:p>
            <a:pPr algn="just">
              <a:buNone/>
            </a:pPr>
            <a:r>
              <a:rPr lang="it-IT" sz="1400" b="1" dirty="0"/>
              <a:t>HIV asintomatica.</a:t>
            </a:r>
            <a:r>
              <a:rPr lang="it-IT" sz="1400" dirty="0"/>
              <a:t> Inizia uno stato cronico clinicamente asintomatico per 8-10 anni; le cellule T CD4 rimangono in una concentrazione sufficiente a mantenere le risposte difensive ad altri patogeni.</a:t>
            </a:r>
          </a:p>
          <a:p>
            <a:pPr algn="just">
              <a:buNone/>
            </a:pPr>
            <a:endParaRPr lang="it-IT" sz="1400" dirty="0"/>
          </a:p>
          <a:p>
            <a:pPr algn="just">
              <a:buNone/>
            </a:pPr>
            <a:r>
              <a:rPr lang="it-IT" sz="1400" b="1" dirty="0"/>
              <a:t>HIV sintomatica</a:t>
            </a:r>
            <a:r>
              <a:rPr lang="it-IT" sz="1400" dirty="0"/>
              <a:t>. Il numero di cellule T CD4 iniziano a diminuire, e compare un quadro clinico che può essere caratterizzato da angiomatosi bacillare, candidosi oro-faringea, displasia cervice </a:t>
            </a:r>
            <a:r>
              <a:rPr lang="it-IT" sz="1400" dirty="0" err="1"/>
              <a:t>utierina</a:t>
            </a:r>
            <a:r>
              <a:rPr lang="it-IT" sz="1400" dirty="0"/>
              <a:t>, febbre o diarrea </a:t>
            </a:r>
            <a:r>
              <a:rPr lang="it-IT" sz="1400" dirty="0" err="1"/>
              <a:t>prolungate,leucoplachia</a:t>
            </a:r>
            <a:r>
              <a:rPr lang="it-IT" sz="1400" dirty="0"/>
              <a:t> villosa orale, herpes zoster, porpora idiopatica </a:t>
            </a:r>
            <a:r>
              <a:rPr lang="it-IT" sz="1400" dirty="0" err="1"/>
              <a:t>trombocitopenica</a:t>
            </a:r>
            <a:r>
              <a:rPr lang="it-IT" sz="1400" dirty="0"/>
              <a:t>, listeriosi, neuropatia periferica</a:t>
            </a:r>
          </a:p>
          <a:p>
            <a:pPr algn="just">
              <a:buNone/>
            </a:pPr>
            <a:endParaRPr lang="it-IT" sz="1400" dirty="0"/>
          </a:p>
          <a:p>
            <a:pPr algn="just">
              <a:buNone/>
            </a:pPr>
            <a:r>
              <a:rPr lang="it-IT" sz="1400" dirty="0">
                <a:solidFill>
                  <a:schemeClr val="accent5"/>
                </a:solidFill>
              </a:rPr>
              <a:t>AIDS.</a:t>
            </a:r>
            <a:r>
              <a:rPr lang="it-IT" sz="1400" dirty="0"/>
              <a:t> I linfociti T CD4 scendono sotto i 200/mm</a:t>
            </a:r>
            <a:r>
              <a:rPr lang="it-IT" sz="1400" baseline="30000" dirty="0"/>
              <a:t>3</a:t>
            </a:r>
            <a:r>
              <a:rPr lang="it-IT" sz="1400" dirty="0"/>
              <a:t> e il sistema immunitario è significativamente compromesso, così come il quadro clinico, con manifestazioni che vanno dalle candidosi ricorrenti, al cancro della cervice uterina, al sarcoma di </a:t>
            </a:r>
            <a:r>
              <a:rPr lang="it-IT" sz="1400" dirty="0" err="1"/>
              <a:t>Kaposi</a:t>
            </a:r>
            <a:r>
              <a:rPr lang="it-IT" sz="1400" dirty="0"/>
              <a:t>, alla Pneumonia per </a:t>
            </a:r>
            <a:r>
              <a:rPr lang="it-IT" sz="1400" dirty="0" err="1"/>
              <a:t>pneumocisti</a:t>
            </a:r>
            <a:r>
              <a:rPr lang="it-IT" sz="1400" dirty="0"/>
              <a:t> carini, alla tubercolosi,  alla </a:t>
            </a:r>
            <a:r>
              <a:rPr lang="it-IT" sz="1400" dirty="0" err="1"/>
              <a:t>leucoencefalopatia</a:t>
            </a:r>
            <a:r>
              <a:rPr lang="it-IT" sz="1400" dirty="0"/>
              <a:t> multifocale progressiva, alla sindrome cachettica per HIV</a:t>
            </a:r>
          </a:p>
          <a:p>
            <a:pPr>
              <a:buNone/>
            </a:pPr>
            <a:endParaRPr lang="it-IT" sz="18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982A57-F390-4616-A7FC-B06358A91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9CFB39-7006-4084-BAF8-D6A03C08E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CF819A-78CB-4EA8-BEA1-D8C887C4A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F334C1-6033-463E-8DF0-DAC634C05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6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861"/>
    </mc:Choice>
    <mc:Fallback>
      <p:transition spd="slow" advTm="172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42C0ED-3905-4957-BEA6-7D444D632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389" y="692696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b="1" dirty="0"/>
              <a:t>Diagnosi.</a:t>
            </a:r>
          </a:p>
          <a:p>
            <a:pPr>
              <a:buNone/>
            </a:pPr>
            <a:endParaRPr lang="it-IT" b="1" dirty="0"/>
          </a:p>
          <a:p>
            <a:pPr>
              <a:buNone/>
            </a:pPr>
            <a:r>
              <a:rPr lang="it-IT" dirty="0"/>
              <a:t>Storia del paziente e individuazione di comportamenti a rischio (rapporti sessuali occasionali non protetti, uso di droghe iniettive, pregresse trasfusioni, esposizione a liquidi corporei di persone sieropositive)</a:t>
            </a:r>
          </a:p>
          <a:p>
            <a:pPr>
              <a:buNone/>
            </a:pPr>
            <a:endParaRPr lang="it-IT" dirty="0"/>
          </a:p>
          <a:p>
            <a:pPr>
              <a:buNone/>
            </a:pPr>
            <a:r>
              <a:rPr lang="it-IT" dirty="0"/>
              <a:t>Test di screening: EIA, Western </a:t>
            </a:r>
            <a:r>
              <a:rPr lang="it-IT" dirty="0" err="1"/>
              <a:t>blot</a:t>
            </a:r>
            <a:r>
              <a:rPr lang="it-IT" dirty="0"/>
              <a:t>, carica virale, rapporto CD4/ CD8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FFCDB9-6F99-4DAE-80DB-00A88626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B55DE9-C6CA-4546-B835-C50070ACD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90C4E6-FA3D-4C87-84DC-3ED2A7A71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AA4248-20F0-4BA0-A4F6-93B140412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95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00"/>
    </mc:Choice>
    <mc:Fallback>
      <p:transition spd="slow" advTm="3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760AEE-567C-4987-AAC7-6B8AB3CB7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908720"/>
            <a:ext cx="7559675" cy="4958680"/>
          </a:xfrm>
        </p:spPr>
        <p:txBody>
          <a:bodyPr/>
          <a:lstStyle/>
          <a:p>
            <a:pPr>
              <a:buNone/>
            </a:pPr>
            <a:r>
              <a:rPr lang="it-IT" sz="1600" b="1" dirty="0"/>
              <a:t>Trattamento.</a:t>
            </a:r>
          </a:p>
          <a:p>
            <a:pPr>
              <a:buNone/>
            </a:pPr>
            <a:r>
              <a:rPr lang="it-IT" sz="1400" dirty="0"/>
              <a:t>Le decisioni sul programma di cura vengono prese in relazione a tre fattori: carica virale, conta CD4, condizione clinica del paziente.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Obiettivi sono un rapido e duraturo abbassamento della carica virale, il reintegro o la conservazione della funzione immunologica, il miglioramento della qualità della vita, la riduzione della morbilità e della mortalità.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Il trattamento si basa sulla somministrazione di farmaci antiretrovirali; esistono diversi protocolli terapeutici. Il problema principale è rappresentato dagli effetti collaterali dati dai farmaci, che incidono sull’aderenza al regime terapeutico. I piani di cura personalizzati devono tener conto anche il supporto sociale.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I risultati della terapia vengono valutati attraverso gli esami sulla carica virale, che deve essere misurata prima del trattamento e successivamente a 2 e a 8 settimane dall’inizio della cura.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Si può sviluppare resistenza ai farmaci, come risultato di una mutazione genetica spontanea del virus in risposta all’esposizione al farmaco; è più frequente in caso di monoterapia.</a:t>
            </a:r>
          </a:p>
          <a:p>
            <a:pPr>
              <a:buNone/>
            </a:pPr>
            <a:r>
              <a:rPr lang="it-IT" sz="1400" dirty="0"/>
              <a:t>Sono in studio la produzione di vaccini che consentano di debellare l’infezione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DA88FB-D09F-4DE5-9639-81B85ECF4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8B0026-F75D-4047-80F2-35C8FB0C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40F353-4617-46FE-8372-E9B2F026C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0DD726-83BB-4FEE-B5AB-AA1BCD146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6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973"/>
    </mc:Choice>
    <mc:Fallback>
      <p:transition spd="slow" advTm="110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4A863B-7FFB-4550-8E52-6D35E425F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908720"/>
            <a:ext cx="7559675" cy="4958680"/>
          </a:xfrm>
        </p:spPr>
        <p:txBody>
          <a:bodyPr/>
          <a:lstStyle/>
          <a:p>
            <a:pPr>
              <a:buNone/>
            </a:pPr>
            <a:r>
              <a:rPr lang="it-IT" b="1" dirty="0"/>
              <a:t>Trattamento.</a:t>
            </a:r>
          </a:p>
          <a:p>
            <a:pPr algn="just">
              <a:buNone/>
            </a:pPr>
            <a:r>
              <a:rPr lang="it-IT" dirty="0"/>
              <a:t>Oltre ai farmaci retrovirali, questi pazienti necessitano di terapie specifiche per le patologie conseguenti ad HIV che possono manifestarsi.</a:t>
            </a:r>
          </a:p>
          <a:p>
            <a:pPr algn="just">
              <a:buNone/>
            </a:pPr>
            <a:r>
              <a:rPr lang="it-IT" dirty="0"/>
              <a:t> Possono essere necessari antibiotici o antifungini per combattere le </a:t>
            </a:r>
            <a:r>
              <a:rPr lang="it-IT" dirty="0" err="1"/>
              <a:t>soprainfezioni</a:t>
            </a:r>
            <a:r>
              <a:rPr lang="it-IT" dirty="0"/>
              <a:t>, antidiarroici, in caso di diarrea cronica, chemioterapici e alfa-interferone per il sarcoma di </a:t>
            </a:r>
            <a:r>
              <a:rPr lang="it-IT" dirty="0" err="1"/>
              <a:t>kaposi</a:t>
            </a:r>
            <a:r>
              <a:rPr lang="it-IT" dirty="0"/>
              <a:t>, chemioterapia e radioterapia in caso di linfoma, antidepressivi, terapie di supporto nutrizionale e psicologico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CAF9DB-A0F8-409A-A4A3-4808EF4E2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B4E91B-C263-4D58-A7AF-04DC3368C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A9075D-3EA1-4DAB-828D-D5F281713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01CBDB-46C6-46AC-939D-65E04020F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4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37"/>
    </mc:Choice>
    <mc:Fallback>
      <p:transition spd="slow" advTm="40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TotalTime>647</TotalTime>
  <Words>777</Words>
  <Application>Microsoft Office PowerPoint</Application>
  <PresentationFormat>Presentazione su schermo (4:3)</PresentationFormat>
  <Paragraphs>58</Paragraphs>
  <Slides>7</Slides>
  <Notes>1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9" baseType="lpstr">
      <vt:lpstr>Arial</vt:lpstr>
      <vt:lpstr>la sapienza</vt:lpstr>
      <vt:lpstr>LEZIONE 11 AIDS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SILVANOLIPPO</cp:lastModifiedBy>
  <cp:revision>64</cp:revision>
  <cp:lastPrinted>2017-03-24T11:12:08Z</cp:lastPrinted>
  <dcterms:created xsi:type="dcterms:W3CDTF">2006-11-20T16:13:10Z</dcterms:created>
  <dcterms:modified xsi:type="dcterms:W3CDTF">2020-03-25T11:11:15Z</dcterms:modified>
</cp:coreProperties>
</file>