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5" r:id="rId9"/>
    <p:sldId id="262" r:id="rId10"/>
    <p:sldId id="270" r:id="rId11"/>
    <p:sldId id="269" r:id="rId12"/>
    <p:sldId id="263" r:id="rId13"/>
    <p:sldId id="26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8AB50-77AA-4D0B-BD94-2940D6831FDB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EF5EC-CD70-429B-A572-9E8B83ABA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5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643F5-8C25-422A-BB9D-38AAADF11112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1122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9AB39-5DDA-40A6-B64F-D3747DEC2501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3299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3CC70B-B407-4F1B-8F9C-872C3D5F469D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3805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9A35F6-E0C4-4454-80B0-5A4211DBA3C4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3104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5D3CE-CC0F-4D3B-A0F3-643EC490E0ED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0091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81237-B194-40A7-94A5-B027D6FCFD32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5698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29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20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54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3301-12A2-41C5-B00C-12C925831E7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6116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1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7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3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9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68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1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07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97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3D2A-AEDC-4B68-AD07-DDA33E35BDC7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A2BB-FD11-4AFE-918E-8B7D5A3B7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8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36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01" y="995083"/>
            <a:ext cx="8506669" cy="49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03" y="1417638"/>
            <a:ext cx="11083516" cy="39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cm043003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57" y="854914"/>
            <a:ext cx="48482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babesia venat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740988"/>
            <a:ext cx="5905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45" y="0"/>
            <a:ext cx="5833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it-IT" smtClean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it-IT" smtClean="0"/>
          </a:p>
        </p:txBody>
      </p:sp>
      <p:grpSp>
        <p:nvGrpSpPr>
          <p:cNvPr id="92164" name="Group 1028"/>
          <p:cNvGrpSpPr>
            <a:grpSpLocks/>
          </p:cNvGrpSpPr>
          <p:nvPr/>
        </p:nvGrpSpPr>
        <p:grpSpPr bwMode="auto">
          <a:xfrm>
            <a:off x="2495551" y="2278063"/>
            <a:ext cx="7921625" cy="2374900"/>
            <a:chOff x="612" y="210"/>
            <a:chExt cx="4990" cy="1496"/>
          </a:xfrm>
        </p:grpSpPr>
        <p:sp>
          <p:nvSpPr>
            <p:cNvPr id="92166" name="Rectangle 1029"/>
            <p:cNvSpPr>
              <a:spLocks noChangeArrowheads="1"/>
            </p:cNvSpPr>
            <p:nvPr/>
          </p:nvSpPr>
          <p:spPr bwMode="auto">
            <a:xfrm>
              <a:off x="612" y="210"/>
              <a:ext cx="4627" cy="1134"/>
            </a:xfrm>
            <a:prstGeom prst="rect">
              <a:avLst/>
            </a:prstGeom>
            <a:noFill/>
            <a:ln w="38100" cmpd="dbl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92167" name="Text Box 1030"/>
            <p:cNvSpPr txBox="1">
              <a:spLocks noChangeArrowheads="1"/>
            </p:cNvSpPr>
            <p:nvPr/>
          </p:nvSpPr>
          <p:spPr bwMode="auto">
            <a:xfrm>
              <a:off x="1020" y="346"/>
              <a:ext cx="4582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200" b="1">
                <a:solidFill>
                  <a:srgbClr val="333399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300" b="1">
                <a:solidFill>
                  <a:srgbClr val="333399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2168" name="Rectangle 1031"/>
            <p:cNvSpPr>
              <a:spLocks noChangeArrowheads="1"/>
            </p:cNvSpPr>
            <p:nvPr/>
          </p:nvSpPr>
          <p:spPr bwMode="auto">
            <a:xfrm rot="-5400000">
              <a:off x="3176" y="-721"/>
              <a:ext cx="226" cy="4627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50000">
                  <a:srgbClr val="FF6699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83656" name="Text Box 1032"/>
            <p:cNvSpPr txBox="1">
              <a:spLocks noChangeArrowheads="1"/>
            </p:cNvSpPr>
            <p:nvPr/>
          </p:nvSpPr>
          <p:spPr bwMode="auto">
            <a:xfrm>
              <a:off x="1110" y="577"/>
              <a:ext cx="35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it-IT" sz="3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BABESIE</a:t>
              </a:r>
              <a:endParaRPr lang="it-IT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92165" name="Picture 1034" descr="TickFever-BabesiaBigemina-Organism-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56126"/>
            <a:ext cx="1828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5136" y="375957"/>
            <a:ext cx="3529013" cy="800100"/>
          </a:xfrm>
        </p:spPr>
        <p:txBody>
          <a:bodyPr/>
          <a:lstStyle/>
          <a:p>
            <a:pPr eaLnBrk="1" hangingPunct="1"/>
            <a:r>
              <a:rPr lang="it-IT" altLang="it-IT" sz="3600" b="1" dirty="0" err="1"/>
              <a:t>Babesie</a:t>
            </a:r>
            <a:r>
              <a:rPr lang="it-IT" altLang="it-IT" dirty="0" smtClean="0"/>
              <a:t> 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538414"/>
            <a:ext cx="8915400" cy="43195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000" dirty="0"/>
              <a:t>Le </a:t>
            </a:r>
            <a:r>
              <a:rPr lang="it-IT" altLang="it-IT" sz="2000" dirty="0" err="1"/>
              <a:t>babesiosi</a:t>
            </a:r>
            <a:r>
              <a:rPr lang="it-IT" altLang="it-IT" sz="2000" i="1" dirty="0"/>
              <a:t> </a:t>
            </a:r>
            <a:r>
              <a:rPr lang="it-IT" altLang="it-IT" sz="2000" dirty="0"/>
              <a:t>sono zoonosi che colpiscono diversi animali: </a:t>
            </a:r>
            <a:r>
              <a:rPr lang="it-IT" altLang="it-IT" sz="2000" i="1" dirty="0" err="1"/>
              <a:t>B.canis</a:t>
            </a:r>
            <a:r>
              <a:rPr lang="it-IT" altLang="it-IT" sz="2000" dirty="0"/>
              <a:t> (cani), </a:t>
            </a:r>
            <a:r>
              <a:rPr lang="it-IT" altLang="it-IT" sz="2000" i="1" dirty="0" err="1"/>
              <a:t>B.equi</a:t>
            </a:r>
            <a:r>
              <a:rPr lang="it-IT" altLang="it-IT" sz="2000" dirty="0"/>
              <a:t> (cavalli), </a:t>
            </a:r>
            <a:r>
              <a:rPr lang="it-IT" altLang="it-IT" sz="2000" i="1" dirty="0" err="1"/>
              <a:t>B.bovis</a:t>
            </a:r>
            <a:r>
              <a:rPr lang="it-IT" altLang="it-IT" sz="2000" dirty="0"/>
              <a:t> (bovini), </a:t>
            </a:r>
            <a:r>
              <a:rPr lang="it-IT" altLang="it-IT" sz="2000" i="1" dirty="0" err="1"/>
              <a:t>B.microti</a:t>
            </a:r>
            <a:r>
              <a:rPr lang="it-IT" altLang="it-IT" sz="2000" dirty="0"/>
              <a:t> (roditori). 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000" dirty="0"/>
              <a:t>Alcune </a:t>
            </a:r>
            <a:r>
              <a:rPr lang="it-IT" altLang="it-IT" sz="2000" i="1" dirty="0" err="1"/>
              <a:t>Babesia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spp</a:t>
            </a:r>
            <a:r>
              <a:rPr lang="it-IT" altLang="it-IT" sz="2000" dirty="0"/>
              <a:t>. non sono altamente specifiche e possono essere trasmesse all’uomo: </a:t>
            </a:r>
            <a:br>
              <a:rPr lang="it-IT" altLang="it-IT" sz="2000" dirty="0"/>
            </a:br>
            <a:r>
              <a:rPr lang="it-IT" altLang="it-IT" sz="2000" i="1" dirty="0"/>
              <a:t>B. microti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 (poco) e </a:t>
            </a:r>
            <a:r>
              <a:rPr lang="it-IT" altLang="it-IT" sz="2000" i="1" dirty="0" err="1" smtClean="0"/>
              <a:t>B.bovis</a:t>
            </a:r>
            <a:r>
              <a:rPr lang="it-IT" altLang="it-IT" sz="2000" i="1" dirty="0" smtClean="0"/>
              <a:t>/</a:t>
            </a:r>
            <a:r>
              <a:rPr lang="it-IT" altLang="it-IT" sz="2000" i="1" dirty="0" err="1" smtClean="0"/>
              <a:t>divergens</a:t>
            </a:r>
            <a:r>
              <a:rPr lang="it-IT" altLang="it-IT" sz="2000" i="1" dirty="0" smtClean="0"/>
              <a:t> </a:t>
            </a:r>
            <a:r>
              <a:rPr lang="it-IT" altLang="it-IT" sz="2000" dirty="0" smtClean="0"/>
              <a:t>(più frequente). </a:t>
            </a:r>
            <a:endParaRPr lang="it-IT" altLang="it-IT" sz="2000" dirty="0"/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000" dirty="0"/>
              <a:t>L’infezione è trasmessa da zecche della famiglia </a:t>
            </a:r>
            <a:r>
              <a:rPr lang="it-IT" altLang="it-IT" sz="2000" dirty="0" err="1"/>
              <a:t>Ixodidae</a:t>
            </a:r>
            <a:r>
              <a:rPr lang="it-IT" altLang="it-IT" sz="2000" dirty="0"/>
              <a:t> : </a:t>
            </a:r>
            <a:r>
              <a:rPr lang="it-IT" altLang="it-IT" sz="2000" i="1" dirty="0" err="1"/>
              <a:t>Dermacentor</a:t>
            </a:r>
            <a:r>
              <a:rPr lang="it-IT" altLang="it-IT" sz="2000" dirty="0"/>
              <a:t>, </a:t>
            </a:r>
            <a:r>
              <a:rPr lang="it-IT" altLang="it-IT" sz="2000" i="1" dirty="0" err="1"/>
              <a:t>Ixodes</a:t>
            </a:r>
            <a:r>
              <a:rPr lang="it-IT" altLang="it-IT" sz="2000" dirty="0"/>
              <a:t>, </a:t>
            </a:r>
            <a:r>
              <a:rPr lang="it-IT" altLang="it-IT" sz="2000" i="1" dirty="0" err="1"/>
              <a:t>Rhipicephalus</a:t>
            </a:r>
            <a:r>
              <a:rPr lang="it-IT" altLang="it-IT" sz="2000" i="1" dirty="0"/>
              <a:t>. </a:t>
            </a:r>
            <a:br>
              <a:rPr lang="it-IT" altLang="it-IT" sz="2000" i="1" dirty="0"/>
            </a:br>
            <a:r>
              <a:rPr lang="it-IT" altLang="it-IT" sz="2000" dirty="0"/>
              <a:t>Principali vettori di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B.microti</a:t>
            </a:r>
            <a:r>
              <a:rPr lang="it-IT" altLang="it-IT" sz="2000" i="1" dirty="0"/>
              <a:t> </a:t>
            </a:r>
            <a:r>
              <a:rPr lang="it-IT" altLang="it-IT" sz="2000" dirty="0"/>
              <a:t>sono </a:t>
            </a:r>
            <a:r>
              <a:rPr lang="it-IT" altLang="it-IT" sz="2000" i="1" dirty="0" err="1"/>
              <a:t>I.dammini</a:t>
            </a:r>
            <a:r>
              <a:rPr lang="it-IT" altLang="it-IT" sz="2000" i="1" dirty="0"/>
              <a:t> </a:t>
            </a:r>
            <a:r>
              <a:rPr lang="it-IT" altLang="it-IT" sz="2000" dirty="0"/>
              <a:t>(USA), e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I.ricinus</a:t>
            </a:r>
            <a:r>
              <a:rPr lang="it-IT" altLang="it-IT" sz="2000" dirty="0"/>
              <a:t> (Europa)</a:t>
            </a:r>
          </a:p>
        </p:txBody>
      </p:sp>
      <p:pic>
        <p:nvPicPr>
          <p:cNvPr id="443396" name="Picture 4" descr="Babesia_Missouri1a_DPD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549276"/>
            <a:ext cx="25225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397" name="Picture 5" descr="deer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76250"/>
            <a:ext cx="23764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9357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525" y="454026"/>
            <a:ext cx="4110038" cy="6715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Babesiosi umana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9" y="1520078"/>
            <a:ext cx="6945780" cy="43227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dirty="0"/>
              <a:t>Prima segnalazione nel 1908: Wilson e </a:t>
            </a:r>
            <a:r>
              <a:rPr lang="it-IT" altLang="it-IT" dirty="0" err="1"/>
              <a:t>Chowing</a:t>
            </a:r>
            <a:r>
              <a:rPr lang="it-IT" altLang="it-IT" dirty="0"/>
              <a:t> videro inclusioni piriformi nel GR di un paziente affetto da Rocky Mountain </a:t>
            </a:r>
            <a:r>
              <a:rPr lang="it-IT" altLang="it-IT" dirty="0" err="1"/>
              <a:t>Spotted</a:t>
            </a:r>
            <a:r>
              <a:rPr lang="it-IT" altLang="it-IT" dirty="0"/>
              <a:t> Fever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dirty="0"/>
              <a:t>Primo caso certo: nel 1957 in un paziente splenectomizzato, 32 anni, allevatore di bovini, nella ex-</a:t>
            </a:r>
            <a:r>
              <a:rPr lang="it-IT" altLang="it-IT" dirty="0" err="1"/>
              <a:t>Yugoslavia</a:t>
            </a:r>
            <a:endParaRPr lang="it-IT" altLang="it-IT" dirty="0"/>
          </a:p>
          <a:p>
            <a:pPr algn="just" eaLnBrk="1" hangingPunct="1">
              <a:lnSpc>
                <a:spcPct val="90000"/>
              </a:lnSpc>
            </a:pPr>
            <a:r>
              <a:rPr lang="it-IT" altLang="it-IT" dirty="0"/>
              <a:t>Primo caso USA, nel 1968 in paziente splenectomizzato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1520078"/>
            <a:ext cx="36195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4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38425" y="260351"/>
            <a:ext cx="6986588" cy="5810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BABESIE DELL’UOMO</a:t>
            </a:r>
            <a:endParaRPr lang="it-IT" sz="3200" b="1">
              <a:solidFill>
                <a:srgbClr val="333399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03388" y="1125538"/>
            <a:ext cx="8686800" cy="3733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it-IT" altLang="it-IT" sz="2400" i="1" dirty="0">
                <a:solidFill>
                  <a:srgbClr val="FF0000"/>
                </a:solidFill>
              </a:rPr>
              <a:t>B. microti (USA)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                                                        </a:t>
            </a:r>
            <a:r>
              <a:rPr lang="it-IT" altLang="it-IT" sz="2400" i="1" dirty="0" smtClean="0">
                <a:solidFill>
                  <a:srgbClr val="FF0000"/>
                </a:solidFill>
              </a:rPr>
              <a:t>B. </a:t>
            </a:r>
            <a:r>
              <a:rPr lang="it-IT" altLang="it-IT" sz="2400" i="1" dirty="0" err="1" smtClean="0">
                <a:solidFill>
                  <a:srgbClr val="FF0000"/>
                </a:solidFill>
              </a:rPr>
              <a:t>divergens</a:t>
            </a:r>
            <a:r>
              <a:rPr lang="it-IT" altLang="it-IT" sz="2400" i="1" dirty="0" smtClean="0">
                <a:solidFill>
                  <a:srgbClr val="FF0000"/>
                </a:solidFill>
              </a:rPr>
              <a:t>/B. </a:t>
            </a:r>
            <a:r>
              <a:rPr lang="it-IT" altLang="it-IT" sz="2400" i="1" dirty="0" err="1" smtClean="0">
                <a:solidFill>
                  <a:srgbClr val="FF0000"/>
                </a:solidFill>
              </a:rPr>
              <a:t>venatorum</a:t>
            </a:r>
            <a:endParaRPr lang="it-IT" altLang="it-IT" sz="2400" i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it-IT" altLang="it-IT" sz="2400" dirty="0" err="1"/>
              <a:t>Reservoir</a:t>
            </a:r>
            <a:r>
              <a:rPr lang="it-IT" altLang="it-IT" sz="2400" dirty="0"/>
              <a:t>: roditori </a:t>
            </a:r>
            <a:r>
              <a:rPr lang="it-IT" altLang="it-IT" sz="2400" dirty="0" smtClean="0"/>
              <a:t>                                                    </a:t>
            </a:r>
            <a:r>
              <a:rPr lang="it-IT" altLang="it-IT" sz="2400" dirty="0" err="1" smtClean="0"/>
              <a:t>Reservoir</a:t>
            </a:r>
            <a:r>
              <a:rPr lang="it-IT" altLang="it-IT" sz="2400" dirty="0" smtClean="0"/>
              <a:t>: bovini</a:t>
            </a:r>
          </a:p>
          <a:p>
            <a:pPr marL="0" indent="0" algn="just">
              <a:lnSpc>
                <a:spcPct val="80000"/>
              </a:lnSpc>
              <a:buNone/>
            </a:pPr>
            <a:endParaRPr lang="it-IT" altLang="it-IT" sz="24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it-IT" altLang="it-IT" sz="2400" dirty="0"/>
              <a:t>Vettore: </a:t>
            </a:r>
            <a:r>
              <a:rPr lang="it-IT" altLang="it-IT" sz="2400" i="1" dirty="0"/>
              <a:t>I. </a:t>
            </a:r>
            <a:r>
              <a:rPr lang="it-IT" altLang="it-IT" sz="2400" i="1" dirty="0" err="1" smtClean="0"/>
              <a:t>scapularis</a:t>
            </a:r>
            <a:r>
              <a:rPr lang="it-IT" altLang="it-IT" sz="2400" i="1" dirty="0" smtClean="0"/>
              <a:t> I. </a:t>
            </a:r>
            <a:r>
              <a:rPr lang="it-IT" altLang="it-IT" sz="2400" i="1" dirty="0" err="1" smtClean="0"/>
              <a:t>dammini</a:t>
            </a:r>
            <a:r>
              <a:rPr lang="it-IT" altLang="it-IT" sz="2400" i="1" dirty="0" smtClean="0"/>
              <a:t>                             </a:t>
            </a:r>
            <a:r>
              <a:rPr lang="it-IT" altLang="it-IT" sz="2400" dirty="0" smtClean="0"/>
              <a:t>Vettore: </a:t>
            </a:r>
            <a:r>
              <a:rPr lang="it-IT" altLang="it-IT" sz="2400" i="1" dirty="0" smtClean="0"/>
              <a:t>I. </a:t>
            </a:r>
            <a:r>
              <a:rPr lang="it-IT" altLang="it-IT" sz="2400" i="1" dirty="0" err="1" smtClean="0"/>
              <a:t>ricinus</a:t>
            </a:r>
            <a:endParaRPr lang="it-IT" altLang="it-IT" sz="24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it-IT" altLang="it-IT" sz="2400" dirty="0"/>
              <a:t>Più di 300 casi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it-IT" altLang="it-IT" sz="24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it-IT" altLang="it-IT" sz="2400" dirty="0"/>
              <a:t>Pazienti non splenectomizzati: febbre modesta, malessere, mialgia, andamento cronico, autolimitante, non grave</a:t>
            </a:r>
          </a:p>
          <a:p>
            <a:pPr marL="0" indent="0" algn="just">
              <a:lnSpc>
                <a:spcPct val="80000"/>
              </a:lnSpc>
              <a:buNone/>
            </a:pPr>
            <a:endParaRPr lang="it-IT" altLang="it-IT" sz="24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it-IT" altLang="it-IT" sz="2400" dirty="0"/>
              <a:t>Pazienti splenectomizzati o immunodepressi / anziani: insorgenza acuta, grave, talvolta mortale, come per la </a:t>
            </a:r>
            <a:r>
              <a:rPr lang="it-IT" altLang="it-IT" sz="2400" dirty="0" err="1"/>
              <a:t>Babesiosi</a:t>
            </a:r>
            <a:r>
              <a:rPr lang="it-IT" altLang="it-IT" sz="2400" dirty="0"/>
              <a:t> europea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it-IT" altLang="it-IT" sz="2400" dirty="0" err="1"/>
              <a:t>Coinfezioni</a:t>
            </a:r>
            <a:r>
              <a:rPr lang="it-IT" altLang="it-IT" sz="2400" dirty="0"/>
              <a:t> con </a:t>
            </a:r>
            <a:r>
              <a:rPr lang="it-IT" altLang="it-IT" sz="2400" i="1" dirty="0"/>
              <a:t>B. </a:t>
            </a:r>
            <a:r>
              <a:rPr lang="it-IT" altLang="it-IT" sz="2400" i="1" dirty="0" err="1"/>
              <a:t>burgdorferi</a:t>
            </a:r>
            <a:r>
              <a:rPr lang="it-IT" altLang="it-IT" sz="2400" i="1" dirty="0"/>
              <a:t>; </a:t>
            </a:r>
            <a:r>
              <a:rPr lang="it-IT" altLang="it-IT" sz="2400" i="1" dirty="0" err="1"/>
              <a:t>Ehrlichia</a:t>
            </a:r>
            <a:endParaRPr lang="it-IT" alt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2304796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6" y="174812"/>
            <a:ext cx="11146997" cy="63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79376"/>
            <a:ext cx="5111750" cy="82867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 biologico</a:t>
            </a:r>
          </a:p>
        </p:txBody>
      </p:sp>
      <p:pic>
        <p:nvPicPr>
          <p:cNvPr id="96259" name="Picture 3" descr="ciclob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3" y="832149"/>
            <a:ext cx="6552453" cy="6025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2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99" y="756490"/>
            <a:ext cx="3475130" cy="57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8951" y="115888"/>
            <a:ext cx="3597275" cy="81121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DIAGNOSI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196975"/>
            <a:ext cx="8642350" cy="34559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u="sng">
                <a:solidFill>
                  <a:srgbClr val="FF0000"/>
                </a:solidFill>
              </a:rPr>
              <a:t>Striscio e goccia spessa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r>
              <a:rPr lang="it-IT" altLang="it-IT"/>
              <a:t>Diagnosi molecolare (PCR)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r>
              <a:rPr lang="it-IT" altLang="it-IT"/>
              <a:t>IFI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r>
              <a:rPr lang="it-IT" altLang="it-IT"/>
              <a:t>ELISA</a:t>
            </a: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7332663" y="1241426"/>
            <a:ext cx="3084512" cy="2474913"/>
            <a:chOff x="2245" y="1670"/>
            <a:chExt cx="1943" cy="1559"/>
          </a:xfrm>
        </p:grpSpPr>
        <p:pic>
          <p:nvPicPr>
            <p:cNvPr id="102406" name="Picture 5" descr="CAOTAZC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160"/>
              <a:ext cx="1081" cy="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07" name="Picture 6" descr="micr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670"/>
              <a:ext cx="991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05" name="Picture 7" descr="IFAT CAVA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781301"/>
            <a:ext cx="266541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09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195</Words>
  <Application>Microsoft Office PowerPoint</Application>
  <PresentationFormat>Widescreen</PresentationFormat>
  <Paragraphs>40</Paragraphs>
  <Slides>13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Babesie </vt:lpstr>
      <vt:lpstr>Babesiosi umana</vt:lpstr>
      <vt:lpstr>BABESIE DELL’UOMO</vt:lpstr>
      <vt:lpstr>Presentazione standard di PowerPoint</vt:lpstr>
      <vt:lpstr>Ciclo biologico</vt:lpstr>
      <vt:lpstr>Presentazione standard di PowerPoint</vt:lpstr>
      <vt:lpstr>DIAGNOSI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Stefano</cp:lastModifiedBy>
  <cp:revision>5</cp:revision>
  <dcterms:created xsi:type="dcterms:W3CDTF">2019-04-09T09:02:54Z</dcterms:created>
  <dcterms:modified xsi:type="dcterms:W3CDTF">2020-03-20T22:24:27Z</dcterms:modified>
</cp:coreProperties>
</file>