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606" r:id="rId2"/>
    <p:sldId id="530" r:id="rId3"/>
    <p:sldId id="586" r:id="rId4"/>
    <p:sldId id="583" r:id="rId5"/>
    <p:sldId id="584" r:id="rId6"/>
    <p:sldId id="585" r:id="rId7"/>
    <p:sldId id="587" r:id="rId8"/>
    <p:sldId id="564" r:id="rId9"/>
    <p:sldId id="565" r:id="rId10"/>
    <p:sldId id="566" r:id="rId11"/>
    <p:sldId id="579" r:id="rId12"/>
    <p:sldId id="508" r:id="rId13"/>
    <p:sldId id="509" r:id="rId14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V4q/QAK3K5iQgceMS7ijBQ==" hashData="qk6wNEjJeLsWntHDcuf4E7iDCCcCf7AyyVNHrR/eRzogKvKHran86FYdA8t0JN3Uzl5QHgABWlCJkm3Jn+BzI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020085"/>
    <a:srgbClr val="0400AB"/>
    <a:srgbClr val="C0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77"/>
    <p:restoredTop sz="90930"/>
  </p:normalViewPr>
  <p:slideViewPr>
    <p:cSldViewPr>
      <p:cViewPr>
        <p:scale>
          <a:sx n="108" d="100"/>
          <a:sy n="108" d="100"/>
        </p:scale>
        <p:origin x="704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EB700D-239F-3840-B653-49B4A48BA99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606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A384DA-73BE-B046-944B-E2F9B95BB38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788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ＭＳ Ｐゴシック" pitchFamily="-2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28" charset="0"/>
        <a:ea typeface="ＭＳ Ｐゴシック" pitchFamily="-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4172780-9182-9A4D-9EC8-22ECA078E9A6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71B9E78-C962-914C-B3C6-B2969105AF81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9F2D65D-CEEE-494E-A5DE-C1532DDD5A42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B271B53-5C3A-784F-8A5E-2F37049AA1A5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2A3BFE5-C117-9048-9853-2F0D5B381342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8FDA4E9-B404-7146-B54D-B5409180A506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5209C61-579D-3F41-8835-1F9E80173743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045BAD3-0889-6D47-BE56-A86667350B96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95ABD9A-7E4B-514C-BE32-88B4B9611F99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C31514F-D251-7C47-A299-9918FEE73FD9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9070D69-DCAD-D441-88A8-8CA39B78CA01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D2CE6CE-A0A5-E74C-822C-73929355764C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5471C35-574E-164C-BCFB-0A748640BB36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A7FCC-1FBA-394D-8C8F-E8E9D9D8D4A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95048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A4993-79A9-4243-AC7A-29240527843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4425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225BC-2429-A44B-B6F8-F20B6106B8A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3534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4A6C3-2241-754B-8FE5-5458864A578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2442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61487-EE8F-3441-AD39-61EC217B3AD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4120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B3F82-CD5F-224C-8DDC-E80A5A4C7C1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12547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FB56-E7A0-A248-B4AC-BE813C5C40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43891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5E2E1-0788-8D40-9E50-25F2C65B382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2104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7E103-1D08-5D48-8F52-7B0156EA9FF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2483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9255E-1614-6042-9664-B14A01E30EE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1945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BC6FD-02B5-0F40-905B-C93024D35CE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688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5CA648AC-521A-3E4A-B1E8-1A32745FFFB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28" charset="-128"/>
          <a:cs typeface="ＭＳ Ｐゴシック" pitchFamily="-2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  <a:ea typeface="ＭＳ Ｐゴシック" pitchFamily="-28" charset="-128"/>
          <a:cs typeface="ＭＳ Ｐゴシック" pitchFamily="-2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28" charset="-128"/>
          <a:cs typeface="ＭＳ Ｐゴシック" pitchFamily="-2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2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2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2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4118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/>
          </p:cNvSpPr>
          <p:nvPr/>
        </p:nvSpPr>
        <p:spPr bwMode="auto">
          <a:xfrm>
            <a:off x="420688" y="1066800"/>
            <a:ext cx="83058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Analisi di livelli di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espressione proteica 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applicazioni biomediche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Parte II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D03983-DEDB-AE41-AF74-F02837F2C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2847"/>
      </p:ext>
    </p:extLst>
  </p:cSld>
  <p:clrMapOvr>
    <a:masterClrMapping/>
  </p:clrMapOvr>
  <p:transition advTm="10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0050"/>
            <a:ext cx="398938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144588" y="76200"/>
            <a:ext cx="67802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3800" b="1" i="1">
                <a:solidFill>
                  <a:srgbClr val="FFFF00"/>
                </a:solidFill>
              </a:rPr>
              <a:t>Proteine nei BALF patologici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DF2E73-5B6C-BD40-B909-A72186240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E26F488-2C0E-4949-90A1-536EA0BE4AE4}"/>
              </a:ext>
            </a:extLst>
          </p:cNvPr>
          <p:cNvGrpSpPr/>
          <p:nvPr/>
        </p:nvGrpSpPr>
        <p:grpSpPr>
          <a:xfrm>
            <a:off x="914400" y="762000"/>
            <a:ext cx="3090863" cy="5943600"/>
            <a:chOff x="914400" y="762000"/>
            <a:chExt cx="3090863" cy="5943600"/>
          </a:xfrm>
        </p:grpSpPr>
        <p:pic>
          <p:nvPicPr>
            <p:cNvPr id="8294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762000"/>
              <a:ext cx="3090863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B5A76A7C-F672-8F48-8792-85E1B91E7661}"/>
                </a:ext>
              </a:extLst>
            </p:cNvPr>
            <p:cNvSpPr/>
            <p:nvPr/>
          </p:nvSpPr>
          <p:spPr bwMode="auto">
            <a:xfrm>
              <a:off x="3275856" y="1340768"/>
              <a:ext cx="576064" cy="44644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Helvetica" pitchFamily="-28" charset="0"/>
              </a:endParaRPr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9FA64D0-CB61-444E-843E-E97A9BA17420}"/>
                </a:ext>
              </a:extLst>
            </p:cNvPr>
            <p:cNvSpPr/>
            <p:nvPr/>
          </p:nvSpPr>
          <p:spPr bwMode="auto">
            <a:xfrm>
              <a:off x="2123728" y="6021288"/>
              <a:ext cx="504056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Helvetica" pitchFamily="-28" charset="0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7DDC070-583D-F248-890D-73C61B2C5EE6}"/>
                </a:ext>
              </a:extLst>
            </p:cNvPr>
            <p:cNvSpPr/>
            <p:nvPr/>
          </p:nvSpPr>
          <p:spPr bwMode="auto">
            <a:xfrm>
              <a:off x="2915816" y="1052736"/>
              <a:ext cx="504056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Helvetica" pitchFamily="-2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68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79538"/>
            <a:ext cx="30226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371600"/>
            <a:ext cx="3036887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66675" y="76200"/>
            <a:ext cx="89916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3100" b="1" i="1">
                <a:solidFill>
                  <a:srgbClr val="FF0000"/>
                </a:solidFill>
              </a:rPr>
              <a:t>Proteine della membrana plasmatica.</a:t>
            </a:r>
            <a:endParaRPr lang="it-IT" sz="2000" b="1" i="1">
              <a:solidFill>
                <a:srgbClr val="FF0000"/>
              </a:solidFill>
            </a:endParaRPr>
          </a:p>
          <a:p>
            <a:r>
              <a:rPr lang="it-IT" sz="1800" b="1" i="1">
                <a:solidFill>
                  <a:srgbClr val="FF0000"/>
                </a:solidFill>
              </a:rPr>
              <a:t>Le proteine della superficie di cellule A549 di adenocarcinoma di polmone sono state marcate trattando le cellule intere con biotina</a:t>
            </a:r>
            <a:endParaRPr lang="it-IT" sz="3100" b="1" i="1">
              <a:solidFill>
                <a:srgbClr val="FF0000"/>
              </a:solidFill>
            </a:endParaRPr>
          </a:p>
        </p:txBody>
      </p:sp>
      <p:sp>
        <p:nvSpPr>
          <p:cNvPr id="101382" name="AutoShape 6"/>
          <p:cNvSpPr>
            <a:spLocks noChangeArrowheads="1"/>
          </p:cNvSpPr>
          <p:nvPr/>
        </p:nvSpPr>
        <p:spPr bwMode="auto">
          <a:xfrm>
            <a:off x="762000" y="4125913"/>
            <a:ext cx="3657600" cy="977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b="1">
                <a:solidFill>
                  <a:schemeClr val="bg1"/>
                </a:solidFill>
              </a:rPr>
              <a:t>colorazione </a:t>
            </a:r>
          </a:p>
          <a:p>
            <a:r>
              <a:rPr lang="it-IT" b="1">
                <a:solidFill>
                  <a:schemeClr val="bg1"/>
                </a:solidFill>
              </a:rPr>
              <a:t>con nitrato d</a:t>
            </a:r>
            <a:r>
              <a:rPr lang="ja-JP" altLang="it-IT" b="1">
                <a:solidFill>
                  <a:schemeClr val="bg1"/>
                </a:solidFill>
              </a:rPr>
              <a:t>’</a:t>
            </a:r>
            <a:r>
              <a:rPr lang="it-IT" b="1">
                <a:solidFill>
                  <a:schemeClr val="bg1"/>
                </a:solidFill>
              </a:rPr>
              <a:t>argento</a:t>
            </a:r>
          </a:p>
        </p:txBody>
      </p:sp>
      <p:sp>
        <p:nvSpPr>
          <p:cNvPr id="101383" name="AutoShape 7"/>
          <p:cNvSpPr>
            <a:spLocks noChangeArrowheads="1"/>
          </p:cNvSpPr>
          <p:nvPr/>
        </p:nvSpPr>
        <p:spPr bwMode="auto">
          <a:xfrm>
            <a:off x="4724400" y="4125913"/>
            <a:ext cx="3657600" cy="977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it-IT" b="1" dirty="0">
                <a:solidFill>
                  <a:schemeClr val="bg1"/>
                </a:solidFill>
              </a:rPr>
              <a:t>rivelazione</a:t>
            </a:r>
          </a:p>
          <a:p>
            <a:pPr>
              <a:lnSpc>
                <a:spcPct val="80000"/>
              </a:lnSpc>
            </a:pPr>
            <a:r>
              <a:rPr lang="it-IT" b="1" dirty="0">
                <a:solidFill>
                  <a:schemeClr val="bg1"/>
                </a:solidFill>
              </a:rPr>
              <a:t>delle proteine</a:t>
            </a:r>
          </a:p>
          <a:p>
            <a:pPr>
              <a:lnSpc>
                <a:spcPct val="80000"/>
              </a:lnSpc>
            </a:pPr>
            <a:r>
              <a:rPr lang="it-IT" b="1" dirty="0">
                <a:solidFill>
                  <a:schemeClr val="bg1"/>
                </a:solidFill>
              </a:rPr>
              <a:t>di superficie </a:t>
            </a:r>
            <a:r>
              <a:rPr lang="it-IT" b="1" dirty="0" err="1">
                <a:solidFill>
                  <a:schemeClr val="bg1"/>
                </a:solidFill>
              </a:rPr>
              <a:t>biotinilate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304800" y="5192713"/>
            <a:ext cx="85344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400">
                <a:solidFill>
                  <a:srgbClr val="FFFF00"/>
                </a:solidFill>
              </a:rPr>
              <a:t>Le proteine biotinilate indicate con una freccia sono state identificate con MALDI-MS. Molte delle proteine biotinilate non vengono visualizzate dal silver staining dello stesso lisato cellulare. E</a:t>
            </a:r>
            <a:r>
              <a:rPr lang="ja-JP" altLang="it-IT" sz="1400">
                <a:solidFill>
                  <a:srgbClr val="FFFF00"/>
                </a:solidFill>
              </a:rPr>
              <a:t>’</a:t>
            </a:r>
            <a:r>
              <a:rPr lang="it-IT" sz="1400">
                <a:solidFill>
                  <a:srgbClr val="FFFF00"/>
                </a:solidFill>
              </a:rPr>
              <a:t> interessante notare che un certo numero di proteine della superficie cellulare altamente rappresentate sono chaperonine citoplasmatiche (HSP70, HSP 60, HSP54, HSP27) o del reticolo endoplasmatico (GRP78 altrimenti nota come BiP).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95751D-D1DC-0C4C-A787-FA6F8653E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1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771043" y="76200"/>
            <a:ext cx="76177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Carcinoma del pancreas. </a:t>
            </a:r>
            <a:r>
              <a:rPr lang="it-IT" sz="2800" b="1" dirty="0" err="1">
                <a:solidFill>
                  <a:srgbClr val="FFFF00"/>
                </a:solidFill>
              </a:rPr>
              <a:t>Chemioresistenza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303213" y="762000"/>
            <a:ext cx="8580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200">
                <a:solidFill>
                  <a:srgbClr val="FFFF00"/>
                </a:solidFill>
              </a:rPr>
              <a:t>Mappe bidimensionali di proteine ottenute da estratti della linea cellulare EPP85-181-P di carcinoma pancreatico umano e dei suoi sottocloni resistenti al trattamento farmacologico con mitoxantrone EPP85-181-RNOV e alla daunorubicina EPP85-181-RDB</a:t>
            </a:r>
          </a:p>
        </p:txBody>
      </p:sp>
      <p:pic>
        <p:nvPicPr>
          <p:cNvPr id="113668" name="Picture 10" descr="Carcinoma pancreas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1613"/>
            <a:ext cx="868680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11"/>
          <p:cNvSpPr>
            <a:spLocks noChangeArrowheads="1"/>
          </p:cNvSpPr>
          <p:nvPr/>
        </p:nvSpPr>
        <p:spPr bwMode="auto">
          <a:xfrm>
            <a:off x="411163" y="5638800"/>
            <a:ext cx="8580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200">
                <a:solidFill>
                  <a:srgbClr val="FFFF00"/>
                </a:solidFill>
              </a:rPr>
              <a:t>Sono marcate le principali proteine differenzialmente espresse, in particolare quelle sovraespresse sono sottolineate e quelle sottoespresse sono indicate in italico.</a:t>
            </a:r>
          </a:p>
        </p:txBody>
      </p:sp>
      <p:sp>
        <p:nvSpPr>
          <p:cNvPr id="113670" name="Rectangle 12"/>
          <p:cNvSpPr>
            <a:spLocks noChangeArrowheads="1"/>
          </p:cNvSpPr>
          <p:nvPr/>
        </p:nvSpPr>
        <p:spPr bwMode="auto">
          <a:xfrm>
            <a:off x="115888" y="6477000"/>
            <a:ext cx="8875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000">
                <a:solidFill>
                  <a:srgbClr val="FFFF00"/>
                </a:solidFill>
              </a:rPr>
              <a:t>Poland et al., in Biomedical application of proteomics. Sanchez JC, Corthals GL, Hochstrasser DF, Wiley-VCH Verlag GmbH &amp; Co., 2004, pag. 191-204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E56F87-CA58-0343-A480-B886C7392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arcinoma Pancreas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00088"/>
            <a:ext cx="59436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771043" y="76200"/>
            <a:ext cx="76177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Carcinoma del pancreas. </a:t>
            </a:r>
            <a:r>
              <a:rPr lang="it-IT" sz="2800" b="1" dirty="0" err="1">
                <a:solidFill>
                  <a:srgbClr val="FFFF00"/>
                </a:solidFill>
              </a:rPr>
              <a:t>Chemioresistenza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115888" y="6477000"/>
            <a:ext cx="8875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000">
                <a:solidFill>
                  <a:srgbClr val="FFFF00"/>
                </a:solidFill>
              </a:rPr>
              <a:t>Poland et al., in Biomedical application of proteomics. Sanchez JC, Corthals GL, Hochstrasser DF, Wiley-VCH Verlag GmbH &amp; Co., 2004, pag. 191-204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177800" y="5172075"/>
            <a:ext cx="8813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400" dirty="0">
                <a:solidFill>
                  <a:srgbClr val="FF0000"/>
                </a:solidFill>
              </a:rPr>
              <a:t>E</a:t>
            </a:r>
            <a:r>
              <a:rPr lang="ja-JP" altLang="it-IT" sz="1400">
                <a:solidFill>
                  <a:srgbClr val="FF0000"/>
                </a:solidFill>
              </a:rPr>
              <a:t>’</a:t>
            </a:r>
            <a:r>
              <a:rPr lang="it-IT" sz="1400" dirty="0">
                <a:solidFill>
                  <a:srgbClr val="FF0000"/>
                </a:solidFill>
              </a:rPr>
              <a:t> interessante notare che che un gran numero di proteine </a:t>
            </a:r>
            <a:r>
              <a:rPr lang="it-IT" sz="1400" dirty="0" err="1">
                <a:solidFill>
                  <a:srgbClr val="FF0000"/>
                </a:solidFill>
              </a:rPr>
              <a:t>differenzialmente</a:t>
            </a:r>
            <a:r>
              <a:rPr lang="it-IT" sz="1400" dirty="0">
                <a:solidFill>
                  <a:srgbClr val="FF0000"/>
                </a:solidFill>
              </a:rPr>
              <a:t> espresse da cloni cellulari resistenti a farmaci chemioterapici sono delle </a:t>
            </a:r>
            <a:r>
              <a:rPr lang="it-IT" sz="1400" dirty="0" err="1">
                <a:solidFill>
                  <a:srgbClr val="FF0000"/>
                </a:solidFill>
              </a:rPr>
              <a:t>chaperonine</a:t>
            </a:r>
            <a:r>
              <a:rPr lang="it-IT" sz="1400" dirty="0">
                <a:solidFill>
                  <a:srgbClr val="FF0000"/>
                </a:solidFill>
              </a:rPr>
              <a:t> e che tra quelle che sembrano giocare un ruolo nel fenomeno della </a:t>
            </a:r>
            <a:r>
              <a:rPr lang="it-IT" sz="1400" dirty="0" err="1">
                <a:solidFill>
                  <a:srgbClr val="FF0000"/>
                </a:solidFill>
              </a:rPr>
              <a:t>chemioresistenza</a:t>
            </a:r>
            <a:r>
              <a:rPr lang="it-IT" sz="1400" dirty="0">
                <a:solidFill>
                  <a:srgbClr val="FF0000"/>
                </a:solidFill>
              </a:rPr>
              <a:t> sono comprese anche alcune proteine per le quali è riportato un coinvolgimento nella inibizione della apoptosi.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D16C7B-71AF-6242-B85D-D71CEA28A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0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03325"/>
            <a:ext cx="64008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1941513" y="104775"/>
            <a:ext cx="52435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Mappa di riferimento delle proteine sieriche del ratto</a:t>
            </a:r>
          </a:p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 (</a:t>
            </a:r>
            <a:r>
              <a:rPr lang="it-IT" sz="1400" b="1">
                <a:solidFill>
                  <a:srgbClr val="FFFF00"/>
                </a:solidFill>
                <a:latin typeface="Arial" charset="0"/>
              </a:rPr>
              <a:t>Ratti maschi di 90 giorni)</a:t>
            </a:r>
            <a:endParaRPr lang="it-IT" b="1">
              <a:solidFill>
                <a:srgbClr val="C7ED1C"/>
              </a:solidFill>
              <a:latin typeface="Arial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76200" y="5851525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000">
                <a:solidFill>
                  <a:srgbClr val="FFFF00"/>
                </a:solidFill>
                <a:latin typeface="Arial" charset="0"/>
              </a:rPr>
              <a:t>Le proteine sono state identificate con una combinazione di metodi: immunoblotting, peptide mapping per HPLC-MS/MS e MALDI-TOF dopo digestione in gel.</a:t>
            </a:r>
            <a:endParaRPr lang="it-IT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76200" y="6384925"/>
            <a:ext cx="899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000">
                <a:solidFill>
                  <a:srgbClr val="FFFF00"/>
                </a:solidFill>
                <a:latin typeface="Arial" charset="0"/>
              </a:rPr>
              <a:t>Spot identificati solo con metodi immunologici sono indicati in blu, quelli identificati solo per HPLC-MS/MS o in combinazione con immunoblotting sono marcati in rosso.</a:t>
            </a:r>
          </a:p>
        </p:txBody>
      </p:sp>
      <p:sp>
        <p:nvSpPr>
          <p:cNvPr id="54278" name="Line 8"/>
          <p:cNvSpPr>
            <a:spLocks noChangeShapeType="1"/>
          </p:cNvSpPr>
          <p:nvPr/>
        </p:nvSpPr>
        <p:spPr bwMode="auto">
          <a:xfrm flipH="1">
            <a:off x="7339013" y="2803525"/>
            <a:ext cx="685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7942263" y="2679700"/>
            <a:ext cx="387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IgM</a:t>
            </a:r>
          </a:p>
        </p:txBody>
      </p:sp>
      <p:sp>
        <p:nvSpPr>
          <p:cNvPr id="54280" name="Line 10"/>
          <p:cNvSpPr>
            <a:spLocks noChangeShapeType="1"/>
          </p:cNvSpPr>
          <p:nvPr/>
        </p:nvSpPr>
        <p:spPr bwMode="auto">
          <a:xfrm flipH="1">
            <a:off x="7346950" y="4075113"/>
            <a:ext cx="685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7948613" y="3949700"/>
            <a:ext cx="374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IgG</a:t>
            </a:r>
          </a:p>
        </p:txBody>
      </p:sp>
      <p:sp>
        <p:nvSpPr>
          <p:cNvPr id="54282" name="Line 12"/>
          <p:cNvSpPr>
            <a:spLocks noChangeShapeType="1"/>
          </p:cNvSpPr>
          <p:nvPr/>
        </p:nvSpPr>
        <p:spPr bwMode="auto">
          <a:xfrm flipH="1">
            <a:off x="5943600" y="2233613"/>
            <a:ext cx="20574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83" name="Rectangle 13"/>
          <p:cNvSpPr>
            <a:spLocks noChangeArrowheads="1"/>
          </p:cNvSpPr>
          <p:nvPr/>
        </p:nvSpPr>
        <p:spPr bwMode="auto">
          <a:xfrm>
            <a:off x="7913688" y="211613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Albumina</a:t>
            </a:r>
          </a:p>
        </p:txBody>
      </p:sp>
      <p:sp>
        <p:nvSpPr>
          <p:cNvPr id="54284" name="Line 14"/>
          <p:cNvSpPr>
            <a:spLocks noChangeShapeType="1"/>
          </p:cNvSpPr>
          <p:nvPr/>
        </p:nvSpPr>
        <p:spPr bwMode="auto">
          <a:xfrm flipH="1">
            <a:off x="6477000" y="1660525"/>
            <a:ext cx="15240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85" name="Rectangle 15"/>
          <p:cNvSpPr>
            <a:spLocks noChangeArrowheads="1"/>
          </p:cNvSpPr>
          <p:nvPr/>
        </p:nvSpPr>
        <p:spPr bwMode="auto">
          <a:xfrm>
            <a:off x="7881938" y="1536700"/>
            <a:ext cx="857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Transferrina</a:t>
            </a:r>
          </a:p>
        </p:txBody>
      </p:sp>
      <p:sp>
        <p:nvSpPr>
          <p:cNvPr id="54286" name="Line 16"/>
          <p:cNvSpPr>
            <a:spLocks noChangeShapeType="1"/>
          </p:cNvSpPr>
          <p:nvPr/>
        </p:nvSpPr>
        <p:spPr bwMode="auto">
          <a:xfrm flipH="1">
            <a:off x="4343400" y="1279525"/>
            <a:ext cx="11430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87" name="Rectangle 17"/>
          <p:cNvSpPr>
            <a:spLocks noChangeArrowheads="1"/>
          </p:cNvSpPr>
          <p:nvPr/>
        </p:nvSpPr>
        <p:spPr bwMode="auto">
          <a:xfrm>
            <a:off x="5426075" y="1155700"/>
            <a:ext cx="488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  <a:latin typeface="Symbol" charset="0"/>
                <a:sym typeface="Symbol" charset="0"/>
              </a:rPr>
              <a:t></a:t>
            </a:r>
            <a:r>
              <a:rPr lang="it-IT" sz="1000">
                <a:solidFill>
                  <a:srgbClr val="FF0000"/>
                </a:solidFill>
              </a:rPr>
              <a:t>1-I3</a:t>
            </a:r>
          </a:p>
        </p:txBody>
      </p:sp>
      <p:sp>
        <p:nvSpPr>
          <p:cNvPr id="54288" name="Line 18"/>
          <p:cNvSpPr>
            <a:spLocks noChangeShapeType="1"/>
          </p:cNvSpPr>
          <p:nvPr/>
        </p:nvSpPr>
        <p:spPr bwMode="auto">
          <a:xfrm flipV="1">
            <a:off x="3048000" y="2879725"/>
            <a:ext cx="106680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89" name="Rectangle 19"/>
          <p:cNvSpPr>
            <a:spLocks noChangeArrowheads="1"/>
          </p:cNvSpPr>
          <p:nvPr/>
        </p:nvSpPr>
        <p:spPr bwMode="auto">
          <a:xfrm>
            <a:off x="2570163" y="3079750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  <a:latin typeface="Symbol" charset="0"/>
                <a:sym typeface="Symbol" charset="0"/>
              </a:rPr>
              <a:t></a:t>
            </a:r>
            <a:r>
              <a:rPr lang="it-IT" sz="1000">
                <a:solidFill>
                  <a:srgbClr val="FF0000"/>
                </a:solidFill>
              </a:rPr>
              <a:t>1-AT</a:t>
            </a:r>
          </a:p>
        </p:txBody>
      </p:sp>
      <p:sp>
        <p:nvSpPr>
          <p:cNvPr id="54290" name="Rectangle 21"/>
          <p:cNvSpPr>
            <a:spLocks noChangeArrowheads="1"/>
          </p:cNvSpPr>
          <p:nvPr/>
        </p:nvSpPr>
        <p:spPr bwMode="auto">
          <a:xfrm>
            <a:off x="1927225" y="2771775"/>
            <a:ext cx="1682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Serine protease inhibitor 3</a:t>
            </a:r>
          </a:p>
        </p:txBody>
      </p:sp>
      <p:sp>
        <p:nvSpPr>
          <p:cNvPr id="54291" name="Line 22"/>
          <p:cNvSpPr>
            <a:spLocks noChangeShapeType="1"/>
          </p:cNvSpPr>
          <p:nvPr/>
        </p:nvSpPr>
        <p:spPr bwMode="auto">
          <a:xfrm flipV="1">
            <a:off x="3505200" y="2803525"/>
            <a:ext cx="1524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92" name="Rectangle 23"/>
          <p:cNvSpPr>
            <a:spLocks noChangeArrowheads="1"/>
          </p:cNvSpPr>
          <p:nvPr/>
        </p:nvSpPr>
        <p:spPr bwMode="auto">
          <a:xfrm>
            <a:off x="4527550" y="3641725"/>
            <a:ext cx="882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Aptoglobina</a:t>
            </a:r>
          </a:p>
        </p:txBody>
      </p:sp>
      <p:sp>
        <p:nvSpPr>
          <p:cNvPr id="54293" name="Line 24"/>
          <p:cNvSpPr>
            <a:spLocks noChangeShapeType="1"/>
          </p:cNvSpPr>
          <p:nvPr/>
        </p:nvSpPr>
        <p:spPr bwMode="auto">
          <a:xfrm flipH="1" flipV="1">
            <a:off x="4876800" y="3489325"/>
            <a:ext cx="762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294" name="Rectangle 25"/>
          <p:cNvSpPr>
            <a:spLocks noChangeArrowheads="1"/>
          </p:cNvSpPr>
          <p:nvPr/>
        </p:nvSpPr>
        <p:spPr bwMode="auto">
          <a:xfrm>
            <a:off x="4478873" y="762000"/>
            <a:ext cx="184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F3B02F-0D0C-0844-949F-806B9E193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8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904875"/>
            <a:ext cx="70866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4" name="Rectangle 1028"/>
          <p:cNvSpPr>
            <a:spLocks noChangeArrowheads="1"/>
          </p:cNvSpPr>
          <p:nvPr/>
        </p:nvSpPr>
        <p:spPr bwMode="auto">
          <a:xfrm>
            <a:off x="52388" y="206375"/>
            <a:ext cx="9036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FFFF00"/>
                </a:solidFill>
                <a:latin typeface="Arial" charset="0"/>
              </a:rPr>
              <a:t>Mappa di riferimento delle proteine sieriche del ratto</a:t>
            </a:r>
            <a:endParaRPr lang="it-IT" sz="2800" b="1">
              <a:solidFill>
                <a:srgbClr val="C7ED1C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E9D56D-1F26-A642-BF0D-A4B66D5E4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506538"/>
            <a:ext cx="853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568325" y="225425"/>
            <a:ext cx="8042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FF00"/>
                </a:solidFill>
              </a:rPr>
              <a:t>Variazioni del proteoma del siero di ratto</a:t>
            </a:r>
          </a:p>
          <a:p>
            <a:r>
              <a:rPr lang="it-IT" sz="3200" b="1">
                <a:solidFill>
                  <a:srgbClr val="FFFF00"/>
                </a:solidFill>
              </a:rPr>
              <a:t>in relazione all</a:t>
            </a:r>
            <a:r>
              <a:rPr lang="ja-JP" altLang="it-IT" sz="3200" b="1">
                <a:solidFill>
                  <a:srgbClr val="FFFF00"/>
                </a:solidFill>
              </a:rPr>
              <a:t>’</a:t>
            </a:r>
            <a:r>
              <a:rPr lang="it-IT" sz="3200" b="1">
                <a:solidFill>
                  <a:srgbClr val="FFFF00"/>
                </a:solidFill>
              </a:rPr>
              <a:t>età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541463" y="4006850"/>
            <a:ext cx="6840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>
                <a:solidFill>
                  <a:srgbClr val="FFFF00"/>
                </a:solidFill>
              </a:rPr>
              <a:t>Ratti di 9 giorni			           Ratti di 90 giorni</a:t>
            </a: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 flipH="1">
            <a:off x="6096000" y="1382713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4725" y="1214438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  <a:latin typeface="Symbol" charset="0"/>
                <a:sym typeface="Symbol" charset="0"/>
              </a:rPr>
              <a:t>a1-</a:t>
            </a:r>
            <a:r>
              <a:rPr lang="it-IT" sz="1000">
                <a:solidFill>
                  <a:srgbClr val="FF0000"/>
                </a:solidFill>
              </a:rPr>
              <a:t>inhibitor 3</a:t>
            </a:r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 flipV="1">
            <a:off x="6248400" y="2982913"/>
            <a:ext cx="381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6248400" y="2982913"/>
            <a:ext cx="533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5638800" y="3151188"/>
            <a:ext cx="1276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  <a:latin typeface="Symbol" charset="0"/>
                <a:sym typeface="Symbol" charset="0"/>
              </a:rPr>
              <a:t>a1-</a:t>
            </a:r>
            <a:r>
              <a:rPr lang="it-IT" sz="1000">
                <a:solidFill>
                  <a:srgbClr val="FF0000"/>
                </a:solidFill>
              </a:rPr>
              <a:t>macroglobulina</a:t>
            </a:r>
          </a:p>
        </p:txBody>
      </p:sp>
      <p:sp>
        <p:nvSpPr>
          <p:cNvPr id="58378" name="Line 11"/>
          <p:cNvSpPr>
            <a:spLocks noChangeShapeType="1"/>
          </p:cNvSpPr>
          <p:nvPr/>
        </p:nvSpPr>
        <p:spPr bwMode="auto">
          <a:xfrm flipV="1">
            <a:off x="1355725" y="2738438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749300" y="2830513"/>
            <a:ext cx="13398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FF0000"/>
                </a:solidFill>
              </a:rPr>
              <a:t>apolipoproteina A-IV</a:t>
            </a:r>
          </a:p>
        </p:txBody>
      </p:sp>
      <p:pic>
        <p:nvPicPr>
          <p:cNvPr id="5838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325938"/>
            <a:ext cx="31242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C26CE-545C-F947-A377-CF2B5F071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6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077913" y="3754438"/>
            <a:ext cx="7532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400">
                <a:solidFill>
                  <a:srgbClr val="FFFF00"/>
                </a:solidFill>
              </a:rPr>
              <a:t>Femmine di ratto di controllo		                  Ratte con artrite sperimentale</a:t>
            </a: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2024063" y="212725"/>
            <a:ext cx="5095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FFFF00"/>
                </a:solidFill>
              </a:rPr>
              <a:t>Variazioni del proteoma del siero di ratto</a:t>
            </a:r>
          </a:p>
          <a:p>
            <a:r>
              <a:rPr lang="it-IT" sz="2000" b="1">
                <a:solidFill>
                  <a:srgbClr val="FFFF00"/>
                </a:solidFill>
              </a:rPr>
              <a:t>in corso di artrite sperimentale</a:t>
            </a:r>
          </a:p>
        </p:txBody>
      </p:sp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6477000" y="4114800"/>
            <a:ext cx="2438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000">
                <a:solidFill>
                  <a:srgbClr val="FFFF00"/>
                </a:solidFill>
                <a:latin typeface="Arial" charset="0"/>
              </a:rPr>
              <a:t>Le ratte sono state immunizzate iniettando nel piede 100 </a:t>
            </a:r>
            <a:r>
              <a:rPr lang="it-IT" sz="1000">
                <a:solidFill>
                  <a:srgbClr val="FFFF00"/>
                </a:solidFill>
                <a:latin typeface="Symbol" charset="0"/>
                <a:sym typeface="Symbol" charset="0"/>
              </a:rPr>
              <a:t></a:t>
            </a:r>
            <a:r>
              <a:rPr lang="it-IT" sz="1000">
                <a:solidFill>
                  <a:srgbClr val="FFFF00"/>
                </a:solidFill>
                <a:latin typeface="Arial" charset="0"/>
              </a:rPr>
              <a:t>l di una soluzione10 mg/ml di </a:t>
            </a:r>
            <a:r>
              <a:rPr lang="it-IT" sz="1000" i="1">
                <a:solidFill>
                  <a:srgbClr val="FFFF00"/>
                </a:solidFill>
                <a:latin typeface="Arial" charset="0"/>
              </a:rPr>
              <a:t>Mycobacterium tuberculosis</a:t>
            </a:r>
            <a:r>
              <a:rPr lang="it-IT" sz="1000">
                <a:solidFill>
                  <a:srgbClr val="FFFF00"/>
                </a:solidFill>
                <a:latin typeface="Arial" charset="0"/>
              </a:rPr>
              <a:t> inattivato al calore in olio di paraffina. Il siero e</a:t>
            </a:r>
            <a:r>
              <a:rPr lang="ja-JP" altLang="it-IT" sz="1000">
                <a:solidFill>
                  <a:srgbClr val="FFFF00"/>
                </a:solidFill>
                <a:latin typeface="Arial" charset="0"/>
              </a:rPr>
              <a:t>’</a:t>
            </a:r>
            <a:r>
              <a:rPr lang="it-IT" sz="1000">
                <a:solidFill>
                  <a:srgbClr val="FFFF00"/>
                </a:solidFill>
                <a:latin typeface="Arial" charset="0"/>
              </a:rPr>
              <a:t> stato prelevato 2 settimane dopo il trattamento.</a:t>
            </a:r>
          </a:p>
        </p:txBody>
      </p:sp>
      <p:pic>
        <p:nvPicPr>
          <p:cNvPr id="6042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325938"/>
            <a:ext cx="31242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266858-9638-C14F-A5C3-2EB1EBF7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3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71538"/>
            <a:ext cx="54864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1027"/>
          <p:cNvSpPr>
            <a:spLocks noChangeArrowheads="1"/>
          </p:cNvSpPr>
          <p:nvPr/>
        </p:nvSpPr>
        <p:spPr bwMode="auto">
          <a:xfrm>
            <a:off x="2024063" y="80963"/>
            <a:ext cx="5095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FFFF00"/>
                </a:solidFill>
              </a:rPr>
              <a:t>Variazioni del proteoma del siero di ratto</a:t>
            </a:r>
          </a:p>
          <a:p>
            <a:r>
              <a:rPr lang="it-IT" sz="2000" b="1">
                <a:solidFill>
                  <a:srgbClr val="FFFF00"/>
                </a:solidFill>
              </a:rPr>
              <a:t>in corso di artrite sperimentale</a:t>
            </a:r>
          </a:p>
        </p:txBody>
      </p:sp>
      <p:pic>
        <p:nvPicPr>
          <p:cNvPr id="602116" name="Picture 10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83013"/>
            <a:ext cx="640080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5C5754-AD3F-CA42-9C5C-BF669B68EF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860425" y="76200"/>
            <a:ext cx="74374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rgbClr val="FFFF00"/>
                </a:solidFill>
              </a:rPr>
              <a:t>Proteoma del siero umano</a:t>
            </a:r>
          </a:p>
          <a:p>
            <a:r>
              <a:rPr lang="it-IT" sz="2000" b="1">
                <a:solidFill>
                  <a:srgbClr val="FFFF00"/>
                </a:solidFill>
              </a:rPr>
              <a:t>in corso di infiammazione acuta, in un soggetto infettato da </a:t>
            </a:r>
          </a:p>
          <a:p>
            <a:r>
              <a:rPr lang="it-IT" sz="2000" b="1">
                <a:solidFill>
                  <a:srgbClr val="FFFF00"/>
                </a:solidFill>
              </a:rPr>
              <a:t>Haemophilus influenzae di tipo b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58750" y="6019800"/>
            <a:ext cx="882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it-IT" sz="1200" dirty="0">
                <a:solidFill>
                  <a:srgbClr val="FFFF00"/>
                </a:solidFill>
              </a:rPr>
              <a:t>I colori indicano proteine invarianti in blu e proteine in aumento in rosso. Gli spot sono stati identificati per </a:t>
            </a:r>
            <a:r>
              <a:rPr lang="it-IT" sz="1200" dirty="0" err="1">
                <a:solidFill>
                  <a:srgbClr val="FFFF00"/>
                </a:solidFill>
              </a:rPr>
              <a:t>confrontocon</a:t>
            </a:r>
            <a:r>
              <a:rPr lang="it-IT" sz="1200" dirty="0">
                <a:solidFill>
                  <a:srgbClr val="FFFF00"/>
                </a:solidFill>
              </a:rPr>
              <a:t> la mappa del siero umano normale pubblicata in </a:t>
            </a:r>
            <a:r>
              <a:rPr lang="it-IT" sz="1200" dirty="0" err="1">
                <a:solidFill>
                  <a:srgbClr val="FFFF00"/>
                </a:solidFill>
              </a:rPr>
              <a:t>Swiss</a:t>
            </a:r>
            <a:r>
              <a:rPr lang="it-IT" sz="1200" dirty="0">
                <a:solidFill>
                  <a:srgbClr val="FFFF00"/>
                </a:solidFill>
              </a:rPr>
              <a:t> 2-D PAGE; http://</a:t>
            </a:r>
            <a:r>
              <a:rPr lang="it-IT" sz="1200" dirty="0" err="1">
                <a:solidFill>
                  <a:srgbClr val="FFFF00"/>
                </a:solidFill>
              </a:rPr>
              <a:t>www.expasy.org</a:t>
            </a:r>
            <a:r>
              <a:rPr lang="it-IT" sz="1200" dirty="0">
                <a:solidFill>
                  <a:srgbClr val="FFFF00"/>
                </a:solidFill>
              </a:rPr>
              <a:t>/ch2d/</a:t>
            </a:r>
          </a:p>
        </p:txBody>
      </p:sp>
      <p:pic>
        <p:nvPicPr>
          <p:cNvPr id="70660" name="Picture 4" descr="Fase acuta Hu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1143000"/>
            <a:ext cx="4532313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77205F-C1AF-EF43-9BF5-70570EFDA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134938" y="96838"/>
            <a:ext cx="88677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3800" b="1" i="1">
                <a:solidFill>
                  <a:srgbClr val="FFFF00"/>
                </a:solidFill>
              </a:rPr>
              <a:t>Mappa del BALF umano normale</a:t>
            </a: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1822450" y="609600"/>
            <a:ext cx="550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400" b="1" i="1">
                <a:solidFill>
                  <a:srgbClr val="FFFF00"/>
                </a:solidFill>
              </a:rPr>
              <a:t>( fluido di lavaggio broncoalveolare )</a:t>
            </a:r>
          </a:p>
        </p:txBody>
      </p:sp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270000"/>
            <a:ext cx="49149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9AE119-A6B2-844D-A6EE-ECD9937E8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4648200" y="15859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2400">
                <a:solidFill>
                  <a:srgbClr val="FFFF00"/>
                </a:solidFill>
              </a:rPr>
              <a:t>sarcoidosi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914400" y="1603375"/>
            <a:ext cx="3505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fibrosi idiopatica</a:t>
            </a: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1449388" y="685800"/>
            <a:ext cx="624363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it-IT" sz="3800" b="1" i="1">
                <a:solidFill>
                  <a:srgbClr val="FFFF00"/>
                </a:solidFill>
              </a:rPr>
              <a:t>Mappe di BALF patologici </a:t>
            </a:r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2123728" y="6021288"/>
            <a:ext cx="578356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it-IT" sz="1200" dirty="0">
                <a:solidFill>
                  <a:srgbClr val="FFFF00"/>
                </a:solidFill>
              </a:rPr>
              <a:t>Proteine specificamente presenti nel BALF di soggetti affetti da diverse patologie</a:t>
            </a:r>
          </a:p>
        </p:txBody>
      </p:sp>
      <p:pic>
        <p:nvPicPr>
          <p:cNvPr id="8090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81200"/>
            <a:ext cx="83058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53C78C-F08C-2C44-9159-1028CD8B0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7661</TotalTime>
  <Words>595</Words>
  <Application>Microsoft Macintosh PowerPoint</Application>
  <PresentationFormat>Presentazione su schermo (4:3)</PresentationFormat>
  <Paragraphs>68</Paragraphs>
  <Slides>13</Slides>
  <Notes>13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Helvetica</vt:lpstr>
      <vt:lpstr>Impact</vt:lpstr>
      <vt:lpstr>Symbol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292</cp:revision>
  <dcterms:created xsi:type="dcterms:W3CDTF">2010-01-19T10:57:02Z</dcterms:created>
  <dcterms:modified xsi:type="dcterms:W3CDTF">2020-05-08T16:34:21Z</dcterms:modified>
  <cp:category/>
</cp:coreProperties>
</file>