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23" r:id="rId2"/>
    <p:sldId id="598" r:id="rId3"/>
    <p:sldId id="538" r:id="rId4"/>
    <p:sldId id="595" r:id="rId5"/>
    <p:sldId id="596" r:id="rId6"/>
    <p:sldId id="597" r:id="rId7"/>
    <p:sldId id="540" r:id="rId8"/>
    <p:sldId id="599" r:id="rId9"/>
    <p:sldId id="600" r:id="rId10"/>
    <p:sldId id="601" r:id="rId11"/>
    <p:sldId id="602" r:id="rId12"/>
    <p:sldId id="558" r:id="rId13"/>
    <p:sldId id="604" r:id="rId14"/>
    <p:sldId id="605" r:id="rId15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2707Rb7aCwyRGuFYGu9LIA==" hashData="/+KRXZMhbvi4YzWRubbJjKsXyO7xOaNIW0VloXkfKSFDQWzKTdPerxirbdciUgOfc1b5XsprHsyERVs6Wo3hf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020085"/>
    <a:srgbClr val="0400AB"/>
    <a:srgbClr val="C0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30"/>
  </p:normalViewPr>
  <p:slideViewPr>
    <p:cSldViewPr>
      <p:cViewPr varScale="1">
        <p:scale>
          <a:sx n="104" d="100"/>
          <a:sy n="104" d="100"/>
        </p:scale>
        <p:origin x="89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EB700D-239F-3840-B653-49B4A48BA99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606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A384DA-73BE-B046-944B-E2F9B95BB38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788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ＭＳ Ｐゴシック" pitchFamily="-2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4172780-9182-9A4D-9EC8-22ECA078E9A6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>
                <a:latin typeface="Comic Sans MS" charset="0"/>
              </a:rPr>
              <a:t>In un gel bidimensionale le isoforme proteiche hanno un tipico aspetto a </a:t>
            </a:r>
            <a:r>
              <a:rPr lang="ja-JP" altLang="it-IT">
                <a:latin typeface="Comic Sans MS" charset="0"/>
              </a:rPr>
              <a:t>“</a:t>
            </a:r>
            <a:r>
              <a:rPr lang="it-IT">
                <a:latin typeface="Comic Sans MS" charset="0"/>
              </a:rPr>
              <a:t>costellazione</a:t>
            </a:r>
            <a:r>
              <a:rPr lang="ja-JP" altLang="it-IT">
                <a:latin typeface="Comic Sans MS" charset="0"/>
              </a:rPr>
              <a:t>”</a:t>
            </a:r>
            <a:r>
              <a:rPr lang="it-IT">
                <a:latin typeface="Comic Sans MS" charset="0"/>
              </a:rPr>
              <a:t>, in quanto le PTM spesso provocano variazioni apprezzabili del PI della proteina senza modificarne sensibilmente la massa molecolare</a:t>
            </a:r>
            <a:endParaRPr lang="it-IT">
              <a:latin typeface="Calibri" charset="0"/>
            </a:endParaRPr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CBCF9D-3121-624E-A810-9B1D1393181A}" type="slidenum">
              <a:rPr lang="it-IT"/>
              <a:pPr eaLnBrk="1" hangingPunct="1"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3CFBB22-28B7-F144-94D2-94CCEBA6DC97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3891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it-IT" dirty="0">
              <a:latin typeface="Times New Roman" charset="0"/>
              <a:cs typeface="Times New Roman" charset="0"/>
            </a:endParaRPr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325CFA-49F0-C541-B893-471A510FA13D}" type="slidenum">
              <a:rPr lang="it-IT"/>
              <a:pPr eaLnBrk="1" hangingPunct="1"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dirty="0">
                <a:latin typeface="Calibri" charset="0"/>
              </a:rPr>
              <a:t> </a:t>
            </a: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E78045-BCE3-BA49-BF4B-835CC57CC8D7}" type="slidenum">
              <a:rPr lang="it-IT"/>
              <a:pPr eaLnBrk="1" hangingPunct="1"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BF79C-E64A-2B41-BBEC-32F14AFB4987}" type="slidenum">
              <a:rPr lang="it-IT"/>
              <a:pPr eaLnBrk="1" hangingPunct="1"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9EF5B85-04EC-404D-A988-408B294FA068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>
              <a:latin typeface="Calibri" charset="0"/>
            </a:endParaRPr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AF3E05-295C-784F-99AA-2F23FFBA0F32}" type="slidenum">
              <a:rPr lang="it-IT"/>
              <a:pPr eaLnBrk="1" hangingPunct="1"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>
                <a:latin typeface="Calibri" charset="0"/>
              </a:rPr>
              <a:t>Perche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 no lo studio di mRNA? 1. Perche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 non c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e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 correlazione tra quantità di mRNA e quantità di proteina ; 2. dallo studio del mRNA non si evidenziano le PTM.</a:t>
            </a:r>
          </a:p>
          <a:p>
            <a:endParaRPr lang="it-IT">
              <a:latin typeface="Calibri" charset="0"/>
            </a:endParaRPr>
          </a:p>
          <a:p>
            <a:r>
              <a:rPr lang="it-IT">
                <a:latin typeface="Calibri" charset="0"/>
              </a:rPr>
              <a:t>E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 il proteoma a determinare il fenotipo della cellula infatti dopo che la proteina e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 stata sintetizzata puo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 essere ulteriormente modificata da processi che possono modificarne struttura e funzione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008FE4-7013-5F43-AA77-FC21F1C8FD30}" type="slidenum">
              <a:rPr lang="it-IT"/>
              <a:pPr eaLnBrk="1" hangingPunct="1"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EA77D6E-0C34-A742-BB6A-E38F2431DFEF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Char char="•"/>
              <a:defRPr/>
            </a:pPr>
            <a:endParaRPr lang="it-IT" dirty="0">
              <a:latin typeface="Times New Roman" pitchFamily="18" charset="0"/>
              <a:ea typeface="+mn-ea"/>
            </a:endParaRPr>
          </a:p>
          <a:p>
            <a:pPr>
              <a:defRPr/>
            </a:pPr>
            <a:endParaRPr lang="it-IT" dirty="0">
              <a:ea typeface="+mn-ea"/>
            </a:endParaRPr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874D1-97E1-CB41-878C-CBAC7C3348D0}" type="slidenum">
              <a:rPr lang="it-IT"/>
              <a:pPr eaLnBrk="1" hangingPunct="1"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>
              <a:latin typeface="Calibri" charset="0"/>
            </a:endParaRPr>
          </a:p>
          <a:p>
            <a:endParaRPr lang="it-IT" dirty="0">
              <a:latin typeface="Calibri" charset="0"/>
            </a:endParaRPr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09D566-B5F2-534A-BE11-16C515A5B60E}" type="slidenum">
              <a:rPr lang="it-IT"/>
              <a:pPr eaLnBrk="1" hangingPunct="1"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9FD97C-C88D-A841-9A68-DEF09DB7B681}" type="slidenum">
              <a:rPr lang="it-IT"/>
              <a:pPr eaLnBrk="1" hangingPunct="1"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A7FCC-1FBA-394D-8C8F-E8E9D9D8D4A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5048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A4993-79A9-4243-AC7A-29240527843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4425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225BC-2429-A44B-B6F8-F20B6106B8A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3534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4A6C3-2241-754B-8FE5-5458864A578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2442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61487-EE8F-3441-AD39-61EC217B3AD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4120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B3F82-CD5F-224C-8DDC-E80A5A4C7C1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12547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FB56-E7A0-A248-B4AC-BE813C5C40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4389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5E2E1-0788-8D40-9E50-25F2C65B382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2104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7E103-1D08-5D48-8F52-7B0156EA9FF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2483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9255E-1614-6042-9664-B14A01E30EE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1945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BC6FD-02B5-0F40-905B-C93024D35CE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688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5CA648AC-521A-3E4A-B1E8-1A32745FFFB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28" charset="-128"/>
          <a:cs typeface="ＭＳ Ｐゴシック" pitchFamily="-2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2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2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2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4118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/>
          </p:cNvSpPr>
          <p:nvPr/>
        </p:nvSpPr>
        <p:spPr bwMode="auto">
          <a:xfrm>
            <a:off x="420688" y="1066800"/>
            <a:ext cx="83058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Analisi di livelli di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espressione proteica 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applicazioni biomediche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Parte 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D92968-34E3-7E4F-BD19-C057F3878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1643063" y="357188"/>
            <a:ext cx="6049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b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Visualizzazione degli spot proteici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096963"/>
            <a:ext cx="487680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811463"/>
            <a:ext cx="51435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ttangolo 5"/>
          <p:cNvSpPr>
            <a:spLocks noChangeArrowheads="1"/>
          </p:cNvSpPr>
          <p:nvPr/>
        </p:nvSpPr>
        <p:spPr bwMode="auto">
          <a:xfrm>
            <a:off x="2000250" y="471487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§"/>
            </a:pPr>
            <a:r>
              <a:rPr lang="it-IT" sz="2000" b="1">
                <a:latin typeface="Comic Sans MS" charset="0"/>
              </a:rPr>
              <a:t>Trasferimento su membrana</a:t>
            </a:r>
          </a:p>
          <a:p>
            <a:pPr marL="342900" indent="-342900">
              <a:buFont typeface="Wingdings" charset="0"/>
              <a:buChar char="§"/>
            </a:pPr>
            <a:r>
              <a:rPr lang="it-IT" sz="2000" b="1">
                <a:latin typeface="Comic Sans MS" charset="0"/>
              </a:rPr>
              <a:t>Immunoblotting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0F72E3-0B12-ED45-AC45-E4AC95739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90952"/>
      </p:ext>
    </p:extLst>
  </p:cSld>
  <p:clrMapOvr>
    <a:masterClrMapping/>
  </p:clrMapOvr>
  <p:transition advTm="60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4" descr="PLASMA_HUMAN bi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7" t="5000" r="39032" b="82478"/>
          <a:stretch>
            <a:fillRect/>
          </a:stretch>
        </p:blipFill>
        <p:spPr bwMode="auto">
          <a:xfrm>
            <a:off x="500063" y="1357313"/>
            <a:ext cx="40005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magine 5" descr="PLASMA_HUMAN bi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2" t="18304" r="11366" b="72304"/>
          <a:stretch>
            <a:fillRect/>
          </a:stretch>
        </p:blipFill>
        <p:spPr bwMode="auto">
          <a:xfrm>
            <a:off x="500063" y="3000375"/>
            <a:ext cx="2500312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476250"/>
            <a:ext cx="428625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6389" name="Rettangolo 7"/>
          <p:cNvSpPr>
            <a:spLocks noChangeArrowheads="1"/>
          </p:cNvSpPr>
          <p:nvPr/>
        </p:nvSpPr>
        <p:spPr bwMode="auto">
          <a:xfrm>
            <a:off x="5000625" y="71438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b="1">
                <a:latin typeface="Comic Sans MS" charset="0"/>
              </a:rPr>
              <a:t>PLASMA UMANO 2D-PAGE 17cm</a:t>
            </a:r>
          </a:p>
        </p:txBody>
      </p:sp>
      <p:sp>
        <p:nvSpPr>
          <p:cNvPr id="16390" name="Rettangolo 8"/>
          <p:cNvSpPr>
            <a:spLocks noChangeArrowheads="1"/>
          </p:cNvSpPr>
          <p:nvPr/>
        </p:nvSpPr>
        <p:spPr bwMode="auto">
          <a:xfrm>
            <a:off x="357188" y="5862638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dirty="0"/>
              <a:t>da:</a:t>
            </a:r>
          </a:p>
          <a:p>
            <a:r>
              <a:rPr lang="it-IT" dirty="0" err="1"/>
              <a:t>ExPASy</a:t>
            </a:r>
            <a:r>
              <a:rPr lang="it-IT" dirty="0"/>
              <a:t> </a:t>
            </a:r>
            <a:r>
              <a:rPr lang="it-IT" dirty="0" err="1"/>
              <a:t>Molecular</a:t>
            </a:r>
            <a:r>
              <a:rPr lang="it-IT" dirty="0"/>
              <a:t> Service</a:t>
            </a:r>
          </a:p>
          <a:p>
            <a:r>
              <a:rPr lang="it-IT" dirty="0" err="1"/>
              <a:t>www.expasy.org</a:t>
            </a:r>
            <a:r>
              <a:rPr lang="it-IT" dirty="0"/>
              <a:t>/</a:t>
            </a:r>
            <a:r>
              <a:rPr lang="it-IT" dirty="0" err="1"/>
              <a:t>proteomics</a:t>
            </a:r>
            <a:endParaRPr lang="it-IT" dirty="0"/>
          </a:p>
        </p:txBody>
      </p:sp>
      <p:sp>
        <p:nvSpPr>
          <p:cNvPr id="16391" name="Rettangolo 9"/>
          <p:cNvSpPr>
            <a:spLocks noChangeArrowheads="1"/>
          </p:cNvSpPr>
          <p:nvPr/>
        </p:nvSpPr>
        <p:spPr bwMode="auto">
          <a:xfrm>
            <a:off x="71438" y="5715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 b="1">
                <a:latin typeface="Comic Sans MS" charset="0"/>
              </a:rPr>
              <a:t>Esempi di isoforme proteiche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765D5C-E56E-FC46-8A84-6EE4FC062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1127"/>
      </p:ext>
    </p:extLst>
  </p:cSld>
  <p:clrMapOvr>
    <a:masterClrMapping/>
  </p:clrMapOvr>
  <p:transition advTm="58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/>
          <p:cNvPicPr>
            <a:picLocks noChangeAspect="1" noChangeArrowheads="1"/>
          </p:cNvPicPr>
          <p:nvPr/>
        </p:nvPicPr>
        <p:blipFill>
          <a:blip r:embed="rId5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239963"/>
            <a:ext cx="5794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0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60688"/>
            <a:ext cx="4724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1028"/>
          <p:cNvGrpSpPr>
            <a:grpSpLocks/>
          </p:cNvGrpSpPr>
          <p:nvPr/>
        </p:nvGrpSpPr>
        <p:grpSpPr bwMode="auto">
          <a:xfrm>
            <a:off x="1914525" y="2579688"/>
            <a:ext cx="3429000" cy="152400"/>
            <a:chOff x="1302" y="1344"/>
            <a:chExt cx="2160" cy="96"/>
          </a:xfrm>
        </p:grpSpPr>
        <p:sp>
          <p:nvSpPr>
            <p:cNvPr id="37903" name="AutoShape 1029"/>
            <p:cNvSpPr>
              <a:spLocks noChangeArrowheads="1"/>
            </p:cNvSpPr>
            <p:nvPr/>
          </p:nvSpPr>
          <p:spPr bwMode="auto">
            <a:xfrm flipH="1">
              <a:off x="2886" y="1344"/>
              <a:ext cx="576" cy="96"/>
            </a:xfrm>
            <a:prstGeom prst="leftArrow">
              <a:avLst>
                <a:gd name="adj1" fmla="val 50000"/>
                <a:gd name="adj2" fmla="val 1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04" name="Rectangle 1030"/>
            <p:cNvSpPr>
              <a:spLocks noChangeArrowheads="1"/>
            </p:cNvSpPr>
            <p:nvPr/>
          </p:nvSpPr>
          <p:spPr bwMode="auto">
            <a:xfrm>
              <a:off x="1302" y="1368"/>
              <a:ext cx="1584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7893" name="Group 1031"/>
          <p:cNvGrpSpPr>
            <a:grpSpLocks/>
          </p:cNvGrpSpPr>
          <p:nvPr/>
        </p:nvGrpSpPr>
        <p:grpSpPr bwMode="auto">
          <a:xfrm>
            <a:off x="685800" y="2732088"/>
            <a:ext cx="446088" cy="1101725"/>
            <a:chOff x="518" y="1392"/>
            <a:chExt cx="281" cy="694"/>
          </a:xfrm>
        </p:grpSpPr>
        <p:sp>
          <p:nvSpPr>
            <p:cNvPr id="37901" name="AutoShape 1032"/>
            <p:cNvSpPr>
              <a:spLocks noChangeArrowheads="1"/>
            </p:cNvSpPr>
            <p:nvPr/>
          </p:nvSpPr>
          <p:spPr bwMode="auto">
            <a:xfrm rot="7464415">
              <a:off x="464" y="1676"/>
              <a:ext cx="619" cy="51"/>
            </a:xfrm>
            <a:prstGeom prst="parallelogram">
              <a:avLst>
                <a:gd name="adj" fmla="val 112832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02" name="Freeform 1033"/>
            <p:cNvSpPr>
              <a:spLocks/>
            </p:cNvSpPr>
            <p:nvPr/>
          </p:nvSpPr>
          <p:spPr bwMode="auto">
            <a:xfrm>
              <a:off x="518" y="1858"/>
              <a:ext cx="106" cy="228"/>
            </a:xfrm>
            <a:custGeom>
              <a:avLst/>
              <a:gdLst>
                <a:gd name="T0" fmla="*/ 0 w 104"/>
                <a:gd name="T1" fmla="*/ 228 h 244"/>
                <a:gd name="T2" fmla="*/ 90 w 104"/>
                <a:gd name="T3" fmla="*/ 0 h 244"/>
                <a:gd name="T4" fmla="*/ 106 w 104"/>
                <a:gd name="T5" fmla="*/ 131 h 244"/>
                <a:gd name="T6" fmla="*/ 0 w 104"/>
                <a:gd name="T7" fmla="*/ 228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244"/>
                <a:gd name="T14" fmla="*/ 104 w 104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244">
                  <a:moveTo>
                    <a:pt x="0" y="244"/>
                  </a:moveTo>
                  <a:lnTo>
                    <a:pt x="88" y="0"/>
                  </a:lnTo>
                  <a:lnTo>
                    <a:pt x="104" y="140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7894" name="Rectangle 1034"/>
          <p:cNvSpPr>
            <a:spLocks noChangeArrowheads="1"/>
          </p:cNvSpPr>
          <p:nvPr/>
        </p:nvSpPr>
        <p:spPr bwMode="auto">
          <a:xfrm>
            <a:off x="1752600" y="2060575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1" i="1">
                <a:solidFill>
                  <a:srgbClr val="FFFF00"/>
                </a:solidFill>
              </a:rPr>
              <a:t>1</a:t>
            </a:r>
            <a:r>
              <a:rPr lang="it-IT" sz="1800" b="1" i="1" baseline="30000">
                <a:solidFill>
                  <a:srgbClr val="FFFF00"/>
                </a:solidFill>
              </a:rPr>
              <a:t>a</a:t>
            </a:r>
            <a:r>
              <a:rPr lang="it-IT" sz="1800" b="1" i="1">
                <a:solidFill>
                  <a:srgbClr val="FFFF00"/>
                </a:solidFill>
              </a:rPr>
              <a:t> dimensione </a:t>
            </a:r>
            <a:r>
              <a:rPr lang="it-IT" sz="1800" b="1">
                <a:solidFill>
                  <a:srgbClr val="FFFF00"/>
                </a:solidFill>
              </a:rPr>
              <a:t>cromatografia A</a:t>
            </a:r>
          </a:p>
        </p:txBody>
      </p:sp>
      <p:sp>
        <p:nvSpPr>
          <p:cNvPr id="37895" name="AutoShape 1035"/>
          <p:cNvSpPr>
            <a:spLocks noChangeArrowheads="1"/>
          </p:cNvSpPr>
          <p:nvPr/>
        </p:nvSpPr>
        <p:spPr bwMode="auto">
          <a:xfrm>
            <a:off x="5943600" y="3875088"/>
            <a:ext cx="990600" cy="609600"/>
          </a:xfrm>
          <a:prstGeom prst="rightArrow">
            <a:avLst>
              <a:gd name="adj1" fmla="val 50000"/>
              <a:gd name="adj2" fmla="val 40625"/>
            </a:avLst>
          </a:prstGeom>
          <a:solidFill>
            <a:srgbClr val="FFFF00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7896" name="Text Box 1036"/>
          <p:cNvSpPr txBox="1">
            <a:spLocks noChangeArrowheads="1"/>
          </p:cNvSpPr>
          <p:nvPr/>
        </p:nvSpPr>
        <p:spPr bwMode="auto">
          <a:xfrm>
            <a:off x="7086600" y="3779838"/>
            <a:ext cx="152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b="1">
                <a:solidFill>
                  <a:srgbClr val="FFFF00"/>
                </a:solidFill>
              </a:rPr>
              <a:t>alla spettrometria di massa</a:t>
            </a:r>
          </a:p>
        </p:txBody>
      </p:sp>
      <p:sp>
        <p:nvSpPr>
          <p:cNvPr id="37897" name="Rectangle 1037"/>
          <p:cNvSpPr>
            <a:spLocks noChangeArrowheads="1"/>
          </p:cNvSpPr>
          <p:nvPr/>
        </p:nvSpPr>
        <p:spPr bwMode="auto">
          <a:xfrm>
            <a:off x="5867400" y="2212975"/>
            <a:ext cx="29035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>
                <a:solidFill>
                  <a:srgbClr val="FFFF00"/>
                </a:solidFill>
              </a:rPr>
              <a:t>cromatografia bidimensionale</a:t>
            </a:r>
          </a:p>
        </p:txBody>
      </p:sp>
      <p:sp>
        <p:nvSpPr>
          <p:cNvPr id="37898" name="Text Box 1038"/>
          <p:cNvSpPr txBox="1">
            <a:spLocks noChangeArrowheads="1"/>
          </p:cNvSpPr>
          <p:nvPr/>
        </p:nvSpPr>
        <p:spPr bwMode="auto">
          <a:xfrm>
            <a:off x="1143000" y="5718175"/>
            <a:ext cx="38068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it-IT" sz="1800">
                <a:solidFill>
                  <a:srgbClr val="FFFF00"/>
                </a:solidFill>
              </a:rPr>
              <a:t>applicazioni tipiche</a:t>
            </a:r>
          </a:p>
          <a:p>
            <a:pPr algn="l"/>
            <a:endParaRPr lang="it-IT" sz="90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it-IT" sz="1800">
                <a:solidFill>
                  <a:srgbClr val="FFFF00"/>
                </a:solidFill>
              </a:rPr>
              <a:t> proteine solubili dei fluidi biologici</a:t>
            </a:r>
          </a:p>
          <a:p>
            <a:pPr algn="l">
              <a:buFont typeface="Wingdings" charset="0"/>
              <a:buChar char="ü"/>
            </a:pPr>
            <a:r>
              <a:rPr lang="it-IT" sz="1800">
                <a:solidFill>
                  <a:srgbClr val="FFFF00"/>
                </a:solidFill>
              </a:rPr>
              <a:t> peptidi triptici</a:t>
            </a:r>
          </a:p>
        </p:txBody>
      </p:sp>
      <p:sp>
        <p:nvSpPr>
          <p:cNvPr id="546849" name="Text Box 1057"/>
          <p:cNvSpPr txBox="1">
            <a:spLocks noChangeArrowheads="1"/>
          </p:cNvSpPr>
          <p:nvPr/>
        </p:nvSpPr>
        <p:spPr bwMode="auto">
          <a:xfrm>
            <a:off x="304800" y="685800"/>
            <a:ext cx="8458200" cy="946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2800" b="1">
                <a:solidFill>
                  <a:srgbClr val="FFFF00"/>
                </a:solidFill>
              </a:rPr>
              <a:t>cromatografia multidimensionale</a:t>
            </a:r>
          </a:p>
          <a:p>
            <a:r>
              <a:rPr lang="it-IT" sz="2800" b="1">
                <a:solidFill>
                  <a:srgbClr val="FFFF00"/>
                </a:solidFill>
              </a:rPr>
              <a:t>seguita da spettrometria di massa</a:t>
            </a:r>
          </a:p>
        </p:txBody>
      </p:sp>
      <p:sp>
        <p:nvSpPr>
          <p:cNvPr id="546850" name="Text Box 1058"/>
          <p:cNvSpPr txBox="1">
            <a:spLocks noChangeArrowheads="1"/>
          </p:cNvSpPr>
          <p:nvPr/>
        </p:nvSpPr>
        <p:spPr bwMode="auto">
          <a:xfrm>
            <a:off x="3071813" y="142875"/>
            <a:ext cx="294640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3600" b="1">
                <a:solidFill>
                  <a:srgbClr val="FFFF00"/>
                </a:solidFill>
              </a:rPr>
              <a:t>LC-MS/MS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2E5EF8-9EEE-EA48-9CC0-FFF3B6F7F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6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239838" y="1216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143125" y="261938"/>
            <a:ext cx="59293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Spettrometria di massa</a:t>
            </a:r>
          </a:p>
        </p:txBody>
      </p:sp>
      <p:sp>
        <p:nvSpPr>
          <p:cNvPr id="18436" name="Rettangolo 8"/>
          <p:cNvSpPr>
            <a:spLocks noChangeArrowheads="1"/>
          </p:cNvSpPr>
          <p:nvPr/>
        </p:nvSpPr>
        <p:spPr bwMode="auto">
          <a:xfrm>
            <a:off x="642938" y="857250"/>
            <a:ext cx="7929562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</a:pPr>
            <a:r>
              <a:rPr lang="it-IT" sz="1600">
                <a:latin typeface="Comic Sans MS" charset="0"/>
              </a:rPr>
              <a:t>La spettrometria di massa si basa sulla produzione di ioni in fase gassosa della sostanza da analizzare che vengono fatti viaggiare all</a:t>
            </a:r>
            <a:r>
              <a:rPr lang="ja-JP" altLang="it-IT" sz="1600">
                <a:latin typeface="Comic Sans MS" charset="0"/>
              </a:rPr>
              <a:t>’</a:t>
            </a:r>
            <a:r>
              <a:rPr lang="it-IT" sz="1600">
                <a:latin typeface="Comic Sans MS" charset="0"/>
              </a:rPr>
              <a:t> interno di un campo elettrico e discriminati in base al loro </a:t>
            </a:r>
            <a:r>
              <a:rPr lang="it-IT" sz="1600" b="1">
                <a:latin typeface="Comic Sans MS" charset="0"/>
              </a:rPr>
              <a:t>rapporto massa/carica (m/z).</a:t>
            </a:r>
          </a:p>
        </p:txBody>
      </p:sp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428625" y="5357813"/>
            <a:ext cx="85010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>
                <a:latin typeface="Comic Sans MS" charset="0"/>
                <a:cs typeface="Times New Roman" charset="0"/>
              </a:rPr>
              <a:t>Uno </a:t>
            </a:r>
            <a:r>
              <a:rPr lang="it-IT" sz="1600" b="1">
                <a:latin typeface="Comic Sans MS" charset="0"/>
                <a:cs typeface="Times New Roman" charset="0"/>
              </a:rPr>
              <a:t>spettrometro di massa </a:t>
            </a:r>
            <a:r>
              <a:rPr lang="ja-JP" altLang="it-IT" sz="1600" b="1">
                <a:latin typeface="Comic Sans MS" charset="0"/>
                <a:cs typeface="Times New Roman" charset="0"/>
              </a:rPr>
              <a:t>“</a:t>
            </a:r>
            <a:r>
              <a:rPr lang="it-IT" sz="1600" b="1">
                <a:latin typeface="Comic Sans MS" charset="0"/>
                <a:cs typeface="Times New Roman" charset="0"/>
              </a:rPr>
              <a:t>time-of-flight</a:t>
            </a:r>
            <a:r>
              <a:rPr lang="ja-JP" altLang="it-IT" sz="1600" b="1">
                <a:latin typeface="Comic Sans MS" charset="0"/>
                <a:cs typeface="Times New Roman" charset="0"/>
              </a:rPr>
              <a:t>”</a:t>
            </a:r>
            <a:r>
              <a:rPr lang="it-IT" sz="1600" b="1">
                <a:latin typeface="Comic Sans MS" charset="0"/>
                <a:cs typeface="Times New Roman" charset="0"/>
              </a:rPr>
              <a:t> </a:t>
            </a:r>
            <a:r>
              <a:rPr lang="it-IT" sz="1600">
                <a:latin typeface="Comic Sans MS" charset="0"/>
                <a:cs typeface="Times New Roman" charset="0"/>
              </a:rPr>
              <a:t>usa le differenze nel tempo di transito attraverso un dato spazio per separare ioni di massa differente. </a:t>
            </a:r>
          </a:p>
          <a:p>
            <a:r>
              <a:rPr lang="it-IT" sz="1600">
                <a:latin typeface="Comic Sans MS" charset="0"/>
                <a:cs typeface="Times New Roman" charset="0"/>
              </a:rPr>
              <a:t>Gli ioni più leggeri hanno una velocità maggiore rispetto agli ioni più pesanti e raggiungeranno il detector più rapidamente.</a:t>
            </a:r>
          </a:p>
        </p:txBody>
      </p:sp>
      <p:pic>
        <p:nvPicPr>
          <p:cNvPr id="18438" name="Picture 3" descr="MALDITO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2" b="37051"/>
          <a:stretch>
            <a:fillRect/>
          </a:stretch>
        </p:blipFill>
        <p:spPr bwMode="auto">
          <a:xfrm>
            <a:off x="4572000" y="2287588"/>
            <a:ext cx="442912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uppo 8"/>
          <p:cNvGrpSpPr>
            <a:grpSpLocks/>
          </p:cNvGrpSpPr>
          <p:nvPr/>
        </p:nvGrpSpPr>
        <p:grpSpPr bwMode="auto">
          <a:xfrm>
            <a:off x="133350" y="2092325"/>
            <a:ext cx="4152900" cy="2979738"/>
            <a:chOff x="61913" y="163513"/>
            <a:chExt cx="9020175" cy="6515100"/>
          </a:xfrm>
        </p:grpSpPr>
        <p:pic>
          <p:nvPicPr>
            <p:cNvPr id="18440" name="Picture 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3" y="1249363"/>
              <a:ext cx="9020175" cy="542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1" name="Group 2"/>
            <p:cNvGrpSpPr>
              <a:grpSpLocks/>
            </p:cNvGrpSpPr>
            <p:nvPr/>
          </p:nvGrpSpPr>
          <p:grpSpPr bwMode="auto">
            <a:xfrm>
              <a:off x="3028950" y="163513"/>
              <a:ext cx="1947863" cy="2781301"/>
              <a:chOff x="0" y="0"/>
              <a:chExt cx="1226" cy="1752"/>
            </a:xfrm>
          </p:grpSpPr>
          <p:pic>
            <p:nvPicPr>
              <p:cNvPr id="18448" name="Picture 3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"/>
                <a:ext cx="1171" cy="1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9" name="Rectangle 4"/>
              <p:cNvSpPr>
                <a:spLocks/>
              </p:cNvSpPr>
              <p:nvPr/>
            </p:nvSpPr>
            <p:spPr bwMode="auto">
              <a:xfrm>
                <a:off x="140" y="0"/>
                <a:ext cx="45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A44708"/>
                    </a:solidFill>
                    <a:cs typeface="Arial" charset="0"/>
                    <a:sym typeface="Arial" charset="0"/>
                  </a:rPr>
                  <a:t>1570.673</a:t>
                </a:r>
              </a:p>
            </p:txBody>
          </p:sp>
          <p:sp>
            <p:nvSpPr>
              <p:cNvPr id="18450" name="Rectangle 5"/>
              <p:cNvSpPr>
                <a:spLocks/>
              </p:cNvSpPr>
              <p:nvPr/>
            </p:nvSpPr>
            <p:spPr bwMode="auto">
              <a:xfrm>
                <a:off x="344" y="357"/>
                <a:ext cx="45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A44708"/>
                    </a:solidFill>
                    <a:cs typeface="Arial" charset="0"/>
                    <a:sym typeface="Arial" charset="0"/>
                  </a:rPr>
                  <a:t>1571.673</a:t>
                </a:r>
              </a:p>
            </p:txBody>
          </p:sp>
          <p:sp>
            <p:nvSpPr>
              <p:cNvPr id="18451" name="Rectangle 6"/>
              <p:cNvSpPr>
                <a:spLocks/>
              </p:cNvSpPr>
              <p:nvPr/>
            </p:nvSpPr>
            <p:spPr bwMode="auto">
              <a:xfrm>
                <a:off x="485" y="1074"/>
                <a:ext cx="45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A44708"/>
                    </a:solidFill>
                    <a:cs typeface="Arial" charset="0"/>
                    <a:sym typeface="Arial" charset="0"/>
                  </a:rPr>
                  <a:t>1572.673</a:t>
                </a:r>
              </a:p>
            </p:txBody>
          </p:sp>
          <p:sp>
            <p:nvSpPr>
              <p:cNvPr id="18452" name="Rectangle 7"/>
              <p:cNvSpPr>
                <a:spLocks/>
              </p:cNvSpPr>
              <p:nvPr/>
            </p:nvSpPr>
            <p:spPr bwMode="auto">
              <a:xfrm>
                <a:off x="611" y="1326"/>
                <a:ext cx="45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A44708"/>
                    </a:solidFill>
                    <a:cs typeface="Arial" charset="0"/>
                    <a:sym typeface="Arial" charset="0"/>
                  </a:rPr>
                  <a:t>1573.673</a:t>
                </a:r>
              </a:p>
            </p:txBody>
          </p:sp>
          <p:sp>
            <p:nvSpPr>
              <p:cNvPr id="18453" name="Rectangle 8"/>
              <p:cNvSpPr>
                <a:spLocks/>
              </p:cNvSpPr>
              <p:nvPr/>
            </p:nvSpPr>
            <p:spPr bwMode="auto">
              <a:xfrm>
                <a:off x="769" y="1439"/>
                <a:ext cx="457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A44708"/>
                    </a:solidFill>
                    <a:cs typeface="Arial" charset="0"/>
                    <a:sym typeface="Arial" charset="0"/>
                  </a:rPr>
                  <a:t>1574.673</a:t>
                </a:r>
              </a:p>
            </p:txBody>
          </p:sp>
        </p:grpSp>
        <p:grpSp>
          <p:nvGrpSpPr>
            <p:cNvPr id="18442" name="Group 9"/>
            <p:cNvGrpSpPr>
              <a:grpSpLocks/>
            </p:cNvGrpSpPr>
            <p:nvPr/>
          </p:nvGrpSpPr>
          <p:grpSpPr bwMode="auto">
            <a:xfrm>
              <a:off x="2686050" y="2738438"/>
              <a:ext cx="373063" cy="3402004"/>
              <a:chOff x="0" y="0"/>
              <a:chExt cx="235" cy="2143"/>
            </a:xfrm>
          </p:grpSpPr>
          <p:sp>
            <p:nvSpPr>
              <p:cNvPr id="18446" name="Line 1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35" cy="1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47" name="Line 11"/>
              <p:cNvSpPr>
                <a:spLocks noChangeShapeType="1"/>
              </p:cNvSpPr>
              <p:nvPr/>
            </p:nvSpPr>
            <p:spPr bwMode="auto">
              <a:xfrm>
                <a:off x="0" y="130"/>
                <a:ext cx="112" cy="2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443" name="Group 12"/>
            <p:cNvGrpSpPr>
              <a:grpSpLocks/>
            </p:cNvGrpSpPr>
            <p:nvPr/>
          </p:nvGrpSpPr>
          <p:grpSpPr bwMode="auto">
            <a:xfrm>
              <a:off x="2906713" y="2738438"/>
              <a:ext cx="1878011" cy="3402012"/>
              <a:chOff x="0" y="0"/>
              <a:chExt cx="1183" cy="2143"/>
            </a:xfrm>
          </p:grpSpPr>
          <p:sp>
            <p:nvSpPr>
              <p:cNvPr id="18444" name="Line 13"/>
              <p:cNvSpPr>
                <a:spLocks noChangeShapeType="1"/>
              </p:cNvSpPr>
              <p:nvPr/>
            </p:nvSpPr>
            <p:spPr bwMode="auto">
              <a:xfrm flipH="1">
                <a:off x="0" y="378"/>
                <a:ext cx="401" cy="17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45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402" y="0"/>
                <a:ext cx="781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7319A4-8597-894B-84D8-1F5C0BE82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31552"/>
      </p:ext>
    </p:extLst>
  </p:cSld>
  <p:clrMapOvr>
    <a:masterClrMapping/>
  </p:clrMapOvr>
  <p:transition advTm="59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239838" y="1216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85750" y="71438"/>
            <a:ext cx="86439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Una proteina – una malattia?</a:t>
            </a:r>
          </a:p>
        </p:txBody>
      </p:sp>
      <p:sp>
        <p:nvSpPr>
          <p:cNvPr id="22532" name="Rettangolo 8"/>
          <p:cNvSpPr>
            <a:spLocks noChangeArrowheads="1"/>
          </p:cNvSpPr>
          <p:nvPr/>
        </p:nvSpPr>
        <p:spPr bwMode="auto">
          <a:xfrm>
            <a:off x="928688" y="1143000"/>
            <a:ext cx="764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Clr>
                <a:srgbClr val="C00000"/>
              </a:buClr>
            </a:pPr>
            <a:endParaRPr lang="it-IT">
              <a:latin typeface="Comic Sans MS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85813"/>
            <a:ext cx="911701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2534" name="Rettangolo 6"/>
          <p:cNvSpPr>
            <a:spLocks noChangeArrowheads="1"/>
          </p:cNvSpPr>
          <p:nvPr/>
        </p:nvSpPr>
        <p:spPr bwMode="auto">
          <a:xfrm>
            <a:off x="142875" y="5143500"/>
            <a:ext cx="5903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00"/>
                </a:solidFill>
                <a:latin typeface="Comic Sans MS" charset="0"/>
              </a:rPr>
              <a:t>P.G. Righetti et al., 2005 Clinica Chimica Acta 357: 123-139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1CE02E-2C7C-3D47-B149-1C00C308C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2908"/>
      </p:ext>
    </p:extLst>
  </p:cSld>
  <p:clrMapOvr>
    <a:masterClrMapping/>
  </p:clrMapOvr>
  <p:transition advTm="76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ctrTitle"/>
          </p:nvPr>
        </p:nvSpPr>
        <p:spPr>
          <a:xfrm>
            <a:off x="1114425" y="357188"/>
            <a:ext cx="6958013" cy="869950"/>
          </a:xfrm>
        </p:spPr>
        <p:txBody>
          <a:bodyPr/>
          <a:lstStyle/>
          <a:p>
            <a:pPr eaLnBrk="1" hangingPunct="1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Rapporto genomica/proteomica</a:t>
            </a:r>
          </a:p>
        </p:txBody>
      </p:sp>
      <p:sp>
        <p:nvSpPr>
          <p:cNvPr id="8195" name="Sottotitolo 2"/>
          <p:cNvSpPr>
            <a:spLocks noGrp="1"/>
          </p:cNvSpPr>
          <p:nvPr>
            <p:ph type="subTitle" idx="1"/>
          </p:nvPr>
        </p:nvSpPr>
        <p:spPr>
          <a:xfrm>
            <a:off x="285750" y="1500188"/>
            <a:ext cx="8501063" cy="5143500"/>
          </a:xfrm>
        </p:spPr>
        <p:txBody>
          <a:bodyPr/>
          <a:lstStyle/>
          <a:p>
            <a:pPr eaLnBrk="1" hangingPunct="1">
              <a:buFont typeface="Wingdings" charset="0"/>
              <a:buChar char="v"/>
            </a:pPr>
            <a:r>
              <a:rPr lang="it-IT" sz="2800" dirty="0">
                <a:solidFill>
                  <a:srgbClr val="FFFF00"/>
                </a:solidFill>
                <a:latin typeface="Comic Sans MS" charset="0"/>
              </a:rPr>
              <a:t> L</a:t>
            </a:r>
            <a:r>
              <a:rPr lang="ja-JP" altLang="it-IT" sz="2800" dirty="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it-IT" sz="2800" dirty="0">
                <a:solidFill>
                  <a:srgbClr val="FFFF00"/>
                </a:solidFill>
                <a:latin typeface="Comic Sans MS" charset="0"/>
              </a:rPr>
              <a:t>analisi del DNA dice cosa dovrebbe teoricamente succedere in una cellula</a:t>
            </a:r>
          </a:p>
          <a:p>
            <a:pPr eaLnBrk="1" hangingPunct="1"/>
            <a:endParaRPr lang="it-IT" sz="28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2800" dirty="0">
                <a:solidFill>
                  <a:srgbClr val="FFFF00"/>
                </a:solidFill>
                <a:latin typeface="Comic Sans MS" charset="0"/>
              </a:rPr>
              <a:t> L</a:t>
            </a:r>
            <a:r>
              <a:rPr lang="ja-JP" altLang="it-IT" sz="2800" dirty="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it-IT" sz="2800" dirty="0">
                <a:solidFill>
                  <a:srgbClr val="FFFF00"/>
                </a:solidFill>
                <a:latin typeface="Comic Sans MS" charset="0"/>
              </a:rPr>
              <a:t>analisi del </a:t>
            </a:r>
            <a:r>
              <a:rPr lang="it-IT" sz="2800" dirty="0" err="1">
                <a:solidFill>
                  <a:srgbClr val="FFFF00"/>
                </a:solidFill>
                <a:latin typeface="Comic Sans MS" charset="0"/>
              </a:rPr>
              <a:t>mRNA</a:t>
            </a:r>
            <a:r>
              <a:rPr lang="it-IT" sz="2800" dirty="0">
                <a:solidFill>
                  <a:srgbClr val="FFFF00"/>
                </a:solidFill>
                <a:latin typeface="Comic Sans MS" charset="0"/>
              </a:rPr>
              <a:t> dice cosa potrebbe succedere in una cellula</a:t>
            </a:r>
          </a:p>
          <a:p>
            <a:pPr eaLnBrk="1" hangingPunct="1"/>
            <a:endParaRPr lang="it-IT" sz="2800" dirty="0">
              <a:solidFill>
                <a:schemeClr val="tx1"/>
              </a:solidFill>
              <a:latin typeface="Comic Sans MS" charset="0"/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 L</a:t>
            </a:r>
            <a:r>
              <a:rPr lang="ja-JP" altLang="it-IT" sz="2800" b="1" dirty="0">
                <a:solidFill>
                  <a:srgbClr val="FF0000"/>
                </a:solidFill>
                <a:latin typeface="Comic Sans MS" charset="0"/>
              </a:rPr>
              <a:t>’</a:t>
            </a: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analisi del </a:t>
            </a:r>
            <a:r>
              <a:rPr lang="it-IT" sz="2800" b="1" dirty="0" err="1">
                <a:solidFill>
                  <a:srgbClr val="FF0000"/>
                </a:solidFill>
                <a:latin typeface="Comic Sans MS" charset="0"/>
              </a:rPr>
              <a:t>proteoma</a:t>
            </a: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 dice cosa sta succedendo in una cellula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74E9B9-5E6B-124B-BA19-0C55801CA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7190"/>
      </p:ext>
    </p:extLst>
  </p:cSld>
  <p:clrMapOvr>
    <a:masterClrMapping/>
  </p:clrMapOvr>
  <p:transition advTm="39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723900" y="1550988"/>
            <a:ext cx="7696200" cy="581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</a:t>
            </a:r>
            <a:r>
              <a:rPr lang="it-IT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proteoma</a:t>
            </a:r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è</a:t>
            </a:r>
          </a:p>
          <a:p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ja-JP" alt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insieme delle proteine espresse da un tessuto</a:t>
            </a:r>
          </a:p>
          <a:p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uno stato fisiologico</a:t>
            </a:r>
          </a:p>
          <a:p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patologico definito, incluse tutte le </a:t>
            </a:r>
            <a:r>
              <a:rPr lang="it-IT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isoforme</a:t>
            </a:r>
            <a:r>
              <a:rPr lang="it-IT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modificazioni post-</a:t>
            </a:r>
            <a:r>
              <a:rPr lang="it-IT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traduzionali</a:t>
            </a:r>
            <a:endParaRPr lang="it-IT" sz="40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20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GB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Wasinger</a:t>
            </a:r>
            <a:r>
              <a:rPr lang="en-GB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et al. </a:t>
            </a:r>
            <a:r>
              <a:rPr lang="en-GB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Electrophoresis</a:t>
            </a:r>
            <a:r>
              <a:rPr lang="en-GB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  <a:r>
              <a:rPr lang="en-GB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1090-1094, 1995</a:t>
            </a:r>
          </a:p>
          <a:p>
            <a:pPr>
              <a:buFontTx/>
              <a:buChar char="•"/>
            </a:pPr>
            <a:endParaRPr lang="it-IT" sz="48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592138" y="304800"/>
            <a:ext cx="7956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it-IT" sz="5400" b="1" i="1">
                <a:solidFill>
                  <a:srgbClr val="FFFF00"/>
                </a:solidFill>
              </a:rPr>
              <a:t>Definizione di proteoma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1D8CA8-1F2A-9D41-BA6B-44C664AC9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ctrTitle"/>
          </p:nvPr>
        </p:nvSpPr>
        <p:spPr>
          <a:xfrm>
            <a:off x="1114425" y="357188"/>
            <a:ext cx="6958013" cy="869950"/>
          </a:xfrm>
        </p:spPr>
        <p:txBody>
          <a:bodyPr/>
          <a:lstStyle/>
          <a:p>
            <a:pPr eaLnBrk="1" hangingPunct="1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Rapporto genomica/proteomica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5750" y="1500188"/>
            <a:ext cx="8501063" cy="5143500"/>
          </a:xfrm>
        </p:spPr>
        <p:txBody>
          <a:bodyPr>
            <a:noAutofit/>
          </a:bodyPr>
          <a:lstStyle/>
          <a:p>
            <a:pPr eaLnBrk="1" hangingPunct="1">
              <a:lnSpc>
                <a:spcPct val="170000"/>
              </a:lnSpc>
            </a:pPr>
            <a:r>
              <a:rPr lang="it-IT" sz="1800" b="1" dirty="0">
                <a:solidFill>
                  <a:srgbClr val="FFFF00"/>
                </a:solidFill>
                <a:latin typeface="Comic Sans MS" charset="0"/>
              </a:rPr>
              <a:t>Nel genoma umano c</a:t>
            </a: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i sono </a:t>
            </a:r>
            <a:r>
              <a:rPr lang="it-IT" sz="1800" b="1" dirty="0">
                <a:solidFill>
                  <a:srgbClr val="FFFF00"/>
                </a:solidFill>
                <a:latin typeface="Comic Sans MS" charset="0"/>
              </a:rPr>
              <a:t>30.000 geni</a:t>
            </a: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; tuttavia ci sono </a:t>
            </a:r>
            <a:r>
              <a:rPr lang="it-IT" sz="1800" b="1" dirty="0">
                <a:solidFill>
                  <a:srgbClr val="FFFF00"/>
                </a:solidFill>
                <a:latin typeface="Comic Sans MS" charset="0"/>
              </a:rPr>
              <a:t>più di 100.000</a:t>
            </a:r>
          </a:p>
          <a:p>
            <a:pPr eaLnBrk="1" hangingPunct="1">
              <a:lnSpc>
                <a:spcPct val="170000"/>
              </a:lnSpc>
            </a:pPr>
            <a:r>
              <a:rPr lang="it-IT" sz="1800" b="1" dirty="0">
                <a:solidFill>
                  <a:srgbClr val="FFFF00"/>
                </a:solidFill>
                <a:latin typeface="Comic Sans MS" charset="0"/>
              </a:rPr>
              <a:t>proteine derivate dai geni nel </a:t>
            </a:r>
            <a:r>
              <a:rPr lang="it-IT" sz="1800" b="1" dirty="0" err="1">
                <a:solidFill>
                  <a:srgbClr val="FFFF00"/>
                </a:solidFill>
                <a:latin typeface="Comic Sans MS" charset="0"/>
              </a:rPr>
              <a:t>proteoma</a:t>
            </a:r>
            <a:r>
              <a:rPr lang="it-IT" sz="1800" b="1" dirty="0">
                <a:solidFill>
                  <a:srgbClr val="FFFF00"/>
                </a:solidFill>
                <a:latin typeface="Comic Sans MS" charset="0"/>
              </a:rPr>
              <a:t> umano</a:t>
            </a: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.</a:t>
            </a:r>
          </a:p>
          <a:p>
            <a:pPr eaLnBrk="1" hangingPunct="1">
              <a:lnSpc>
                <a:spcPct val="170000"/>
              </a:lnSpc>
            </a:pPr>
            <a:endParaRPr lang="it-IT" sz="18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170000"/>
              </a:lnSpc>
            </a:pP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La Genomica ha fornito una quantità spettacolare di dati, ma molti di questi rimangono non interpretabili al livello attuale delle conoscenze. </a:t>
            </a:r>
          </a:p>
          <a:p>
            <a:pPr eaLnBrk="1" hangingPunct="1">
              <a:lnSpc>
                <a:spcPct val="170000"/>
              </a:lnSpc>
            </a:pPr>
            <a:endParaRPr lang="it-IT" sz="18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170000"/>
              </a:lnSpc>
            </a:pP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La Proteomica promette di rispondere ad alcune di queste domande studiando</a:t>
            </a:r>
          </a:p>
          <a:p>
            <a:pPr eaLnBrk="1" hangingPunct="1">
              <a:lnSpc>
                <a:spcPct val="170000"/>
              </a:lnSpc>
            </a:pP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sistematicamente </a:t>
            </a:r>
            <a:r>
              <a:rPr lang="ja-JP" altLang="it-IT" sz="1800" dirty="0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tutte</a:t>
            </a:r>
            <a:r>
              <a:rPr lang="ja-JP" altLang="it-IT" sz="1800" dirty="0">
                <a:solidFill>
                  <a:srgbClr val="FFFF00"/>
                </a:solidFill>
                <a:latin typeface="Comic Sans MS" charset="0"/>
              </a:rPr>
              <a:t>”</a:t>
            </a:r>
            <a:r>
              <a:rPr lang="it-IT" sz="1800" dirty="0">
                <a:solidFill>
                  <a:srgbClr val="FFFF00"/>
                </a:solidFill>
                <a:latin typeface="Comic Sans MS" charset="0"/>
              </a:rPr>
              <a:t> le proteine codificate dal genoma.</a:t>
            </a:r>
          </a:p>
          <a:p>
            <a:pPr eaLnBrk="1" hangingPunct="1"/>
            <a:endParaRPr lang="it-IT" dirty="0">
              <a:solidFill>
                <a:srgbClr val="FFFF00"/>
              </a:solidFill>
              <a:latin typeface="Calibri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AD45DD-74CC-064D-A8EC-F2933B69B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67494"/>
      </p:ext>
    </p:extLst>
  </p:cSld>
  <p:clrMapOvr>
    <a:masterClrMapping/>
  </p:clrMapOvr>
  <p:transition advTm="66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1500" y="214313"/>
            <a:ext cx="8029575" cy="86995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40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SCOPO DELLA PROTEOMICA</a:t>
            </a:r>
          </a:p>
        </p:txBody>
      </p:sp>
      <p:sp>
        <p:nvSpPr>
          <p:cNvPr id="6147" name="Rectangle 12"/>
          <p:cNvSpPr>
            <a:spLocks noChangeArrowheads="1"/>
          </p:cNvSpPr>
          <p:nvPr/>
        </p:nvSpPr>
        <p:spPr bwMode="auto">
          <a:xfrm>
            <a:off x="500063" y="1214438"/>
            <a:ext cx="84296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it-IT" sz="2000" b="1">
                <a:solidFill>
                  <a:srgbClr val="FFFF00"/>
                </a:solidFill>
                <a:latin typeface="Comic Sans MS" charset="0"/>
              </a:rPr>
              <a:t>Perché identificare il pattern di espressione proteica?</a:t>
            </a:r>
          </a:p>
          <a:p>
            <a:endParaRPr lang="it-IT" sz="2000" b="1">
              <a:solidFill>
                <a:srgbClr val="FFFF00"/>
              </a:solidFill>
              <a:latin typeface="Comic Sans MS" charset="0"/>
            </a:endParaRPr>
          </a:p>
          <a:p>
            <a:r>
              <a:rPr lang="it-IT" sz="2000">
                <a:solidFill>
                  <a:srgbClr val="FFFF00"/>
                </a:solidFill>
                <a:latin typeface="Comic Sans MS" charset="0"/>
              </a:rPr>
              <a:t>- Il proteoma è un</a:t>
            </a:r>
            <a:r>
              <a:rPr lang="ja-JP" altLang="it-IT" sz="200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it-IT" sz="2000">
                <a:solidFill>
                  <a:srgbClr val="FFFF00"/>
                </a:solidFill>
                <a:latin typeface="Comic Sans MS" charset="0"/>
              </a:rPr>
              <a:t>istantanea del fenotipo a livello biochimico</a:t>
            </a:r>
          </a:p>
          <a:p>
            <a:endParaRPr lang="it-IT" sz="2000" b="1">
              <a:solidFill>
                <a:srgbClr val="FFFF00"/>
              </a:solidFill>
              <a:latin typeface="Comic Sans MS" charset="0"/>
            </a:endParaRPr>
          </a:p>
          <a:p>
            <a:pPr>
              <a:buFontTx/>
              <a:buChar char="-"/>
            </a:pPr>
            <a:r>
              <a:rPr lang="it-IT" sz="2000">
                <a:solidFill>
                  <a:srgbClr val="FFFF00"/>
                </a:solidFill>
                <a:latin typeface="Comic Sans MS" charset="0"/>
              </a:rPr>
              <a:t> Non c</a:t>
            </a:r>
            <a:r>
              <a:rPr lang="ja-JP" altLang="it-IT" sz="200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it-IT" sz="2000">
                <a:solidFill>
                  <a:srgbClr val="FFFF00"/>
                </a:solidFill>
                <a:latin typeface="Comic Sans MS" charset="0"/>
              </a:rPr>
              <a:t>è correlazione tra quantità di mRNA e quantità di proteina (degradazione proteica, protezione dalla degradazione)</a:t>
            </a:r>
          </a:p>
          <a:p>
            <a:r>
              <a:rPr lang="it-IT" sz="2000">
                <a:solidFill>
                  <a:srgbClr val="FFFF00"/>
                </a:solidFill>
                <a:latin typeface="Comic Sans MS" charset="0"/>
              </a:rPr>
              <a:t>[</a:t>
            </a:r>
            <a:r>
              <a:rPr lang="nb-NO" sz="2000">
                <a:solidFill>
                  <a:srgbClr val="FFFF00"/>
                </a:solidFill>
                <a:latin typeface="Comic Sans MS" charset="0"/>
              </a:rPr>
              <a:t>S.P.Gygi et al., </a:t>
            </a:r>
            <a:r>
              <a:rPr lang="nb-NO" sz="2000" i="1">
                <a:solidFill>
                  <a:srgbClr val="FFFF00"/>
                </a:solidFill>
                <a:latin typeface="Comic Sans MS" charset="0"/>
              </a:rPr>
              <a:t>Mol. Cell. Biol. </a:t>
            </a:r>
            <a:r>
              <a:rPr lang="nb-NO" sz="2000" b="1" i="1">
                <a:solidFill>
                  <a:srgbClr val="FFFF00"/>
                </a:solidFill>
                <a:latin typeface="Comic Sans MS" charset="0"/>
              </a:rPr>
              <a:t>19, 1720 (1999)</a:t>
            </a:r>
            <a:r>
              <a:rPr lang="it-IT" sz="2000">
                <a:solidFill>
                  <a:srgbClr val="FFFF00"/>
                </a:solidFill>
                <a:latin typeface="Comic Sans MS" charset="0"/>
              </a:rPr>
              <a:t>]</a:t>
            </a:r>
          </a:p>
          <a:p>
            <a:endParaRPr lang="it-IT" sz="2000">
              <a:solidFill>
                <a:srgbClr val="FFFF00"/>
              </a:solidFill>
              <a:latin typeface="Comic Sans MS" charset="0"/>
            </a:endParaRPr>
          </a:p>
          <a:p>
            <a:pPr>
              <a:buFontTx/>
              <a:buChar char="-"/>
            </a:pPr>
            <a:r>
              <a:rPr lang="it-IT" sz="2000">
                <a:solidFill>
                  <a:srgbClr val="FFFF00"/>
                </a:solidFill>
                <a:latin typeface="Comic Sans MS" charset="0"/>
              </a:rPr>
              <a:t>Il proteoma tiene conto del processing delle proteine</a:t>
            </a:r>
            <a:r>
              <a:rPr lang="it-IT" sz="2400">
                <a:solidFill>
                  <a:srgbClr val="FFFF00"/>
                </a:solidFill>
                <a:latin typeface="Comic Sans MS" charset="0"/>
              </a:rPr>
              <a:t>.</a:t>
            </a:r>
          </a:p>
        </p:txBody>
      </p:sp>
      <p:cxnSp>
        <p:nvCxnSpPr>
          <p:cNvPr id="5" name="Connettore 2 4"/>
          <p:cNvCxnSpPr/>
          <p:nvPr/>
        </p:nvCxnSpPr>
        <p:spPr>
          <a:xfrm rot="5400000">
            <a:off x="4106863" y="3606800"/>
            <a:ext cx="357188" cy="15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uppo 33"/>
          <p:cNvGrpSpPr>
            <a:grpSpLocks/>
          </p:cNvGrpSpPr>
          <p:nvPr/>
        </p:nvGrpSpPr>
        <p:grpSpPr bwMode="auto">
          <a:xfrm>
            <a:off x="396875" y="4143375"/>
            <a:ext cx="8639175" cy="2714625"/>
            <a:chOff x="467544" y="1916832"/>
            <a:chExt cx="8639944" cy="2952378"/>
          </a:xfrm>
        </p:grpSpPr>
        <p:sp>
          <p:nvSpPr>
            <p:cNvPr id="6150" name="Sottotitolo 2"/>
            <p:cNvSpPr txBox="1">
              <a:spLocks/>
            </p:cNvSpPr>
            <p:nvPr/>
          </p:nvSpPr>
          <p:spPr bwMode="auto">
            <a:xfrm>
              <a:off x="1331640" y="1916832"/>
              <a:ext cx="7775848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it-IT" sz="3200" b="1">
                  <a:solidFill>
                    <a:srgbClr val="FFFF00"/>
                  </a:solidFill>
                  <a:latin typeface="Comic Sans MS" charset="0"/>
                </a:rPr>
                <a:t>PROTEOMA</a:t>
              </a:r>
            </a:p>
          </p:txBody>
        </p:sp>
        <p:sp>
          <p:nvSpPr>
            <p:cNvPr id="34" name="Elaborazione 33"/>
            <p:cNvSpPr/>
            <p:nvPr/>
          </p:nvSpPr>
          <p:spPr>
            <a:xfrm>
              <a:off x="467544" y="3140947"/>
              <a:ext cx="1655910" cy="719965"/>
            </a:xfrm>
            <a:prstGeom prst="flowChartProcess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Trascrizione</a:t>
              </a:r>
            </a:p>
          </p:txBody>
        </p:sp>
        <p:sp>
          <p:nvSpPr>
            <p:cNvPr id="35" name="Elaborazione 34"/>
            <p:cNvSpPr/>
            <p:nvPr/>
          </p:nvSpPr>
          <p:spPr>
            <a:xfrm>
              <a:off x="2339374" y="3140947"/>
              <a:ext cx="1655909" cy="719965"/>
            </a:xfrm>
            <a:prstGeom prst="flowChartProcess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Traduzione</a:t>
              </a:r>
            </a:p>
          </p:txBody>
        </p:sp>
        <p:sp>
          <p:nvSpPr>
            <p:cNvPr id="36" name="Elaborazione 35"/>
            <p:cNvSpPr/>
            <p:nvPr/>
          </p:nvSpPr>
          <p:spPr>
            <a:xfrm>
              <a:off x="4211202" y="3140947"/>
              <a:ext cx="1657498" cy="719965"/>
            </a:xfrm>
            <a:prstGeom prst="flowChartProcess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Processi cellulari</a:t>
              </a:r>
            </a:p>
          </p:txBody>
        </p:sp>
        <p:sp>
          <p:nvSpPr>
            <p:cNvPr id="37" name="Elaborazione 36"/>
            <p:cNvSpPr/>
            <p:nvPr/>
          </p:nvSpPr>
          <p:spPr>
            <a:xfrm>
              <a:off x="6300538" y="3140947"/>
              <a:ext cx="2303668" cy="719965"/>
            </a:xfrm>
            <a:prstGeom prst="flowChartProcess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Alterata struttura/funzione</a:t>
              </a:r>
            </a:p>
          </p:txBody>
        </p:sp>
        <p:cxnSp>
          <p:nvCxnSpPr>
            <p:cNvPr id="38" name="Connettore 1 37"/>
            <p:cNvCxnSpPr/>
            <p:nvPr/>
          </p:nvCxnSpPr>
          <p:spPr>
            <a:xfrm>
              <a:off x="3131606" y="2493495"/>
              <a:ext cx="431997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 rot="5400000">
              <a:off x="2880394" y="2744707"/>
              <a:ext cx="5024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 rot="5400000">
              <a:off x="7200367" y="2744707"/>
              <a:ext cx="50242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aborazione 40"/>
            <p:cNvSpPr/>
            <p:nvPr/>
          </p:nvSpPr>
          <p:spPr>
            <a:xfrm>
              <a:off x="467544" y="4221759"/>
              <a:ext cx="720789" cy="647451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DNA</a:t>
              </a:r>
            </a:p>
          </p:txBody>
        </p:sp>
        <p:sp>
          <p:nvSpPr>
            <p:cNvPr id="42" name="Elaborazione 41"/>
            <p:cNvSpPr/>
            <p:nvPr/>
          </p:nvSpPr>
          <p:spPr>
            <a:xfrm>
              <a:off x="1836091" y="4221759"/>
              <a:ext cx="792234" cy="647451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RNA</a:t>
              </a:r>
            </a:p>
          </p:txBody>
        </p:sp>
        <p:sp>
          <p:nvSpPr>
            <p:cNvPr id="43" name="Elaborazione 42"/>
            <p:cNvSpPr/>
            <p:nvPr/>
          </p:nvSpPr>
          <p:spPr>
            <a:xfrm>
              <a:off x="2987131" y="4221759"/>
              <a:ext cx="1152628" cy="647451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Proteina</a:t>
              </a:r>
            </a:p>
          </p:txBody>
        </p:sp>
        <p:sp>
          <p:nvSpPr>
            <p:cNvPr id="44" name="Elaborazione 43"/>
            <p:cNvSpPr/>
            <p:nvPr/>
          </p:nvSpPr>
          <p:spPr>
            <a:xfrm>
              <a:off x="4644629" y="4221759"/>
              <a:ext cx="1511435" cy="647451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Proteina modificata</a:t>
              </a:r>
            </a:p>
          </p:txBody>
        </p:sp>
        <p:sp>
          <p:nvSpPr>
            <p:cNvPr id="45" name="Elaborazione 44"/>
            <p:cNvSpPr/>
            <p:nvPr/>
          </p:nvSpPr>
          <p:spPr>
            <a:xfrm>
              <a:off x="7308691" y="4221759"/>
              <a:ext cx="1295515" cy="647451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rgbClr val="FFFF00"/>
                  </a:solidFill>
                  <a:latin typeface="Comic Sans MS" pitchFamily="66" charset="0"/>
                </a:rPr>
                <a:t>Fenotipo</a:t>
              </a:r>
            </a:p>
          </p:txBody>
        </p:sp>
        <p:sp>
          <p:nvSpPr>
            <p:cNvPr id="46" name="Freccia a destra 45"/>
            <p:cNvSpPr/>
            <p:nvPr/>
          </p:nvSpPr>
          <p:spPr>
            <a:xfrm>
              <a:off x="1331221" y="4508364"/>
              <a:ext cx="360395" cy="74241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47" name="Freccia a destra 46"/>
            <p:cNvSpPr/>
            <p:nvPr/>
          </p:nvSpPr>
          <p:spPr>
            <a:xfrm>
              <a:off x="2628324" y="4508364"/>
              <a:ext cx="358807" cy="74241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48" name="Freccia a destra 47"/>
            <p:cNvSpPr/>
            <p:nvPr/>
          </p:nvSpPr>
          <p:spPr>
            <a:xfrm>
              <a:off x="4139759" y="4508364"/>
              <a:ext cx="576313" cy="74241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49" name="Freccia a destra 48"/>
            <p:cNvSpPr/>
            <p:nvPr/>
          </p:nvSpPr>
          <p:spPr>
            <a:xfrm>
              <a:off x="6300538" y="4508364"/>
              <a:ext cx="863677" cy="74241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50" name="Freccia in giù 49"/>
            <p:cNvSpPr/>
            <p:nvPr/>
          </p:nvSpPr>
          <p:spPr>
            <a:xfrm>
              <a:off x="1475697" y="4005942"/>
              <a:ext cx="46041" cy="35912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51" name="Freccia in giù 50"/>
            <p:cNvSpPr/>
            <p:nvPr/>
          </p:nvSpPr>
          <p:spPr>
            <a:xfrm>
              <a:off x="2798201" y="4005942"/>
              <a:ext cx="46042" cy="35912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52" name="Freccia in giù 51"/>
            <p:cNvSpPr/>
            <p:nvPr/>
          </p:nvSpPr>
          <p:spPr>
            <a:xfrm>
              <a:off x="4454112" y="4005942"/>
              <a:ext cx="46041" cy="35912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  <p:sp>
          <p:nvSpPr>
            <p:cNvPr id="53" name="Freccia in giù 52"/>
            <p:cNvSpPr/>
            <p:nvPr/>
          </p:nvSpPr>
          <p:spPr>
            <a:xfrm>
              <a:off x="6757779" y="4005942"/>
              <a:ext cx="46042" cy="35912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00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EBC0AD-F7C5-EB47-804B-536BB3145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5319"/>
      </p:ext>
    </p:extLst>
  </p:cSld>
  <p:clrMapOvr>
    <a:masterClrMapping/>
  </p:clrMapOvr>
  <p:transition advTm="9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01725"/>
            <a:ext cx="8229600" cy="532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Le proteine vanno incontro a numerose (circa 100) modificazioni co- e post-</a:t>
            </a:r>
            <a:r>
              <a:rPr lang="it-IT" sz="2000" dirty="0" err="1">
                <a:solidFill>
                  <a:srgbClr val="FFFF00"/>
                </a:solidFill>
                <a:latin typeface="Comic Sans MS" charset="0"/>
              </a:rPr>
              <a:t>traduzionali</a:t>
            </a: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 quali: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it-IT" sz="20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Modificazioni dei gruppi terminali NH2 e COOH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Fosforilazione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 err="1">
                <a:solidFill>
                  <a:srgbClr val="FFFF00"/>
                </a:solidFill>
                <a:latin typeface="Comic Sans MS" charset="0"/>
              </a:rPr>
              <a:t>Glicosilazione</a:t>
            </a:r>
            <a:endParaRPr lang="it-IT" sz="20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 err="1">
                <a:solidFill>
                  <a:srgbClr val="FFFF00"/>
                </a:solidFill>
                <a:latin typeface="Comic Sans MS" charset="0"/>
              </a:rPr>
              <a:t>Idrossilazione</a:t>
            </a:r>
            <a:endParaRPr lang="it-IT" sz="20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Solfatazione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 err="1">
                <a:solidFill>
                  <a:srgbClr val="FFFF00"/>
                </a:solidFill>
                <a:latin typeface="Comic Sans MS" charset="0"/>
              </a:rPr>
              <a:t>Carbossimetilazione</a:t>
            </a:r>
            <a:endParaRPr lang="it-IT" sz="20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 err="1">
                <a:solidFill>
                  <a:srgbClr val="FFFF00"/>
                </a:solidFill>
                <a:latin typeface="Comic Sans MS" charset="0"/>
              </a:rPr>
              <a:t>N</a:t>
            </a: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-metilazione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Siti di azione delle peptidasi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it-IT" sz="2000" dirty="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	Ognuna di esse può modificare la carica elettrica, l</a:t>
            </a:r>
            <a:r>
              <a:rPr lang="ja-JP" altLang="it-IT" sz="2000" dirty="0">
                <a:solidFill>
                  <a:srgbClr val="FFFF00"/>
                </a:solidFill>
                <a:latin typeface="Comic Sans MS" charset="0"/>
              </a:rPr>
              <a:t>’</a:t>
            </a:r>
            <a:r>
              <a:rPr lang="it-IT" sz="2000" dirty="0" err="1">
                <a:solidFill>
                  <a:srgbClr val="FFFF00"/>
                </a:solidFill>
                <a:latin typeface="Comic Sans MS" charset="0"/>
              </a:rPr>
              <a:t>idrofobicità</a:t>
            </a: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, la conformazione, la stabilità e quindi il </a:t>
            </a:r>
            <a:r>
              <a:rPr lang="it-IT" sz="2000" b="1" dirty="0">
                <a:solidFill>
                  <a:srgbClr val="FF0000"/>
                </a:solidFill>
                <a:latin typeface="Comic Sans MS" charset="0"/>
              </a:rPr>
              <a:t>comportamento biologico </a:t>
            </a:r>
            <a:r>
              <a:rPr lang="it-IT" sz="2000" dirty="0">
                <a:solidFill>
                  <a:srgbClr val="FFFF00"/>
                </a:solidFill>
                <a:latin typeface="Comic Sans MS" charset="0"/>
              </a:rPr>
              <a:t>delle proteine.</a:t>
            </a:r>
            <a:endParaRPr lang="it-IT" sz="2400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357313" y="357188"/>
            <a:ext cx="67294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b="1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Modificazioni </a:t>
            </a:r>
            <a:r>
              <a:rPr lang="it-IT" sz="2800" b="1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post-traduzionali</a:t>
            </a:r>
            <a:r>
              <a:rPr lang="it-IT" sz="2800" b="1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(PTM)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077046-CE39-4349-8967-52FA9CCE6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2516"/>
      </p:ext>
    </p:extLst>
  </p:cSld>
  <p:clrMapOvr>
    <a:masterClrMapping/>
  </p:clrMapOvr>
  <p:transition advTm="82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271588" y="974725"/>
            <a:ext cx="3935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2000" b="1">
                <a:solidFill>
                  <a:srgbClr val="FF0000"/>
                </a:solidFill>
              </a:rPr>
              <a:t>proteoma di tessuti / fluidi biologici controllo</a:t>
            </a:r>
          </a:p>
        </p:txBody>
      </p:sp>
      <p:sp>
        <p:nvSpPr>
          <p:cNvPr id="509955" name="Text Box 3"/>
          <p:cNvSpPr txBox="1">
            <a:spLocks noChangeArrowheads="1"/>
          </p:cNvSpPr>
          <p:nvPr/>
        </p:nvSpPr>
        <p:spPr bwMode="auto">
          <a:xfrm>
            <a:off x="1133475" y="3308350"/>
            <a:ext cx="4048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2000" b="1">
                <a:solidFill>
                  <a:srgbClr val="FF0000"/>
                </a:solidFill>
              </a:rPr>
              <a:t>proteoma di tessuti / fluidi biologici patologici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524000" y="1784350"/>
            <a:ext cx="2879725" cy="1371600"/>
            <a:chOff x="960" y="1124"/>
            <a:chExt cx="1814" cy="864"/>
          </a:xfrm>
        </p:grpSpPr>
        <p:sp>
          <p:nvSpPr>
            <p:cNvPr id="23577" name="AutoShape 5"/>
            <p:cNvSpPr>
              <a:spLocks noChangeArrowheads="1"/>
            </p:cNvSpPr>
            <p:nvPr/>
          </p:nvSpPr>
          <p:spPr bwMode="auto">
            <a:xfrm>
              <a:off x="1917" y="1124"/>
              <a:ext cx="144" cy="864"/>
            </a:xfrm>
            <a:prstGeom prst="downArrow">
              <a:avLst>
                <a:gd name="adj1" fmla="val 50000"/>
                <a:gd name="adj2" fmla="val 150000"/>
              </a:avLst>
            </a:prstGeom>
            <a:solidFill>
              <a:srgbClr val="FF9933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78" name="Text Box 7"/>
            <p:cNvSpPr txBox="1">
              <a:spLocks noChangeArrowheads="1"/>
            </p:cNvSpPr>
            <p:nvPr/>
          </p:nvSpPr>
          <p:spPr bwMode="auto">
            <a:xfrm>
              <a:off x="960" y="1278"/>
              <a:ext cx="92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/>
              <a:r>
                <a:rPr lang="it-IT" sz="1400" b="1">
                  <a:solidFill>
                    <a:srgbClr val="FF9933"/>
                  </a:solidFill>
                </a:rPr>
                <a:t>processo infettivo</a:t>
              </a:r>
            </a:p>
          </p:txBody>
        </p:sp>
        <p:sp>
          <p:nvSpPr>
            <p:cNvPr id="23579" name="Text Box 8"/>
            <p:cNvSpPr txBox="1">
              <a:spLocks noChangeArrowheads="1"/>
            </p:cNvSpPr>
            <p:nvPr/>
          </p:nvSpPr>
          <p:spPr bwMode="auto">
            <a:xfrm>
              <a:off x="2092" y="1263"/>
              <a:ext cx="68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l"/>
              <a:r>
                <a:rPr lang="it-IT" sz="1400" b="1">
                  <a:solidFill>
                    <a:srgbClr val="FF9933"/>
                  </a:solidFill>
                </a:rPr>
                <a:t>processo</a:t>
              </a:r>
            </a:p>
            <a:p>
              <a:pPr algn="l"/>
              <a:r>
                <a:rPr lang="it-IT" sz="1400" b="1">
                  <a:solidFill>
                    <a:srgbClr val="FF9933"/>
                  </a:solidFill>
                </a:rPr>
                <a:t>patologico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429000" y="1295400"/>
            <a:ext cx="4800600" cy="1866900"/>
            <a:chOff x="2160" y="816"/>
            <a:chExt cx="3024" cy="1176"/>
          </a:xfrm>
        </p:grpSpPr>
        <p:sp>
          <p:nvSpPr>
            <p:cNvPr id="23574" name="Text Box 11"/>
            <p:cNvSpPr txBox="1">
              <a:spLocks noChangeArrowheads="1"/>
            </p:cNvSpPr>
            <p:nvPr/>
          </p:nvSpPr>
          <p:spPr bwMode="auto">
            <a:xfrm>
              <a:off x="3187" y="816"/>
              <a:ext cx="141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l"/>
              <a:r>
                <a:rPr lang="it-IT" sz="1400" b="1">
                  <a:solidFill>
                    <a:srgbClr val="FF9933"/>
                  </a:solidFill>
                </a:rPr>
                <a:t>meccanismo di tossicità</a:t>
              </a:r>
            </a:p>
            <a:p>
              <a:pPr algn="l"/>
              <a:r>
                <a:rPr lang="it-IT" sz="1400" b="1">
                  <a:solidFill>
                    <a:srgbClr val="FF9933"/>
                  </a:solidFill>
                </a:rPr>
                <a:t>        del farmaco</a:t>
              </a:r>
            </a:p>
          </p:txBody>
        </p:sp>
        <p:sp>
          <p:nvSpPr>
            <p:cNvPr id="23575" name="Text Box 12"/>
            <p:cNvSpPr txBox="1">
              <a:spLocks noChangeArrowheads="1"/>
            </p:cNvSpPr>
            <p:nvPr/>
          </p:nvSpPr>
          <p:spPr bwMode="auto">
            <a:xfrm>
              <a:off x="2160" y="1166"/>
              <a:ext cx="302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/>
              <a:r>
                <a:rPr lang="it-IT" sz="2000" b="1">
                  <a:solidFill>
                    <a:srgbClr val="FF0000"/>
                  </a:solidFill>
                </a:rPr>
                <a:t>proteoma</a:t>
              </a:r>
            </a:p>
            <a:p>
              <a:pPr algn="r"/>
              <a:r>
                <a:rPr lang="it-IT" sz="2000" b="1">
                  <a:solidFill>
                    <a:srgbClr val="FF0000"/>
                  </a:solidFill>
                </a:rPr>
                <a:t>di tessuti / fluidi biologici</a:t>
              </a:r>
            </a:p>
            <a:p>
              <a:pPr algn="r"/>
              <a:r>
                <a:rPr lang="it-IT" sz="2000" b="1">
                  <a:solidFill>
                    <a:srgbClr val="FF0000"/>
                  </a:solidFill>
                </a:rPr>
                <a:t>dopo somministrazione</a:t>
              </a:r>
            </a:p>
            <a:p>
              <a:pPr algn="r"/>
              <a:r>
                <a:rPr lang="it-IT" sz="2000" b="1">
                  <a:solidFill>
                    <a:srgbClr val="FF0000"/>
                  </a:solidFill>
                </a:rPr>
                <a:t>del farmaco</a:t>
              </a:r>
            </a:p>
          </p:txBody>
        </p:sp>
        <p:sp>
          <p:nvSpPr>
            <p:cNvPr id="23576" name="AutoShape 13"/>
            <p:cNvSpPr>
              <a:spLocks noChangeArrowheads="1"/>
            </p:cNvSpPr>
            <p:nvPr/>
          </p:nvSpPr>
          <p:spPr bwMode="auto">
            <a:xfrm rot="7165332" flipH="1" flipV="1">
              <a:off x="3284" y="718"/>
              <a:ext cx="144" cy="864"/>
            </a:xfrm>
            <a:prstGeom prst="downArrow">
              <a:avLst>
                <a:gd name="adj1" fmla="val 50000"/>
                <a:gd name="adj2" fmla="val 150000"/>
              </a:avLst>
            </a:prstGeom>
            <a:solidFill>
              <a:srgbClr val="FF9933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57200" y="4194175"/>
            <a:ext cx="4648200" cy="2346325"/>
            <a:chOff x="288" y="2642"/>
            <a:chExt cx="2928" cy="1478"/>
          </a:xfrm>
        </p:grpSpPr>
        <p:sp>
          <p:nvSpPr>
            <p:cNvPr id="23561" name="Text Box 4"/>
            <p:cNvSpPr txBox="1">
              <a:spLocks noChangeArrowheads="1"/>
            </p:cNvSpPr>
            <p:nvPr/>
          </p:nvSpPr>
          <p:spPr bwMode="auto">
            <a:xfrm>
              <a:off x="288" y="3294"/>
              <a:ext cx="2928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l"/>
              <a:r>
                <a:rPr lang="it-IT" sz="2000" b="1">
                  <a:solidFill>
                    <a:srgbClr val="FF0000"/>
                  </a:solidFill>
                </a:rPr>
                <a:t>proteoma</a:t>
              </a:r>
            </a:p>
            <a:p>
              <a:pPr algn="l"/>
              <a:r>
                <a:rPr lang="it-IT" sz="2000" b="1">
                  <a:solidFill>
                    <a:srgbClr val="FF0000"/>
                  </a:solidFill>
                </a:rPr>
                <a:t>di tessuti / fluidi biologici</a:t>
              </a:r>
            </a:p>
            <a:p>
              <a:pPr algn="l"/>
              <a:r>
                <a:rPr lang="it-IT" sz="2000" b="1">
                  <a:solidFill>
                    <a:srgbClr val="FF0000"/>
                  </a:solidFill>
                </a:rPr>
                <a:t>dopo trattamento</a:t>
              </a:r>
            </a:p>
            <a:p>
              <a:pPr algn="l"/>
              <a:r>
                <a:rPr lang="it-IT" sz="2000" b="1">
                  <a:solidFill>
                    <a:srgbClr val="FF0000"/>
                  </a:solidFill>
                </a:rPr>
                <a:t>con farmaco </a:t>
              </a:r>
            </a:p>
          </p:txBody>
        </p:sp>
        <p:grpSp>
          <p:nvGrpSpPr>
            <p:cNvPr id="23562" name="Group 26"/>
            <p:cNvGrpSpPr>
              <a:grpSpLocks/>
            </p:cNvGrpSpPr>
            <p:nvPr/>
          </p:nvGrpSpPr>
          <p:grpSpPr bwMode="auto">
            <a:xfrm>
              <a:off x="306" y="2642"/>
              <a:ext cx="2910" cy="476"/>
              <a:chOff x="306" y="2642"/>
              <a:chExt cx="2910" cy="476"/>
            </a:xfrm>
          </p:grpSpPr>
          <p:sp>
            <p:nvSpPr>
              <p:cNvPr id="23563" name="AutoShape 6"/>
              <p:cNvSpPr>
                <a:spLocks noChangeArrowheads="1"/>
              </p:cNvSpPr>
              <p:nvPr/>
            </p:nvSpPr>
            <p:spPr bwMode="auto">
              <a:xfrm rot="14434668" flipH="1">
                <a:off x="1408" y="2492"/>
                <a:ext cx="144" cy="864"/>
              </a:xfrm>
              <a:prstGeom prst="downArrow">
                <a:avLst>
                  <a:gd name="adj1" fmla="val 50000"/>
                  <a:gd name="adj2" fmla="val 150000"/>
                </a:avLst>
              </a:prstGeom>
              <a:solidFill>
                <a:srgbClr val="FF9933"/>
              </a:solidFill>
              <a:ln w="9525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564" name="Text Box 9"/>
              <p:cNvSpPr txBox="1">
                <a:spLocks noChangeArrowheads="1"/>
              </p:cNvSpPr>
              <p:nvPr/>
            </p:nvSpPr>
            <p:spPr bwMode="auto">
              <a:xfrm>
                <a:off x="1584" y="2919"/>
                <a:ext cx="163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r"/>
                <a:r>
                  <a:rPr lang="it-IT" sz="1400" b="1">
                    <a:solidFill>
                      <a:srgbClr val="FF9933"/>
                    </a:solidFill>
                  </a:rPr>
                  <a:t> di azione del farmaco</a:t>
                </a:r>
              </a:p>
            </p:txBody>
          </p:sp>
          <p:sp>
            <p:nvSpPr>
              <p:cNvPr id="23565" name="Text Box 10"/>
              <p:cNvSpPr txBox="1">
                <a:spLocks noChangeArrowheads="1"/>
              </p:cNvSpPr>
              <p:nvPr/>
            </p:nvSpPr>
            <p:spPr bwMode="auto">
              <a:xfrm>
                <a:off x="649" y="2642"/>
                <a:ext cx="7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99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it-IT" sz="1400" b="1">
                    <a:solidFill>
                      <a:srgbClr val="FF9933"/>
                    </a:solidFill>
                  </a:rPr>
                  <a:t>meccanismo</a:t>
                </a:r>
              </a:p>
            </p:txBody>
          </p:sp>
          <p:sp>
            <p:nvSpPr>
              <p:cNvPr id="23566" name="AutoShape 16"/>
              <p:cNvSpPr>
                <a:spLocks noChangeArrowheads="1"/>
              </p:cNvSpPr>
              <p:nvPr/>
            </p:nvSpPr>
            <p:spPr bwMode="auto">
              <a:xfrm rot="14434668" flipV="1">
                <a:off x="1752" y="2492"/>
                <a:ext cx="144" cy="864"/>
              </a:xfrm>
              <a:prstGeom prst="downArrow">
                <a:avLst>
                  <a:gd name="adj1" fmla="val 50000"/>
                  <a:gd name="adj2" fmla="val 150000"/>
                </a:avLst>
              </a:prstGeom>
              <a:solidFill>
                <a:srgbClr val="FF9933"/>
              </a:solidFill>
              <a:ln w="9525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567" name="Rectangle 17"/>
              <p:cNvSpPr>
                <a:spLocks noChangeArrowheads="1"/>
              </p:cNvSpPr>
              <p:nvPr/>
            </p:nvSpPr>
            <p:spPr bwMode="auto">
              <a:xfrm>
                <a:off x="2125" y="2779"/>
                <a:ext cx="7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>
                    <a:solidFill>
                      <a:srgbClr val="FF9933"/>
                    </a:solidFill>
                  </a:rPr>
                  <a:t>meccanismo</a:t>
                </a:r>
              </a:p>
            </p:txBody>
          </p:sp>
          <p:sp>
            <p:nvSpPr>
              <p:cNvPr id="23568" name="Rectangle 20"/>
              <p:cNvSpPr>
                <a:spLocks noChangeArrowheads="1"/>
              </p:cNvSpPr>
              <p:nvPr/>
            </p:nvSpPr>
            <p:spPr bwMode="auto">
              <a:xfrm>
                <a:off x="306" y="2926"/>
                <a:ext cx="70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>
                    <a:solidFill>
                      <a:srgbClr val="FF9933"/>
                    </a:solidFill>
                  </a:rPr>
                  <a:t> al farmaco</a:t>
                </a:r>
              </a:p>
            </p:txBody>
          </p:sp>
          <p:sp>
            <p:nvSpPr>
              <p:cNvPr id="23569" name="Rectangle 21"/>
              <p:cNvSpPr>
                <a:spLocks noChangeArrowheads="1"/>
              </p:cNvSpPr>
              <p:nvPr/>
            </p:nvSpPr>
            <p:spPr bwMode="auto">
              <a:xfrm>
                <a:off x="456" y="2784"/>
                <a:ext cx="7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>
                    <a:solidFill>
                      <a:srgbClr val="FF9933"/>
                    </a:solidFill>
                  </a:rPr>
                  <a:t>di resistenza</a:t>
                </a:r>
              </a:p>
            </p:txBody>
          </p:sp>
        </p:grpSp>
      </p:grpSp>
      <p:sp>
        <p:nvSpPr>
          <p:cNvPr id="509975" name="Rectangle 23"/>
          <p:cNvSpPr>
            <a:spLocks noChangeArrowheads="1"/>
          </p:cNvSpPr>
          <p:nvPr/>
        </p:nvSpPr>
        <p:spPr bwMode="auto">
          <a:xfrm>
            <a:off x="161925" y="92075"/>
            <a:ext cx="8853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TIPICO SCHEMA DI RELAZIONI TRA PROTEOMI </a:t>
            </a:r>
          </a:p>
          <a:p>
            <a:r>
              <a:rPr lang="it-IT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STUDIATI NELLA RICERCA BIOMEDICO-FARMACOLOGICA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FE418B-4AA2-7447-AAAF-AD15CDA00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099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525838" y="214313"/>
            <a:ext cx="1974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Tecnologie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03875" y="862013"/>
            <a:ext cx="2382838" cy="646112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Frazionamento, </a:t>
            </a:r>
          </a:p>
          <a:p>
            <a:pPr algn="ctr"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rimozione contaminanti</a:t>
            </a:r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6769100" y="1509713"/>
            <a:ext cx="4318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flipH="1">
            <a:off x="5903913" y="1509713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769100" y="1941513"/>
            <a:ext cx="2160588" cy="792162"/>
          </a:xfrm>
          <a:prstGeom prst="flowChartProcess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b="1">
                <a:solidFill>
                  <a:schemeClr val="dk1"/>
                </a:solidFill>
                <a:latin typeface="Times New Roman" pitchFamily="18" charset="0"/>
                <a:ea typeface="+mn-ea"/>
              </a:rPr>
              <a:t>Cromatografia </a:t>
            </a:r>
          </a:p>
          <a:p>
            <a:pPr algn="ctr">
              <a:defRPr/>
            </a:pPr>
            <a:r>
              <a:rPr lang="it-IT" b="1">
                <a:solidFill>
                  <a:schemeClr val="dk1"/>
                </a:solidFill>
                <a:latin typeface="Times New Roman" pitchFamily="18" charset="0"/>
                <a:ea typeface="+mn-ea"/>
              </a:rPr>
              <a:t>multidimensionale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176713" y="1941513"/>
            <a:ext cx="2303462" cy="792162"/>
          </a:xfrm>
          <a:prstGeom prst="flowChartProcess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</a:rPr>
              <a:t>Elettroforesi </a:t>
            </a:r>
          </a:p>
          <a:p>
            <a:pPr algn="ctr">
              <a:defRPr/>
            </a:pP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</a:rPr>
              <a:t>bidimensionale</a:t>
            </a:r>
          </a:p>
        </p:txBody>
      </p:sp>
      <p:sp>
        <p:nvSpPr>
          <p:cNvPr id="11272" name="Line 14"/>
          <p:cNvSpPr>
            <a:spLocks noChangeShapeType="1"/>
          </p:cNvSpPr>
          <p:nvPr/>
        </p:nvSpPr>
        <p:spPr bwMode="auto">
          <a:xfrm>
            <a:off x="5256213" y="27336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3313113" y="3236913"/>
            <a:ext cx="3527425" cy="431800"/>
          </a:xfrm>
          <a:prstGeom prst="flowChartProcess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it-IT">
                <a:solidFill>
                  <a:srgbClr val="000000"/>
                </a:solidFill>
                <a:latin typeface="Times New Roman" charset="0"/>
              </a:rPr>
              <a:t>Analisi computerizzata dell</a:t>
            </a:r>
            <a:r>
              <a:rPr lang="ja-JP" altLang="it-IT">
                <a:solidFill>
                  <a:srgbClr val="000000"/>
                </a:solidFill>
                <a:latin typeface="Times New Roman" charset="0"/>
              </a:rPr>
              <a:t>’</a:t>
            </a:r>
            <a:r>
              <a:rPr lang="it-IT">
                <a:solidFill>
                  <a:srgbClr val="000000"/>
                </a:solidFill>
                <a:latin typeface="Times New Roman" charset="0"/>
              </a:rPr>
              <a:t>immagine</a:t>
            </a:r>
          </a:p>
        </p:txBody>
      </p:sp>
      <p:sp>
        <p:nvSpPr>
          <p:cNvPr id="11274" name="Line 17"/>
          <p:cNvSpPr>
            <a:spLocks noChangeShapeType="1"/>
          </p:cNvSpPr>
          <p:nvPr/>
        </p:nvSpPr>
        <p:spPr bwMode="auto">
          <a:xfrm>
            <a:off x="5256213" y="36687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3600450" y="4318000"/>
            <a:ext cx="2808288" cy="863600"/>
          </a:xfrm>
          <a:prstGeom prst="flowChartProcess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Spettrometria di massa</a:t>
            </a:r>
          </a:p>
          <a:p>
            <a:pPr algn="ctr"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MALDI-TOF</a:t>
            </a:r>
          </a:p>
          <a:p>
            <a:pPr algn="ctr"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MS/</a:t>
            </a:r>
            <a:r>
              <a:rPr lang="it-IT" dirty="0" err="1">
                <a:solidFill>
                  <a:schemeClr val="dk1"/>
                </a:solidFill>
                <a:latin typeface="Times New Roman" pitchFamily="18" charset="0"/>
                <a:ea typeface="+mn-ea"/>
              </a:rPr>
              <a:t>MS</a:t>
            </a: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 (Tandem MS)</a:t>
            </a: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6769100" y="4318000"/>
            <a:ext cx="2232025" cy="863600"/>
          </a:xfrm>
          <a:prstGeom prst="flowChartProcess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>
                <a:solidFill>
                  <a:schemeClr val="dk1"/>
                </a:solidFill>
                <a:latin typeface="Times New Roman" pitchFamily="18" charset="0"/>
                <a:ea typeface="+mn-ea"/>
              </a:rPr>
              <a:t>Spettrometria di massa</a:t>
            </a:r>
          </a:p>
          <a:p>
            <a:pPr algn="ctr">
              <a:defRPr/>
            </a:pPr>
            <a:r>
              <a:rPr lang="it-IT">
                <a:solidFill>
                  <a:schemeClr val="dk1"/>
                </a:solidFill>
                <a:latin typeface="Times New Roman" pitchFamily="18" charset="0"/>
                <a:ea typeface="+mn-ea"/>
              </a:rPr>
              <a:t>MS/MS (tandem MS)</a:t>
            </a:r>
          </a:p>
        </p:txBody>
      </p:sp>
      <p:sp>
        <p:nvSpPr>
          <p:cNvPr id="11277" name="Line 22"/>
          <p:cNvSpPr>
            <a:spLocks noChangeShapeType="1"/>
          </p:cNvSpPr>
          <p:nvPr/>
        </p:nvSpPr>
        <p:spPr bwMode="auto">
          <a:xfrm>
            <a:off x="7777163" y="2733675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113338" y="5902325"/>
            <a:ext cx="3095625" cy="574675"/>
          </a:xfrm>
          <a:prstGeom prst="flowChartProcess">
            <a:avLst/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>
                <a:solidFill>
                  <a:schemeClr val="dk1"/>
                </a:solidFill>
                <a:latin typeface="Times New Roman" pitchFamily="18" charset="0"/>
                <a:ea typeface="+mn-ea"/>
              </a:rPr>
              <a:t>Software e Databases</a:t>
            </a:r>
          </a:p>
        </p:txBody>
      </p:sp>
      <p:sp>
        <p:nvSpPr>
          <p:cNvPr id="11279" name="Line 25"/>
          <p:cNvSpPr>
            <a:spLocks noChangeShapeType="1"/>
          </p:cNvSpPr>
          <p:nvPr/>
        </p:nvSpPr>
        <p:spPr bwMode="auto">
          <a:xfrm>
            <a:off x="5113338" y="5181600"/>
            <a:ext cx="10080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" name="Line 26"/>
          <p:cNvSpPr>
            <a:spLocks noChangeShapeType="1"/>
          </p:cNvSpPr>
          <p:nvPr/>
        </p:nvSpPr>
        <p:spPr bwMode="auto">
          <a:xfrm flipH="1">
            <a:off x="7272338" y="5181600"/>
            <a:ext cx="4318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" name="Text Box 27"/>
          <p:cNvSpPr txBox="1">
            <a:spLocks noChangeArrowheads="1"/>
          </p:cNvSpPr>
          <p:nvPr/>
        </p:nvSpPr>
        <p:spPr bwMode="auto">
          <a:xfrm>
            <a:off x="979488" y="2071688"/>
            <a:ext cx="1520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latin typeface="Times New Roman" charset="0"/>
              </a:rPr>
              <a:t>Separazione </a:t>
            </a:r>
          </a:p>
          <a:p>
            <a:pPr algn="ctr" eaLnBrk="1" hangingPunct="1"/>
            <a:r>
              <a:rPr lang="it-IT" b="1">
                <a:latin typeface="Times New Roman" charset="0"/>
              </a:rPr>
              <a:t>delle proteine</a:t>
            </a:r>
          </a:p>
        </p:txBody>
      </p:sp>
      <p:sp>
        <p:nvSpPr>
          <p:cNvPr id="11282" name="Text Box 28"/>
          <p:cNvSpPr txBox="1">
            <a:spLocks noChangeArrowheads="1"/>
          </p:cNvSpPr>
          <p:nvPr/>
        </p:nvSpPr>
        <p:spPr bwMode="auto">
          <a:xfrm>
            <a:off x="484188" y="4408488"/>
            <a:ext cx="2108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Times New Roman" charset="0"/>
              </a:rPr>
              <a:t>Identificazione e caratterizzazione proteica</a:t>
            </a:r>
          </a:p>
        </p:txBody>
      </p:sp>
      <p:sp>
        <p:nvSpPr>
          <p:cNvPr id="11283" name="Text Box 29"/>
          <p:cNvSpPr txBox="1">
            <a:spLocks noChangeArrowheads="1"/>
          </p:cNvSpPr>
          <p:nvPr/>
        </p:nvSpPr>
        <p:spPr bwMode="auto">
          <a:xfrm>
            <a:off x="555625" y="6067425"/>
            <a:ext cx="173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Times New Roman" charset="0"/>
              </a:rPr>
              <a:t>Bio-informatica</a:t>
            </a:r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auto">
          <a:xfrm>
            <a:off x="2663825" y="6189663"/>
            <a:ext cx="865188" cy="215900"/>
          </a:xfrm>
          <a:prstGeom prst="rightArrow">
            <a:avLst>
              <a:gd name="adj1" fmla="val 50000"/>
              <a:gd name="adj2" fmla="val 100184"/>
            </a:avLst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AutoShape 31"/>
          <p:cNvSpPr>
            <a:spLocks noChangeArrowheads="1"/>
          </p:cNvSpPr>
          <p:nvPr/>
        </p:nvSpPr>
        <p:spPr bwMode="auto">
          <a:xfrm>
            <a:off x="2592388" y="4676775"/>
            <a:ext cx="865187" cy="215900"/>
          </a:xfrm>
          <a:prstGeom prst="rightArrow">
            <a:avLst>
              <a:gd name="adj1" fmla="val 50000"/>
              <a:gd name="adj2" fmla="val 100184"/>
            </a:avLst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AutoShape 32"/>
          <p:cNvSpPr>
            <a:spLocks noChangeArrowheads="1"/>
          </p:cNvSpPr>
          <p:nvPr/>
        </p:nvSpPr>
        <p:spPr bwMode="auto">
          <a:xfrm>
            <a:off x="2992438" y="2301875"/>
            <a:ext cx="865187" cy="215900"/>
          </a:xfrm>
          <a:prstGeom prst="rightArrow">
            <a:avLst>
              <a:gd name="adj1" fmla="val 50000"/>
              <a:gd name="adj2" fmla="val 100184"/>
            </a:avLst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6" name="AutoShape 32"/>
          <p:cNvSpPr>
            <a:spLocks noChangeArrowheads="1"/>
          </p:cNvSpPr>
          <p:nvPr/>
        </p:nvSpPr>
        <p:spPr bwMode="auto">
          <a:xfrm>
            <a:off x="3144838" y="1143000"/>
            <a:ext cx="865187" cy="215900"/>
          </a:xfrm>
          <a:prstGeom prst="rightArrow">
            <a:avLst>
              <a:gd name="adj1" fmla="val 50000"/>
              <a:gd name="adj2" fmla="val 100184"/>
            </a:avLst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288" name="Text Box 27"/>
          <p:cNvSpPr txBox="1">
            <a:spLocks noChangeArrowheads="1"/>
          </p:cNvSpPr>
          <p:nvPr/>
        </p:nvSpPr>
        <p:spPr bwMode="auto">
          <a:xfrm>
            <a:off x="1000125" y="928688"/>
            <a:ext cx="1558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latin typeface="Times New Roman" charset="0"/>
              </a:rPr>
              <a:t>Preparazione </a:t>
            </a:r>
          </a:p>
          <a:p>
            <a:pPr algn="ctr" eaLnBrk="1" hangingPunct="1"/>
            <a:r>
              <a:rPr lang="it-IT" b="1">
                <a:latin typeface="Times New Roman" charset="0"/>
              </a:rPr>
              <a:t>del campione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A6CDF6-0844-A844-A392-4F0AA9A7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33863"/>
      </p:ext>
    </p:extLst>
  </p:cSld>
  <p:clrMapOvr>
    <a:masterClrMapping/>
  </p:clrMapOvr>
  <p:transition advTm="69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239838" y="12160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714375" y="1047750"/>
            <a:ext cx="7886700" cy="915988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b="1" dirty="0">
                <a:solidFill>
                  <a:srgbClr val="77933C"/>
                </a:solidFill>
                <a:latin typeface="Times New Roman" charset="0"/>
              </a:rPr>
              <a:t>Preparazione del campione</a:t>
            </a:r>
          </a:p>
          <a:p>
            <a:pPr algn="just" eaLnBrk="1" hangingPunct="1"/>
            <a:r>
              <a:rPr lang="it-IT" dirty="0">
                <a:solidFill>
                  <a:srgbClr val="000000"/>
                </a:solidFill>
                <a:latin typeface="Times New Roman" charset="0"/>
              </a:rPr>
              <a:t>Una appropriata preparazione del campione è assolutamente essenziale per ottenere buoni risultati in 2D (solubilizzazione proteine, eliminazione sostanze interferenti).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742950" y="2143125"/>
            <a:ext cx="7893050" cy="915988"/>
          </a:xfrm>
          <a:prstGeom prst="rect">
            <a:avLst/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+mn-ea"/>
              </a:rPr>
              <a:t>Isoelettrofocalizzazione</a:t>
            </a:r>
            <a:endParaRPr lang="it-IT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+mn-ea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La prima dimensione in IEF utilizza un sistema orizzontale a cui vengono applicati voltaggi molto elevati e a temperatura controllata.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742950" y="3286125"/>
            <a:ext cx="7893050" cy="915988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</a:rPr>
              <a:t>SDS-PAGE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La strip focalizzata viene utilizzata come campione per la seconda dimensione che consiste in un gel in SDS-PAGE (separazione in base al PM).</a:t>
            </a:r>
            <a:endParaRPr lang="it-IT" b="1" dirty="0">
              <a:solidFill>
                <a:schemeClr val="dk1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742950" y="4429125"/>
            <a:ext cx="7858125" cy="92392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</a:rPr>
              <a:t>Visualizzazione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Gli spot proteici vengono colorati  e visualizzati (silver </a:t>
            </a:r>
            <a:r>
              <a:rPr lang="it-IT" dirty="0" err="1">
                <a:solidFill>
                  <a:schemeClr val="dk1"/>
                </a:solidFill>
                <a:latin typeface="Times New Roman" pitchFamily="18" charset="0"/>
                <a:ea typeface="+mn-ea"/>
              </a:rPr>
              <a:t>stain</a:t>
            </a: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, </a:t>
            </a:r>
            <a:r>
              <a:rPr lang="it-IT" dirty="0" err="1">
                <a:solidFill>
                  <a:schemeClr val="dk1"/>
                </a:solidFill>
                <a:latin typeface="Times New Roman" pitchFamily="18" charset="0"/>
                <a:ea typeface="+mn-ea"/>
              </a:rPr>
              <a:t>Comassie</a:t>
            </a: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Times New Roman" pitchFamily="18" charset="0"/>
                <a:ea typeface="+mn-ea"/>
              </a:rPr>
              <a:t>blue</a:t>
            </a: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 e </a:t>
            </a:r>
            <a:r>
              <a:rPr lang="it-IT" dirty="0" err="1">
                <a:solidFill>
                  <a:schemeClr val="dk1"/>
                </a:solidFill>
                <a:latin typeface="Times New Roman" pitchFamily="18" charset="0"/>
                <a:ea typeface="+mn-ea"/>
              </a:rPr>
              <a:t>fluorocromi</a:t>
            </a: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).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742950" y="5500688"/>
            <a:ext cx="7893050" cy="915987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n-ea"/>
              </a:rPr>
              <a:t>Analisi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dk1"/>
                </a:solidFill>
                <a:latin typeface="Times New Roman" pitchFamily="18" charset="0"/>
                <a:ea typeface="+mn-ea"/>
              </a:rPr>
              <a:t>Analisi ed identificazione degli spot tramite comparazione con banche dati e software dedicati.</a:t>
            </a:r>
            <a:endParaRPr lang="it-IT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43125" y="261938"/>
            <a:ext cx="50006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Elettroforesi bidimensionale</a:t>
            </a:r>
            <a:endParaRPr lang="it-IT" sz="2800" dirty="0">
              <a:ea typeface="+mn-e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14479C-FF6F-B042-8243-83CDCAA29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2164"/>
      </p:ext>
    </p:extLst>
  </p:cSld>
  <p:clrMapOvr>
    <a:masterClrMapping/>
  </p:clrMapOvr>
  <p:transition advTm="140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6.3|38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7630</TotalTime>
  <Words>840</Words>
  <Application>Microsoft Macintosh PowerPoint</Application>
  <PresentationFormat>Presentazione su schermo (4:3)</PresentationFormat>
  <Paragraphs>157</Paragraphs>
  <Slides>14</Slides>
  <Notes>13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Calibri</vt:lpstr>
      <vt:lpstr>Comic Sans MS</vt:lpstr>
      <vt:lpstr>Helvetica</vt:lpstr>
      <vt:lpstr>Impact</vt:lpstr>
      <vt:lpstr>Times</vt:lpstr>
      <vt:lpstr>Times New Roman</vt:lpstr>
      <vt:lpstr>Wingdings</vt:lpstr>
      <vt:lpstr>Blank Presentation</vt:lpstr>
      <vt:lpstr>Presentazione standard di PowerPoint</vt:lpstr>
      <vt:lpstr>Rapporto genomica/proteomica</vt:lpstr>
      <vt:lpstr>Presentazione standard di PowerPoint</vt:lpstr>
      <vt:lpstr>Rapporto genomica/proteomica</vt:lpstr>
      <vt:lpstr>SCOPO DELLA PROTEOMICA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286</cp:revision>
  <dcterms:created xsi:type="dcterms:W3CDTF">2010-01-19T10:57:02Z</dcterms:created>
  <dcterms:modified xsi:type="dcterms:W3CDTF">2020-05-08T16:33:23Z</dcterms:modified>
  <cp:category/>
</cp:coreProperties>
</file>