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23" r:id="rId2"/>
    <p:sldId id="563" r:id="rId3"/>
    <p:sldId id="565" r:id="rId4"/>
    <p:sldId id="600" r:id="rId5"/>
    <p:sldId id="570" r:id="rId6"/>
    <p:sldId id="532" r:id="rId7"/>
    <p:sldId id="571" r:id="rId8"/>
    <p:sldId id="589" r:id="rId9"/>
    <p:sldId id="591" r:id="rId10"/>
    <p:sldId id="599" r:id="rId11"/>
    <p:sldId id="590" r:id="rId12"/>
    <p:sldId id="572" r:id="rId13"/>
    <p:sldId id="586" r:id="rId14"/>
    <p:sldId id="588" r:id="rId15"/>
    <p:sldId id="573" r:id="rId16"/>
    <p:sldId id="587" r:id="rId17"/>
    <p:sldId id="569" r:id="rId18"/>
    <p:sldId id="533" r:id="rId19"/>
    <p:sldId id="598" r:id="rId20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9vxNX0hgwT5z57lfA9Mdrw==" hashData="PS9UsGWLbXbqqxmZewzB78W+yRL0KZyFEmh3+bt64HxqOW13YzT2fDJyBRDdTo2HyomNbDZAtZ4EkKLwENuCI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5"/>
    <p:restoredTop sz="94678"/>
  </p:normalViewPr>
  <p:slideViewPr>
    <p:cSldViewPr>
      <p:cViewPr varScale="1">
        <p:scale>
          <a:sx n="109" d="100"/>
          <a:sy n="109" d="100"/>
        </p:scale>
        <p:origin x="16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592AB0C2-9BD3-594C-85AC-14AE46E034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021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15C8BADC-9A1B-954D-BA56-988D48B7AD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877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56E4E4-240D-004A-B0BD-0E7BCED1AB1B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F66891-A23F-6D49-849A-75C0656C87BE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12F68-B34F-6647-8324-1CABB1B6EC91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CD2AC-3205-4247-81AB-1D45BF711580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F621CC-E779-4945-8651-B89A9E4625E7}" type="slidenum">
              <a:rPr lang="it-IT"/>
              <a:pPr>
                <a:defRPr/>
              </a:pPr>
              <a:t>14</a:t>
            </a:fld>
            <a:endParaRPr lang="it-IT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102D3-3A1E-7345-991B-EBD30E1EC415}" type="slidenum">
              <a:rPr lang="it-IT"/>
              <a:pPr>
                <a:defRPr/>
              </a:pPr>
              <a:t>15</a:t>
            </a:fld>
            <a:endParaRPr lang="it-IT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2677A7-97FF-A44A-BCAF-ED5E4742582C}" type="slidenum">
              <a:rPr lang="it-IT"/>
              <a:pPr>
                <a:defRPr/>
              </a:pPr>
              <a:t>16</a:t>
            </a:fld>
            <a:endParaRPr lang="it-IT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775D10-7E29-FF46-800D-DF13AA3DC9BF}" type="slidenum">
              <a:rPr lang="it-IT"/>
              <a:pPr>
                <a:defRPr/>
              </a:pPr>
              <a:t>17</a:t>
            </a:fld>
            <a:endParaRPr lang="it-IT"/>
          </a:p>
        </p:txBody>
      </p:sp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6B077-A0BA-DA44-97E2-98B663F9901E}" type="slidenum">
              <a:rPr lang="it-IT"/>
              <a:pPr>
                <a:defRPr/>
              </a:pPr>
              <a:t>18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CF9797-9136-2545-BF53-3EAB1EE2AABB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EEEBF-B0CD-9A4A-8250-393ED369ED84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562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21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8A599-953F-AB44-B26D-52C0667FFA9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347170-F7A6-EA40-BC92-195828C45DD2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C953F-B043-DC4F-B51B-085AC14BE105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24F401-96A8-2B43-A2B6-CAA879A1E99D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7AC33E-7C78-1B46-98F6-64DC06541919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A3568-062A-F446-9ABC-1D17AD57E29F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8CC9A-F192-0447-8E9B-D7B161D2E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4248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9571E-06C8-9342-8353-234E1AF951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8737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D9174-A100-8B40-AC5D-8A1B3325B4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4397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5BC49-C868-784A-96B4-B218B74448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3444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59D0C-550C-894E-A20B-1FA8C2912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7989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8EE0C-0A90-CA45-9B3D-65F596F131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020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B45BD-F801-044E-8BE5-63305D4332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0321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A9D1-8CA1-B543-8726-B10BBF9971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2036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F08D9-8690-1E4A-B47B-913B23119D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20415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40DEA-61DC-0942-B047-432FC51C99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5557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CF038-7DB1-1644-90B7-05EC9141EF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0569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120773-EEB3-5D47-BECF-00457B1EB1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/>
          </p:cNvSpPr>
          <p:nvPr/>
        </p:nvSpPr>
        <p:spPr bwMode="auto">
          <a:xfrm>
            <a:off x="381000" y="1295400"/>
            <a:ext cx="8382000" cy="434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Le Patologie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Mitocondriali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Parte 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853550-D246-8144-B0A7-4D4ED5E42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18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20ADB6-C724-3746-B95A-B6C53A33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10091"/>
      </p:ext>
    </p:extLst>
  </p:cSld>
  <p:clrMapOvr>
    <a:masterClrMapping/>
  </p:clrMapOvr>
  <p:transition advTm="35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15888"/>
            <a:ext cx="8839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FF00"/>
                </a:solidFill>
              </a:rPr>
              <a:t>Sindrome di </a:t>
            </a:r>
            <a:r>
              <a:rPr lang="it-IT" sz="2400" b="1" dirty="0" err="1">
                <a:solidFill>
                  <a:srgbClr val="FFFF00"/>
                </a:solidFill>
              </a:rPr>
              <a:t>Kearns-Sayre</a:t>
            </a:r>
            <a:r>
              <a:rPr lang="it-IT" sz="2400" b="1" dirty="0">
                <a:solidFill>
                  <a:srgbClr val="FFFF00"/>
                </a:solidFill>
              </a:rPr>
              <a:t> (KSS)</a:t>
            </a:r>
          </a:p>
        </p:txBody>
      </p:sp>
      <p:pic>
        <p:nvPicPr>
          <p:cNvPr id="105475" name="Immagine 1" descr="Patologie Mitocond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9394" y="-723106"/>
            <a:ext cx="6361113" cy="900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5B123D-97ED-4643-83E8-C76B5AFAA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5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magine 1" descr="Patologie Mitocond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9838" y="-1260475"/>
            <a:ext cx="6635750" cy="938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482679-2895-1349-9600-DAFC81D9C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6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ChangeArrowheads="1"/>
          </p:cNvSpPr>
          <p:nvPr/>
        </p:nvSpPr>
        <p:spPr bwMode="auto">
          <a:xfrm>
            <a:off x="152400" y="60325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neuropatia ottica ereditaria di Leber (LHON)</a:t>
            </a:r>
          </a:p>
        </p:txBody>
      </p:sp>
      <p:pic>
        <p:nvPicPr>
          <p:cNvPr id="109571" name="Immagine 1" descr="Patologie Mitocond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0162" y="-922337"/>
            <a:ext cx="6526213" cy="923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7C7F94-1C66-7C4F-BFE9-A67F458EA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8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ChangeArrowheads="1"/>
          </p:cNvSpPr>
          <p:nvPr/>
        </p:nvSpPr>
        <p:spPr bwMode="auto">
          <a:xfrm>
            <a:off x="152400" y="60325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neuropatia ottica ereditaria di Leber (LHON)</a:t>
            </a:r>
          </a:p>
        </p:txBody>
      </p:sp>
      <p:pic>
        <p:nvPicPr>
          <p:cNvPr id="111619" name="Immagine 2" descr="Patologie Mitocond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3644" y="-989806"/>
            <a:ext cx="6716712" cy="950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A37EC2-EA68-9448-979F-C75F3771A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/>
          </p:cNvSpPr>
          <p:nvPr/>
        </p:nvSpPr>
        <p:spPr bwMode="auto">
          <a:xfrm>
            <a:off x="152400" y="60325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neuropatia ottica ereditaria di Leber (LHON)</a:t>
            </a:r>
          </a:p>
        </p:txBody>
      </p:sp>
      <p:pic>
        <p:nvPicPr>
          <p:cNvPr id="115715" name="Picture 3" descr="Mutazioni L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9163"/>
            <a:ext cx="82296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C75923-EBB3-4040-AC8F-F628625AE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4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ChangeArrowheads="1"/>
          </p:cNvSpPr>
          <p:nvPr/>
        </p:nvSpPr>
        <p:spPr bwMode="auto">
          <a:xfrm>
            <a:off x="152400" y="60325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neuropatia ottica ereditaria di Leber (LHON)</a:t>
            </a:r>
          </a:p>
        </p:txBody>
      </p:sp>
      <p:grpSp>
        <p:nvGrpSpPr>
          <p:cNvPr id="113667" name="Group 6"/>
          <p:cNvGrpSpPr>
            <a:grpSpLocks/>
          </p:cNvGrpSpPr>
          <p:nvPr/>
        </p:nvGrpSpPr>
        <p:grpSpPr bwMode="auto">
          <a:xfrm>
            <a:off x="381000" y="838200"/>
            <a:ext cx="5943600" cy="5943600"/>
            <a:chOff x="1008" y="528"/>
            <a:chExt cx="3744" cy="3744"/>
          </a:xfrm>
        </p:grpSpPr>
        <p:pic>
          <p:nvPicPr>
            <p:cNvPr id="113669" name="Picture 3" descr="DNA Mito LH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528"/>
              <a:ext cx="3744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5492" name="Rectangle 4"/>
            <p:cNvSpPr>
              <a:spLocks noChangeArrowheads="1"/>
            </p:cNvSpPr>
            <p:nvPr/>
          </p:nvSpPr>
          <p:spPr bwMode="auto">
            <a:xfrm>
              <a:off x="2726" y="2289"/>
              <a:ext cx="480" cy="240"/>
            </a:xfrm>
            <a:prstGeom prst="rect">
              <a:avLst/>
            </a:prstGeom>
            <a:solidFill>
              <a:srgbClr val="FFFF00">
                <a:alpha val="35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i="0">
                <a:cs typeface="+mn-cs"/>
              </a:endParaRPr>
            </a:p>
          </p:txBody>
        </p:sp>
        <p:sp>
          <p:nvSpPr>
            <p:cNvPr id="575493" name="Rectangle 5"/>
            <p:cNvSpPr>
              <a:spLocks noChangeArrowheads="1"/>
            </p:cNvSpPr>
            <p:nvPr/>
          </p:nvSpPr>
          <p:spPr bwMode="auto">
            <a:xfrm>
              <a:off x="3370" y="2534"/>
              <a:ext cx="144" cy="96"/>
            </a:xfrm>
            <a:prstGeom prst="rect">
              <a:avLst/>
            </a:prstGeom>
            <a:solidFill>
              <a:srgbClr val="FFFF00">
                <a:alpha val="35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i="0">
                <a:cs typeface="+mn-cs"/>
              </a:endParaRPr>
            </a:p>
          </p:txBody>
        </p:sp>
      </p:grpSp>
      <p:sp>
        <p:nvSpPr>
          <p:cNvPr id="575495" name="Rectangle 7"/>
          <p:cNvSpPr>
            <a:spLocks noChangeArrowheads="1"/>
          </p:cNvSpPr>
          <p:nvPr/>
        </p:nvSpPr>
        <p:spPr bwMode="auto">
          <a:xfrm>
            <a:off x="6324600" y="990600"/>
            <a:ext cx="271145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it-IT" sz="1400" i="0" dirty="0">
                <a:solidFill>
                  <a:srgbClr val="FFFF00"/>
                </a:solidFill>
                <a:cs typeface="+mn-cs"/>
              </a:rPr>
              <a:t>La patologia insorge in giovane età e causa cecità parziale o totale per degenerazione del nervo ottico.</a:t>
            </a:r>
          </a:p>
          <a:p>
            <a:pPr algn="l">
              <a:defRPr/>
            </a:pPr>
            <a:r>
              <a:rPr lang="it-IT" sz="1400" i="0" dirty="0">
                <a:solidFill>
                  <a:srgbClr val="FFFF00"/>
                </a:solidFill>
                <a:cs typeface="+mn-cs"/>
              </a:rPr>
              <a:t>Un possibile metodo di diagnosi si basa sullo studio dei polimorfismi di restrizione ottenuti, dopo amplificazione del DNA mitocondriale per PCR, e digestione con l</a:t>
            </a:r>
            <a:r>
              <a:rPr lang="ja-JP" altLang="it-IT" sz="1400" i="0" dirty="0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it-IT" sz="1400" i="0" dirty="0">
                <a:solidFill>
                  <a:srgbClr val="FFFF00"/>
                </a:solidFill>
                <a:cs typeface="+mn-cs"/>
              </a:rPr>
              <a:t>enzima Sfa NI. La mutazione infatti abolisce un sito di restrizione per quest</a:t>
            </a:r>
            <a:r>
              <a:rPr lang="it-IT" sz="1400" i="0" dirty="0">
                <a:solidFill>
                  <a:srgbClr val="FFFF00"/>
                </a:solidFill>
                <a:latin typeface="Arial"/>
                <a:cs typeface="+mn-cs"/>
              </a:rPr>
              <a:t>o </a:t>
            </a:r>
            <a:r>
              <a:rPr lang="it-IT" sz="1400" i="0" dirty="0">
                <a:solidFill>
                  <a:srgbClr val="FFFF00"/>
                </a:solidFill>
                <a:cs typeface="+mn-cs"/>
              </a:rPr>
              <a:t>enzima.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082339-8A54-2945-AC02-D2D2C46BD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nheritance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66750"/>
            <a:ext cx="78486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9348" name="Rectangle 4"/>
          <p:cNvSpPr>
            <a:spLocks noChangeArrowheads="1"/>
          </p:cNvSpPr>
          <p:nvPr/>
        </p:nvSpPr>
        <p:spPr bwMode="auto">
          <a:xfrm>
            <a:off x="152400" y="60325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Polimorfismo di restrizione del DNA mitocondriale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B92E39-B2B6-AF41-BC5D-66B2D65FC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3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152400" y="60325"/>
            <a:ext cx="883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>
                <a:solidFill>
                  <a:srgbClr val="FFFF00"/>
                </a:solidFill>
              </a:rPr>
              <a:t>Eteroplasmia e diagnosi di mutazioni del DNA mitocondriale</a:t>
            </a:r>
          </a:p>
        </p:txBody>
      </p:sp>
      <p:grpSp>
        <p:nvGrpSpPr>
          <p:cNvPr id="117763" name="Group 5"/>
          <p:cNvGrpSpPr>
            <a:grpSpLocks/>
          </p:cNvGrpSpPr>
          <p:nvPr/>
        </p:nvGrpSpPr>
        <p:grpSpPr bwMode="auto">
          <a:xfrm>
            <a:off x="4340225" y="762000"/>
            <a:ext cx="4346575" cy="5949950"/>
            <a:chOff x="1481" y="480"/>
            <a:chExt cx="2738" cy="3748"/>
          </a:xfrm>
        </p:grpSpPr>
        <p:pic>
          <p:nvPicPr>
            <p:cNvPr id="117765" name="Picture 2" descr="MitoRFLP"/>
            <p:cNvPicPr>
              <a:picLocks noChangeAspect="1" noChangeArrowheads="1"/>
            </p:cNvPicPr>
            <p:nvPr/>
          </p:nvPicPr>
          <p:blipFill>
            <a:blip r:embed="rId5">
              <a:lum bright="-18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" y="480"/>
              <a:ext cx="2738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5620" name="Rectangle 4"/>
            <p:cNvSpPr>
              <a:spLocks noChangeArrowheads="1"/>
            </p:cNvSpPr>
            <p:nvPr/>
          </p:nvSpPr>
          <p:spPr bwMode="auto">
            <a:xfrm>
              <a:off x="1809" y="679"/>
              <a:ext cx="12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it-IT" i="0">
                  <a:solidFill>
                    <a:schemeClr val="tx1"/>
                  </a:solidFill>
                  <a:cs typeface="+mn-cs"/>
                </a:rPr>
                <a:t>B       M        B       M</a:t>
              </a:r>
            </a:p>
          </p:txBody>
        </p:sp>
      </p:grpSp>
      <p:sp>
        <p:nvSpPr>
          <p:cNvPr id="495623" name="Rectangle 7"/>
          <p:cNvSpPr>
            <a:spLocks noChangeArrowheads="1"/>
          </p:cNvSpPr>
          <p:nvPr/>
        </p:nvSpPr>
        <p:spPr bwMode="auto">
          <a:xfrm>
            <a:off x="152400" y="990600"/>
            <a:ext cx="39624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it-IT" sz="1400" i="0">
                <a:solidFill>
                  <a:srgbClr val="FFFF00"/>
                </a:solidFill>
                <a:cs typeface="+mn-cs"/>
              </a:rPr>
              <a:t>Il DNA mitocondriale è stato tagliato con BamHI che linearizza il DNA sano (è presente un solo sito di restrizione).</a:t>
            </a:r>
          </a:p>
          <a:p>
            <a:pPr algn="l">
              <a:defRPr/>
            </a:pPr>
            <a:endParaRPr lang="it-IT" sz="1400" i="0">
              <a:solidFill>
                <a:srgbClr val="FFFF00"/>
              </a:solidFill>
              <a:cs typeface="+mn-cs"/>
            </a:endParaRPr>
          </a:p>
          <a:p>
            <a:pPr algn="l">
              <a:defRPr/>
            </a:pPr>
            <a:r>
              <a:rPr lang="it-IT" sz="1400" i="0">
                <a:solidFill>
                  <a:srgbClr val="FFFF00"/>
                </a:solidFill>
                <a:cs typeface="+mn-cs"/>
              </a:rPr>
              <a:t>B) DNA mitocondriale estratto dai linfociti.</a:t>
            </a:r>
          </a:p>
          <a:p>
            <a:pPr algn="l">
              <a:defRPr/>
            </a:pPr>
            <a:r>
              <a:rPr lang="it-IT" sz="1400" i="0">
                <a:solidFill>
                  <a:srgbClr val="FFFF00"/>
                </a:solidFill>
                <a:cs typeface="+mn-cs"/>
              </a:rPr>
              <a:t>M) DNA mitocondriale estratto dal muscolo.</a:t>
            </a:r>
          </a:p>
          <a:p>
            <a:pPr algn="l">
              <a:defRPr/>
            </a:pPr>
            <a:r>
              <a:rPr lang="it-IT" sz="1400" i="0">
                <a:solidFill>
                  <a:srgbClr val="FFFF00"/>
                </a:solidFill>
                <a:cs typeface="+mn-cs"/>
              </a:rPr>
              <a:t>Corsie 1-2 paziente A.</a:t>
            </a:r>
          </a:p>
          <a:p>
            <a:pPr algn="l">
              <a:defRPr/>
            </a:pPr>
            <a:r>
              <a:rPr lang="it-IT" sz="1400" i="0">
                <a:solidFill>
                  <a:srgbClr val="FFFF00"/>
                </a:solidFill>
                <a:cs typeface="+mn-cs"/>
              </a:rPr>
              <a:t>Corsie 3-4 paziente B.</a:t>
            </a:r>
          </a:p>
          <a:p>
            <a:pPr algn="l">
              <a:defRPr/>
            </a:pPr>
            <a:endParaRPr lang="it-IT" sz="1400" i="0">
              <a:solidFill>
                <a:srgbClr val="FFFF00"/>
              </a:solidFill>
              <a:cs typeface="+mn-cs"/>
            </a:endParaRPr>
          </a:p>
          <a:p>
            <a:pPr algn="l">
              <a:defRPr/>
            </a:pPr>
            <a:r>
              <a:rPr lang="it-IT" sz="1400" i="0">
                <a:solidFill>
                  <a:srgbClr val="FFFF00"/>
                </a:solidFill>
                <a:cs typeface="+mn-cs"/>
              </a:rPr>
              <a:t>I polimorfismi di restrizione del sangue e del muscolo sono diversi, solo in quest</a:t>
            </a:r>
            <a:r>
              <a:rPr lang="ja-JP" altLang="it-IT" sz="1400" i="0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it-IT" sz="1400" i="0">
                <a:solidFill>
                  <a:srgbClr val="FFFF00"/>
                </a:solidFill>
                <a:cs typeface="+mn-cs"/>
              </a:rPr>
              <a:t>ultimo si osserva la presenza di un DNA deleto mancante di circa 5-6 kb.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53BCE4-E23B-2D41-AF85-BEDFB9EEE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2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181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5580112" y="2132856"/>
            <a:ext cx="43204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573422-F8F4-0649-950E-2A8DFDDF3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7783"/>
      </p:ext>
    </p:extLst>
  </p:cSld>
  <p:clrMapOvr>
    <a:masterClrMapping/>
  </p:clrMapOvr>
  <p:transition advTm="84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utazio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004888"/>
            <a:ext cx="8534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59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Patologia molecolare delle miopatie mitocondriali</a:t>
            </a:r>
          </a:p>
        </p:txBody>
      </p:sp>
      <p:sp>
        <p:nvSpPr>
          <p:cNvPr id="557060" name="Rectangle 4"/>
          <p:cNvSpPr>
            <a:spLocks noChangeArrowheads="1"/>
          </p:cNvSpPr>
          <p:nvPr/>
        </p:nvSpPr>
        <p:spPr bwMode="auto">
          <a:xfrm>
            <a:off x="3657600" y="4572000"/>
            <a:ext cx="4267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i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101D44-05F9-CE43-9CB3-E1D4E14C4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5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itocromo C oxida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775"/>
            <a:ext cx="423227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381000" y="2528888"/>
            <a:ext cx="3886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Colorazione di sezioni trasverse di muscolo per la citocromo C ossidasi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E0295A-79CC-3B4F-91D4-5797149B3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9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152400" y="2286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Comparsa dei sintomi e età dei soggetti</a:t>
            </a:r>
          </a:p>
        </p:txBody>
      </p:sp>
      <p:pic>
        <p:nvPicPr>
          <p:cNvPr id="50179" name="Picture 3" descr="Di Mauro Tab 4"/>
          <p:cNvPicPr>
            <a:picLocks noChangeAspect="1" noChangeArrowheads="1"/>
          </p:cNvPicPr>
          <p:nvPr/>
        </p:nvPicPr>
        <p:blipFill>
          <a:blip r:embed="rId6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8100"/>
            <a:ext cx="8763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84" name="Rectangle 4"/>
          <p:cNvSpPr>
            <a:spLocks noChangeArrowheads="1"/>
          </p:cNvSpPr>
          <p:nvPr/>
        </p:nvSpPr>
        <p:spPr bwMode="auto">
          <a:xfrm>
            <a:off x="228600" y="2720975"/>
            <a:ext cx="8610600" cy="457200"/>
          </a:xfrm>
          <a:prstGeom prst="rect">
            <a:avLst/>
          </a:prstGeom>
          <a:solidFill>
            <a:srgbClr val="FFFF00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auto">
          <a:xfrm>
            <a:off x="261938" y="4822825"/>
            <a:ext cx="8458200" cy="2286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F79294-5AC5-CE4D-857B-19EA729DBF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765842"/>
      </p:ext>
    </p:extLst>
  </p:cSld>
  <p:clrMapOvr>
    <a:masterClrMapping/>
  </p:clrMapOvr>
  <p:transition advTm="118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4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ChangeArrowheads="1"/>
          </p:cNvSpPr>
          <p:nvPr/>
        </p:nvSpPr>
        <p:spPr bwMode="auto">
          <a:xfrm>
            <a:off x="152400" y="60325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Patologia molecolare del DNA mitocondriale</a:t>
            </a:r>
          </a:p>
        </p:txBody>
      </p:sp>
      <p:pic>
        <p:nvPicPr>
          <p:cNvPr id="93187" name="Picture 3" descr="Mito2Sci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62000"/>
            <a:ext cx="56769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1396" name="Rectangle 4"/>
          <p:cNvSpPr>
            <a:spLocks noChangeArrowheads="1"/>
          </p:cNvSpPr>
          <p:nvPr/>
        </p:nvSpPr>
        <p:spPr bwMode="auto">
          <a:xfrm>
            <a:off x="5489575" y="6353175"/>
            <a:ext cx="654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900" b="1" i="0">
                <a:solidFill>
                  <a:schemeClr val="tx1"/>
                </a:solidFill>
                <a:cs typeface="+mn-cs"/>
              </a:rPr>
              <a:t>KSS and</a:t>
            </a:r>
          </a:p>
        </p:txBody>
      </p:sp>
      <p:sp>
        <p:nvSpPr>
          <p:cNvPr id="571397" name="Rectangle 5"/>
          <p:cNvSpPr>
            <a:spLocks noChangeArrowheads="1"/>
          </p:cNvSpPr>
          <p:nvPr/>
        </p:nvSpPr>
        <p:spPr bwMode="auto">
          <a:xfrm>
            <a:off x="3405188" y="2543175"/>
            <a:ext cx="709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 b="1" i="0">
                <a:solidFill>
                  <a:schemeClr val="tx1"/>
                </a:solidFill>
                <a:cs typeface="+mn-cs"/>
              </a:rPr>
              <a:t>Sordità</a:t>
            </a:r>
          </a:p>
        </p:txBody>
      </p:sp>
      <p:sp>
        <p:nvSpPr>
          <p:cNvPr id="571398" name="Line 6"/>
          <p:cNvSpPr>
            <a:spLocks noChangeShapeType="1"/>
          </p:cNvSpPr>
          <p:nvPr/>
        </p:nvSpPr>
        <p:spPr bwMode="auto">
          <a:xfrm flipH="1" flipV="1">
            <a:off x="3733800" y="2133600"/>
            <a:ext cx="76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i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AA14D1-1621-554B-8552-67AD17E13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1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457200" y="381000"/>
            <a:ext cx="822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Replicazione dei mitocondri</a:t>
            </a:r>
          </a:p>
        </p:txBody>
      </p:sp>
      <p:pic>
        <p:nvPicPr>
          <p:cNvPr id="95235" name="Picture 5" descr="Duplicazi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741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8BE6B2-0ACF-2B44-BD6A-9FF2C5CB3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2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Tab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684213"/>
            <a:ext cx="7543800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3" name="Rectangle 3"/>
          <p:cNvSpPr>
            <a:spLocks noChangeArrowheads="1"/>
          </p:cNvSpPr>
          <p:nvPr/>
        </p:nvSpPr>
        <p:spPr bwMode="auto">
          <a:xfrm>
            <a:off x="152400" y="60325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FFFF00"/>
                </a:solidFill>
              </a:rPr>
              <a:t>Patologia molecolare del DNA mitocondriale. Le delezioni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302B2B-0777-5742-A184-4E50DCF32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ChangeArrowheads="1"/>
          </p:cNvSpPr>
          <p:nvPr/>
        </p:nvSpPr>
        <p:spPr bwMode="auto">
          <a:xfrm>
            <a:off x="152400" y="333375"/>
            <a:ext cx="8839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FF00"/>
                </a:solidFill>
              </a:rPr>
              <a:t>Patologia molecolare del DNA mitocondriale. Le delezioni</a:t>
            </a:r>
          </a:p>
          <a:p>
            <a:pPr>
              <a:defRPr/>
            </a:pPr>
            <a:r>
              <a:rPr lang="it-IT" sz="2400" b="1" dirty="0">
                <a:solidFill>
                  <a:srgbClr val="FFFF00"/>
                </a:solidFill>
              </a:rPr>
              <a:t>Sindrome di </a:t>
            </a:r>
            <a:r>
              <a:rPr lang="it-IT" sz="2400" b="1" dirty="0" err="1">
                <a:solidFill>
                  <a:srgbClr val="FFFF00"/>
                </a:solidFill>
              </a:rPr>
              <a:t>Kearns-Sayre</a:t>
            </a:r>
            <a:r>
              <a:rPr lang="it-IT" sz="2400" b="1" dirty="0">
                <a:solidFill>
                  <a:srgbClr val="FFFF00"/>
                </a:solidFill>
              </a:rPr>
              <a:t> (KSS)</a:t>
            </a:r>
          </a:p>
        </p:txBody>
      </p:sp>
      <p:sp>
        <p:nvSpPr>
          <p:cNvPr id="101379" name="Rettangolo 1"/>
          <p:cNvSpPr>
            <a:spLocks noChangeArrowheads="1"/>
          </p:cNvSpPr>
          <p:nvPr/>
        </p:nvSpPr>
        <p:spPr bwMode="auto">
          <a:xfrm>
            <a:off x="1476375" y="1557338"/>
            <a:ext cx="64801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•	La KSS è un disturbo multisistemico di origine</a:t>
            </a:r>
            <a:endParaRPr lang="it-IT" sz="2000" i="0">
              <a:solidFill>
                <a:srgbClr val="FFFF00"/>
              </a:solidFill>
            </a:endParaRPr>
          </a:p>
          <a:p>
            <a:r>
              <a:rPr lang="en-US" sz="2000" i="0">
                <a:solidFill>
                  <a:srgbClr val="FFFF00"/>
                </a:solidFill>
              </a:rPr>
              <a:t>mitocondriale: esordisce entro i 20 anni, con oftalmoplegia esterna progressiva e degenerazione pigmentaria della</a:t>
            </a:r>
            <a:endParaRPr lang="it-IT" sz="2000" i="0">
              <a:solidFill>
                <a:srgbClr val="FFFF00"/>
              </a:solidFill>
            </a:endParaRPr>
          </a:p>
          <a:p>
            <a:r>
              <a:rPr lang="en-US" sz="2000" i="0">
                <a:solidFill>
                  <a:srgbClr val="FFFF00"/>
                </a:solidFill>
              </a:rPr>
              <a:t>retina, ed in aggiunta almeno uno dei seguenti danni: blocco cardiaco completo, proteine nel CSF maggiori di 100 mg/dl e atassia cerebellare.</a:t>
            </a:r>
            <a:endParaRPr lang="it-IT" sz="2000" i="0">
              <a:solidFill>
                <a:srgbClr val="FFFF00"/>
              </a:solidFill>
            </a:endParaRPr>
          </a:p>
          <a:p>
            <a:r>
              <a:rPr lang="en-US" sz="2000" i="0">
                <a:solidFill>
                  <a:srgbClr val="FFFF00"/>
                </a:solidFill>
              </a:rPr>
              <a:t> </a:t>
            </a:r>
            <a:endParaRPr lang="it-IT" sz="2000" i="0">
              <a:solidFill>
                <a:srgbClr val="FFFF00"/>
              </a:solidFill>
            </a:endParaRPr>
          </a:p>
          <a:p>
            <a:r>
              <a:rPr lang="en-US" sz="2000" i="0">
                <a:solidFill>
                  <a:srgbClr val="FFFF00"/>
                </a:solidFill>
              </a:rPr>
              <a:t> </a:t>
            </a:r>
            <a:endParaRPr lang="it-IT" sz="2000" i="0">
              <a:solidFill>
                <a:srgbClr val="FFFF00"/>
              </a:solidFill>
            </a:endParaRPr>
          </a:p>
          <a:p>
            <a:r>
              <a:rPr lang="en-US" sz="2000" i="0">
                <a:solidFill>
                  <a:srgbClr val="FFFF00"/>
                </a:solidFill>
              </a:rPr>
              <a:t>•	Delezioni su ampia scala del DNA mitocondriale sono spesso evidenziate a livello dei muscoli scheletrici. Caratteristiche supplementari associate con la KSS possono includere miopatia, distonia, anomalie endocrine, sordità bilaterale, demenza, cataratta e acidosi renale tubulare prossimale.</a:t>
            </a:r>
            <a:endParaRPr lang="it-IT" sz="2000" i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33DC11-B103-AB49-8C8E-C295C1F60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6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6850" y="115888"/>
            <a:ext cx="8839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FF00"/>
                </a:solidFill>
              </a:rPr>
              <a:t>Sindrome di </a:t>
            </a:r>
            <a:r>
              <a:rPr lang="it-IT" sz="2400" b="1" dirty="0" err="1">
                <a:solidFill>
                  <a:srgbClr val="FFFF00"/>
                </a:solidFill>
              </a:rPr>
              <a:t>Kearns-Sayre</a:t>
            </a:r>
            <a:r>
              <a:rPr lang="it-IT" sz="2400" b="1" dirty="0">
                <a:solidFill>
                  <a:srgbClr val="FFFF00"/>
                </a:solidFill>
              </a:rPr>
              <a:t> (KSS)</a:t>
            </a:r>
          </a:p>
        </p:txBody>
      </p:sp>
      <p:pic>
        <p:nvPicPr>
          <p:cNvPr id="103427" name="Immagine 1" descr="Patologie Mitocond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6231" y="-627856"/>
            <a:ext cx="6221413" cy="880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9746F1-ED67-2040-9F53-27F7313CA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7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6302</TotalTime>
  <Words>386</Words>
  <Application>Microsoft Macintosh PowerPoint</Application>
  <PresentationFormat>Presentazione su schermo (4:3)</PresentationFormat>
  <Paragraphs>55</Paragraphs>
  <Slides>19</Slides>
  <Notes>17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277</cp:revision>
  <cp:lastPrinted>2007-05-17T14:12:30Z</cp:lastPrinted>
  <dcterms:created xsi:type="dcterms:W3CDTF">2001-08-25T14:00:52Z</dcterms:created>
  <dcterms:modified xsi:type="dcterms:W3CDTF">2020-05-07T15:53:39Z</dcterms:modified>
  <cp:category/>
</cp:coreProperties>
</file>