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3" r:id="rId2"/>
    <p:sldId id="561" r:id="rId3"/>
    <p:sldId id="594" r:id="rId4"/>
    <p:sldId id="595" r:id="rId5"/>
    <p:sldId id="596" r:id="rId6"/>
    <p:sldId id="535" r:id="rId7"/>
    <p:sldId id="577" r:id="rId8"/>
    <p:sldId id="562" r:id="rId9"/>
    <p:sldId id="564" r:id="rId10"/>
    <p:sldId id="568" r:id="rId11"/>
    <p:sldId id="566" r:id="rId12"/>
    <p:sldId id="567" r:id="rId13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UpepxAkD0N+SmMV7HTgDXw==" hashData="2cAnq1yg+93ELLjK4BrXb0Nxty9xP2fWcIY+9PVDDNc8bbwksdVzmloPBx6FhmCYklDcL0Q8HravthBht0gvw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84"/>
    <p:restoredTop sz="94678"/>
  </p:normalViewPr>
  <p:slideViewPr>
    <p:cSldViewPr>
      <p:cViewPr>
        <p:scale>
          <a:sx n="108" d="100"/>
          <a:sy n="108" d="100"/>
        </p:scale>
        <p:origin x="175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592AB0C2-9BD3-594C-85AC-14AE46E034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02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cs typeface="+mn-cs"/>
              </a:defRPr>
            </a:lvl1pPr>
          </a:lstStyle>
          <a:p>
            <a:pPr>
              <a:defRPr/>
            </a:pPr>
            <a:fld id="{15C8BADC-9A1B-954D-BA56-988D48B7A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877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56E4E4-240D-004A-B0BD-0E7BCED1AB1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AFE6A-3CAF-C340-AE03-862E0070C512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53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3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75B0B3-6583-0048-9882-6F06790605EF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2F9D5D-47E1-7944-B61A-7988CEDBD4AD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6AB0D7-2ECF-124A-BB5E-17D7E932003F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AA5C8-17CA-0F46-9AF0-D178F34BE660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560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0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5A08C-40B7-7C4D-AAE8-8ABE5506CA16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568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8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71ECF2-9463-8946-9EF0-B79A7008C005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D203-98A6-0E4D-882C-108B22B52098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CC9A-F192-0447-8E9B-D7B161D2E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248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9571E-06C8-9342-8353-234E1AF951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8737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D9174-A100-8B40-AC5D-8A1B3325B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4397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BC49-C868-784A-96B4-B218B74448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3444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9D0C-550C-894E-A20B-1FA8C2912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798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8EE0C-0A90-CA45-9B3D-65F596F13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02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45BD-F801-044E-8BE5-63305D433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3210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A9D1-8CA1-B543-8726-B10BBF997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2036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F08D9-8690-1E4A-B47B-913B23119D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20415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0DEA-61DC-0942-B047-432FC51C99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55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CF038-7DB1-1644-90B7-05EC9141EF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0569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120773-EEB3-5D47-BECF-00457B1EB1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381000" y="1295400"/>
            <a:ext cx="83820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Patologie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Mitocondriali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Parte IV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B92E63-9EAB-7847-BE7C-233D44E0A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onstre M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817563"/>
            <a:ext cx="5321300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299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Alterazioni strutturali dei mitocondri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A91336-6FC9-794D-9E9E-99579AAE8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5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6" descr="mitocondri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036638"/>
            <a:ext cx="75438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Rectangle 1028"/>
          <p:cNvSpPr>
            <a:spLocks noChangeArrowheads="1"/>
          </p:cNvSpPr>
          <p:nvPr/>
        </p:nvSpPr>
        <p:spPr bwMode="auto">
          <a:xfrm>
            <a:off x="152400" y="1524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Il fenomeno dell</a:t>
            </a:r>
            <a:r>
              <a:rPr lang="ja-JP" altLang="it-IT" sz="28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800" b="1">
                <a:solidFill>
                  <a:srgbClr val="FFFF00"/>
                </a:solidFill>
              </a:rPr>
              <a:t>eteroplasmia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689CA6-54C5-9F45-910B-FCD6305CD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RRFiber Musc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00013"/>
            <a:ext cx="62769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76200" y="898525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>
                <a:solidFill>
                  <a:srgbClr val="FFFF00"/>
                </a:solidFill>
              </a:rPr>
              <a:t>Il fenomeno dell</a:t>
            </a:r>
            <a:r>
              <a:rPr lang="ja-JP" altLang="it-IT" sz="20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000" b="1">
                <a:solidFill>
                  <a:srgbClr val="FFFF00"/>
                </a:solidFill>
              </a:rPr>
              <a:t>eteroplasmia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B67C02-AC62-8246-95CE-3087093E5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3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Tab 1"/>
          <p:cNvPicPr>
            <a:picLocks noChangeAspect="1" noChangeArrowheads="1"/>
          </p:cNvPicPr>
          <p:nvPr/>
        </p:nvPicPr>
        <p:blipFill>
          <a:blip r:embed="rId5">
            <a:lum bright="-3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09538"/>
            <a:ext cx="4006850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457200" y="838200"/>
            <a:ext cx="3733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Patologie causate da mutazioni del DNA mitocondriale </a:t>
            </a:r>
          </a:p>
        </p:txBody>
      </p:sp>
      <p:grpSp>
        <p:nvGrpSpPr>
          <p:cNvPr id="70660" name="Group 10"/>
          <p:cNvGrpSpPr>
            <a:grpSpLocks/>
          </p:cNvGrpSpPr>
          <p:nvPr/>
        </p:nvGrpSpPr>
        <p:grpSpPr bwMode="auto">
          <a:xfrm>
            <a:off x="152400" y="2819400"/>
            <a:ext cx="4648200" cy="1600200"/>
            <a:chOff x="96" y="1776"/>
            <a:chExt cx="2928" cy="1008"/>
          </a:xfrm>
        </p:grpSpPr>
        <p:sp>
          <p:nvSpPr>
            <p:cNvPr id="552967" name="Rectangle 7"/>
            <p:cNvSpPr>
              <a:spLocks noChangeArrowheads="1"/>
            </p:cNvSpPr>
            <p:nvPr/>
          </p:nvSpPr>
          <p:spPr bwMode="auto">
            <a:xfrm>
              <a:off x="96" y="1776"/>
              <a:ext cx="2928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i="0">
                <a:cs typeface="+mn-cs"/>
              </a:endParaRPr>
            </a:p>
          </p:txBody>
        </p:sp>
        <p:sp>
          <p:nvSpPr>
            <p:cNvPr id="552968" name="Rectangle 8"/>
            <p:cNvSpPr>
              <a:spLocks noChangeArrowheads="1"/>
            </p:cNvSpPr>
            <p:nvPr/>
          </p:nvSpPr>
          <p:spPr bwMode="auto">
            <a:xfrm>
              <a:off x="111" y="1809"/>
              <a:ext cx="2842" cy="9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it-IT" sz="1000" b="1" i="0" dirty="0">
                  <a:solidFill>
                    <a:schemeClr val="tx1"/>
                  </a:solidFill>
                  <a:cs typeface="+mn-cs"/>
                </a:rPr>
                <a:t>Malattia</a:t>
              </a: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	     Epilessia mioclonica con fibre a brandelli</a:t>
              </a:r>
            </a:p>
            <a:p>
              <a:pPr algn="l">
                <a:defRPr/>
              </a:pPr>
              <a:endParaRPr lang="it-IT" sz="1000" i="0" dirty="0">
                <a:solidFill>
                  <a:schemeClr val="tx1"/>
                </a:solidFill>
                <a:cs typeface="+mn-cs"/>
              </a:endParaRPr>
            </a:p>
            <a:p>
              <a:pPr algn="l">
                <a:defRPr/>
              </a:pPr>
              <a:r>
                <a:rPr lang="it-IT" sz="1000" b="1" i="0" dirty="0">
                  <a:solidFill>
                    <a:schemeClr val="tx1"/>
                  </a:solidFill>
                  <a:cs typeface="+mn-cs"/>
                </a:rPr>
                <a:t>Acronimo</a:t>
              </a: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	     MERRF</a:t>
              </a:r>
            </a:p>
            <a:p>
              <a:pPr algn="l">
                <a:defRPr/>
              </a:pPr>
              <a:endParaRPr lang="it-IT" sz="1000" i="0" dirty="0">
                <a:solidFill>
                  <a:schemeClr val="tx1"/>
                </a:solidFill>
                <a:cs typeface="+mn-cs"/>
              </a:endParaRPr>
            </a:p>
            <a:p>
              <a:pPr algn="l">
                <a:defRPr/>
              </a:pPr>
              <a:r>
                <a:rPr lang="it-IT" sz="1000" b="1" i="0" dirty="0">
                  <a:solidFill>
                    <a:schemeClr val="tx1"/>
                  </a:solidFill>
                  <a:cs typeface="+mn-cs"/>
                </a:rPr>
                <a:t>Sintomatologia</a:t>
              </a: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     Accessi epilettici, demenza, debolezza muscolare con</a:t>
              </a:r>
            </a:p>
            <a:p>
              <a:pPr algn="l">
                <a:defRPr/>
              </a:pP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	     associata alla presenza di fibre </a:t>
              </a:r>
              <a:r>
                <a:rPr lang="it-IT" sz="1000" dirty="0" err="1">
                  <a:solidFill>
                    <a:schemeClr val="tx1"/>
                  </a:solidFill>
                  <a:cs typeface="+mn-cs"/>
                </a:rPr>
                <a:t>ragged</a:t>
              </a:r>
              <a:r>
                <a:rPr lang="it-IT" sz="1000" dirty="0">
                  <a:solidFill>
                    <a:schemeClr val="tx1"/>
                  </a:solidFill>
                  <a:cs typeface="+mn-cs"/>
                </a:rPr>
                <a:t> </a:t>
              </a:r>
              <a:r>
                <a:rPr lang="it-IT" sz="1000" dirty="0" err="1">
                  <a:solidFill>
                    <a:schemeClr val="tx1"/>
                  </a:solidFill>
                  <a:cs typeface="+mn-cs"/>
                </a:rPr>
                <a:t>red</a:t>
              </a: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 (RRF) o </a:t>
              </a:r>
              <a:r>
                <a:rPr lang="it-IT" sz="1000" dirty="0">
                  <a:solidFill>
                    <a:schemeClr val="tx1"/>
                  </a:solidFill>
                  <a:cs typeface="+mn-cs"/>
                </a:rPr>
                <a:t>rosso</a:t>
              </a:r>
            </a:p>
            <a:p>
              <a:pPr algn="l">
                <a:defRPr/>
              </a:pPr>
              <a:r>
                <a:rPr lang="it-IT" sz="1000" dirty="0">
                  <a:solidFill>
                    <a:schemeClr val="tx1"/>
                  </a:solidFill>
                  <a:cs typeface="+mn-cs"/>
                </a:rPr>
                <a:t>	     sfilacciate</a:t>
              </a:r>
              <a:endParaRPr lang="it-IT" sz="1000" i="0" dirty="0">
                <a:solidFill>
                  <a:schemeClr val="tx1"/>
                </a:solidFill>
                <a:cs typeface="+mn-cs"/>
              </a:endParaRPr>
            </a:p>
            <a:p>
              <a:pPr algn="l">
                <a:defRPr/>
              </a:pPr>
              <a:endParaRPr lang="it-IT" sz="1000" i="0" dirty="0">
                <a:solidFill>
                  <a:schemeClr val="tx1"/>
                </a:solidFill>
                <a:cs typeface="+mn-cs"/>
              </a:endParaRPr>
            </a:p>
            <a:p>
              <a:pPr algn="l">
                <a:defRPr/>
              </a:pPr>
              <a:r>
                <a:rPr lang="it-IT" sz="1000" b="1" i="0" dirty="0">
                  <a:solidFill>
                    <a:schemeClr val="tx1"/>
                  </a:solidFill>
                  <a:cs typeface="+mn-cs"/>
                </a:rPr>
                <a:t>Gene affetto</a:t>
              </a:r>
              <a:r>
                <a:rPr lang="it-IT" sz="1000" i="0" dirty="0">
                  <a:solidFill>
                    <a:schemeClr val="tx1"/>
                  </a:solidFill>
                  <a:cs typeface="+mn-cs"/>
                </a:rPr>
                <a:t>	     </a:t>
              </a:r>
              <a:r>
                <a:rPr lang="it-IT" sz="1000" i="0" dirty="0" err="1">
                  <a:solidFill>
                    <a:schemeClr val="tx1"/>
                  </a:solidFill>
                  <a:cs typeface="+mn-cs"/>
                </a:rPr>
                <a:t>tRNA</a:t>
              </a:r>
              <a:r>
                <a:rPr lang="it-IT" sz="1000" i="0" baseline="30000" dirty="0" err="1">
                  <a:solidFill>
                    <a:schemeClr val="tx1"/>
                  </a:solidFill>
                  <a:cs typeface="+mn-cs"/>
                </a:rPr>
                <a:t>Leu</a:t>
              </a:r>
              <a:endParaRPr lang="it-IT" sz="1000" dirty="0">
                <a:solidFill>
                  <a:schemeClr val="tx1"/>
                </a:solidFill>
                <a:cs typeface="+mn-cs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D3DC87-1F13-6A4C-9D47-75A44168837F}"/>
              </a:ext>
            </a:extLst>
          </p:cNvPr>
          <p:cNvSpPr txBox="1"/>
          <p:nvPr/>
        </p:nvSpPr>
        <p:spPr>
          <a:xfrm>
            <a:off x="1259632" y="4055818"/>
            <a:ext cx="68320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50" i="0" dirty="0" err="1">
                <a:solidFill>
                  <a:schemeClr val="tx1"/>
                </a:solidFill>
              </a:rPr>
              <a:t>tRNA</a:t>
            </a:r>
            <a:r>
              <a:rPr lang="it-IT" sz="1050" i="0" dirty="0">
                <a:solidFill>
                  <a:schemeClr val="tx1"/>
                </a:solidFill>
              </a:rPr>
              <a:t> </a:t>
            </a:r>
            <a:r>
              <a:rPr lang="it-IT" sz="1050" i="0" baseline="30000" dirty="0" err="1">
                <a:solidFill>
                  <a:schemeClr val="tx1"/>
                </a:solidFill>
              </a:rPr>
              <a:t>Lys</a:t>
            </a:r>
            <a:endParaRPr lang="it-IT" sz="1050" i="0" baseline="300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67759-C1E1-0247-87E6-3CB6E9081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5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1EF117-59B9-BB45-8563-9148A3E34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16204"/>
      </p:ext>
    </p:extLst>
  </p:cSld>
  <p:clrMapOvr>
    <a:masterClrMapping/>
  </p:clrMapOvr>
  <p:transition advTm="120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181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D3BC391-AFC4-1C46-BE68-E0B570D328D4}"/>
              </a:ext>
            </a:extLst>
          </p:cNvPr>
          <p:cNvSpPr/>
          <p:nvPr/>
        </p:nvSpPr>
        <p:spPr bwMode="auto">
          <a:xfrm>
            <a:off x="4067944" y="1052736"/>
            <a:ext cx="367240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1" u="none" strike="noStrike" kern="1200" cap="none" spc="0" normalizeH="0" baseline="0" noProof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Helvetica" charset="0"/>
              <a:ea typeface="ＭＳ Ｐゴシック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BC782D-09CF-9A41-8BCC-BDEBADDD8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67262"/>
      </p:ext>
    </p:extLst>
  </p:cSld>
  <p:clrMapOvr>
    <a:masterClrMapping/>
  </p:clrMapOvr>
  <p:transition advTm="35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18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C352AE-5401-9B49-81EA-43489324F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018"/>
      </p:ext>
    </p:extLst>
  </p:cSld>
  <p:clrMapOvr>
    <a:masterClrMapping/>
  </p:clrMapOvr>
  <p:transition advTm="71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Aspetti istologici del muscolo di soggetti con patologie mitocondriali</a:t>
            </a:r>
          </a:p>
        </p:txBody>
      </p:sp>
      <p:sp>
        <p:nvSpPr>
          <p:cNvPr id="499716" name="Rectangle 4"/>
          <p:cNvSpPr>
            <a:spLocks noChangeArrowheads="1"/>
          </p:cNvSpPr>
          <p:nvPr/>
        </p:nvSpPr>
        <p:spPr bwMode="auto">
          <a:xfrm>
            <a:off x="2987824" y="1354138"/>
            <a:ext cx="3544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800" i="0" dirty="0">
                <a:solidFill>
                  <a:srgbClr val="FFFF00"/>
                </a:solidFill>
                <a:cs typeface="+mn-cs"/>
              </a:rPr>
              <a:t>Colorazione </a:t>
            </a:r>
            <a:r>
              <a:rPr lang="it-IT" sz="1800" i="0" dirty="0" err="1">
                <a:solidFill>
                  <a:srgbClr val="FFFF00"/>
                </a:solidFill>
                <a:cs typeface="+mn-cs"/>
              </a:rPr>
              <a:t>tricromica</a:t>
            </a:r>
            <a:r>
              <a:rPr lang="it-IT" sz="1800" i="0" dirty="0">
                <a:solidFill>
                  <a:srgbClr val="FFFF00"/>
                </a:solidFill>
                <a:cs typeface="+mn-cs"/>
              </a:rPr>
              <a:t> di </a:t>
            </a:r>
            <a:r>
              <a:rPr lang="it-IT" sz="1800" i="0" dirty="0" err="1">
                <a:solidFill>
                  <a:srgbClr val="FFFF00"/>
                </a:solidFill>
                <a:cs typeface="+mn-cs"/>
              </a:rPr>
              <a:t>Gomori</a:t>
            </a:r>
            <a:endParaRPr lang="it-IT" sz="1800" i="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74757" name="Rectangle 6"/>
          <p:cNvSpPr>
            <a:spLocks noChangeArrowheads="1"/>
          </p:cNvSpPr>
          <p:nvPr/>
        </p:nvSpPr>
        <p:spPr bwMode="auto">
          <a:xfrm>
            <a:off x="5334000" y="64770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800" i="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 i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4C67C2-2E6D-364A-A0E8-669322FB2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1988840"/>
            <a:ext cx="4012654" cy="42522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EFDA9F-28A1-3B43-BD9C-5067AF860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 Mauro Fig 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7538"/>
            <a:ext cx="845820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Aggregati subsarcolemmatici di mitocondri</a:t>
            </a: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804863" y="1354138"/>
            <a:ext cx="790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400" i="0">
                <a:solidFill>
                  <a:srgbClr val="FFFF00"/>
                </a:solidFill>
                <a:cs typeface="+mn-cs"/>
              </a:rPr>
              <a:t>Colorazione tricromica di Gomori		      Colorazione per la NAD-reduttasi (Complesso I)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B26CA4-E394-084C-A250-809B9695D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7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Sezione SD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474788"/>
            <a:ext cx="5683250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5015" name="Rectangle 7"/>
          <p:cNvSpPr>
            <a:spLocks noChangeArrowheads="1"/>
          </p:cNvSpPr>
          <p:nvPr/>
        </p:nvSpPr>
        <p:spPr bwMode="auto">
          <a:xfrm>
            <a:off x="152400" y="762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Aggregati subsarcolemmatici di mitocondri</a:t>
            </a:r>
          </a:p>
        </p:txBody>
      </p:sp>
      <p:sp>
        <p:nvSpPr>
          <p:cNvPr id="555016" name="Rectangle 8"/>
          <p:cNvSpPr>
            <a:spLocks noChangeArrowheads="1"/>
          </p:cNvSpPr>
          <p:nvPr/>
        </p:nvSpPr>
        <p:spPr bwMode="auto">
          <a:xfrm>
            <a:off x="1987550" y="866775"/>
            <a:ext cx="5345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i="0">
                <a:solidFill>
                  <a:srgbClr val="FFFF00"/>
                </a:solidFill>
                <a:cs typeface="+mn-cs"/>
              </a:rPr>
              <a:t>Colorazione per la succinico deidrogenasi (ciclo di Krebs)</a:t>
            </a:r>
          </a:p>
          <a:p>
            <a:pPr algn="l">
              <a:defRPr/>
            </a:pPr>
            <a:r>
              <a:rPr lang="it-IT" i="0">
                <a:solidFill>
                  <a:srgbClr val="FFFF00"/>
                </a:solidFill>
                <a:cs typeface="+mn-cs"/>
              </a:rPr>
              <a:t>	</a:t>
            </a:r>
            <a:r>
              <a:rPr lang="it-IT" sz="1200" i="0">
                <a:solidFill>
                  <a:srgbClr val="FFFF00"/>
                </a:solidFill>
                <a:cs typeface="+mn-cs"/>
              </a:rPr>
              <a:t>Normale		       Miopatia mitocondriale</a:t>
            </a:r>
            <a:endParaRPr lang="it-IT" i="0">
              <a:solidFill>
                <a:srgbClr val="FFFF00"/>
              </a:solidFill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CD4B5E-8F45-094B-A703-25E49CD4C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ChangeArrowheads="1"/>
          </p:cNvSpPr>
          <p:nvPr/>
        </p:nvSpPr>
        <p:spPr bwMode="auto">
          <a:xfrm>
            <a:off x="152400" y="762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  <a:cs typeface="+mn-cs"/>
              </a:rPr>
              <a:t>Aggregati subsarcolemmatici di mitocondri</a:t>
            </a:r>
          </a:p>
        </p:txBody>
      </p:sp>
      <p:pic>
        <p:nvPicPr>
          <p:cNvPr id="80899" name="Picture 3" descr="Di Mauro Fig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812800"/>
            <a:ext cx="4386262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Localizzazione Mi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905000"/>
            <a:ext cx="43830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13C7CC-BEEF-DF43-8B7D-70E10FE4A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7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6245</TotalTime>
  <Words>148</Words>
  <Application>Microsoft Macintosh PowerPoint</Application>
  <PresentationFormat>Presentazione su schermo (4:3)</PresentationFormat>
  <Paragraphs>35</Paragraphs>
  <Slides>12</Slides>
  <Notes>9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278</cp:revision>
  <cp:lastPrinted>2007-05-17T14:12:30Z</cp:lastPrinted>
  <dcterms:created xsi:type="dcterms:W3CDTF">2001-08-25T14:00:52Z</dcterms:created>
  <dcterms:modified xsi:type="dcterms:W3CDTF">2020-05-06T17:06:47Z</dcterms:modified>
  <cp:category/>
</cp:coreProperties>
</file>