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23" r:id="rId2"/>
    <p:sldId id="576" r:id="rId3"/>
    <p:sldId id="552" r:id="rId4"/>
    <p:sldId id="554" r:id="rId5"/>
    <p:sldId id="555" r:id="rId6"/>
    <p:sldId id="556" r:id="rId7"/>
    <p:sldId id="557" r:id="rId8"/>
    <p:sldId id="559" r:id="rId9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2h2r5J3FxKyNlWp1CgYq6w==" hashData="umW6sc1ffbL2w6q94tSH/JgvvTww+3Hs6pZJsqlo2xW2INH+tfBskmHaGZcMyiCPJq/95V64A9fL+8OM5f+I/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75"/>
    <p:restoredTop sz="94678"/>
  </p:normalViewPr>
  <p:slideViewPr>
    <p:cSldViewPr>
      <p:cViewPr>
        <p:scale>
          <a:sx n="108" d="100"/>
          <a:sy n="108" d="100"/>
        </p:scale>
        <p:origin x="170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fld id="{592AB0C2-9BD3-594C-85AC-14AE46E034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021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fld id="{15C8BADC-9A1B-954D-BA56-988D48B7AD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877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56E4E4-240D-004A-B0BD-0E7BCED1AB1B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5C42B0-ACEB-9448-8600-7F2EFF10F7FC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32CB88-0A9F-4642-9122-69CFADC05BA6}" type="slidenum">
              <a:rPr lang="it-IT"/>
              <a:pPr>
                <a:defRPr/>
              </a:pPr>
              <a:t>3</a:t>
            </a:fld>
            <a:endParaRPr lang="it-IT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0F8631-EAE2-7C4C-B5A2-C81C9202219C}" type="slidenum">
              <a:rPr lang="it-IT"/>
              <a:pPr>
                <a:defRPr/>
              </a:pPr>
              <a:t>4</a:t>
            </a:fld>
            <a:endParaRPr lang="it-IT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465587-B40A-B94F-92F6-CD14A60EC46A}" type="slidenum">
              <a:rPr lang="it-IT"/>
              <a:pPr>
                <a:defRPr/>
              </a:pPr>
              <a:t>5</a:t>
            </a:fld>
            <a:endParaRPr lang="it-IT"/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0B39AE-8E62-AC4D-9979-C7E716F0F916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FD361F-D5DF-C944-B812-A79491BA06CE}" type="slidenum">
              <a:rPr lang="it-IT"/>
              <a:pPr>
                <a:defRPr/>
              </a:pPr>
              <a:t>7</a:t>
            </a:fld>
            <a:endParaRPr lang="it-IT"/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C9A1A-621B-2648-901A-AE18692569CF}" type="slidenum">
              <a:rPr lang="it-IT"/>
              <a:pPr>
                <a:defRPr/>
              </a:pPr>
              <a:t>8</a:t>
            </a:fld>
            <a:endParaRPr lang="it-IT"/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8CC9A-F192-0447-8E9B-D7B161D2EC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42483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9571E-06C8-9342-8353-234E1AF951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87376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D9174-A100-8B40-AC5D-8A1B3325B4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4397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5BC49-C868-784A-96B4-B218B74448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34446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59D0C-550C-894E-A20B-1FA8C29120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7989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8EE0C-0A90-CA45-9B3D-65F596F131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3020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B45BD-F801-044E-8BE5-63305D4332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03210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A9D1-8CA1-B543-8726-B10BBF9971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20364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F08D9-8690-1E4A-B47B-913B23119D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720415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40DEA-61DC-0942-B047-432FC51C99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55571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CF038-7DB1-1644-90B7-05EC9141EF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0569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120773-EEB3-5D47-BECF-00457B1EB1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4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/>
          </p:cNvSpPr>
          <p:nvPr/>
        </p:nvSpPr>
        <p:spPr bwMode="auto">
          <a:xfrm>
            <a:off x="381000" y="1295400"/>
            <a:ext cx="8382000" cy="434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Le Patologie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Mitocondriali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Parte III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BEE717-B588-1240-8282-D298A4D66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Ons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92288"/>
            <a:ext cx="8610600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3" name="Rectangle 3"/>
          <p:cNvSpPr>
            <a:spLocks noChangeArrowheads="1"/>
          </p:cNvSpPr>
          <p:nvPr/>
        </p:nvSpPr>
        <p:spPr bwMode="auto">
          <a:xfrm>
            <a:off x="152400" y="533400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  <a:cs typeface="+mn-cs"/>
              </a:rPr>
              <a:t>Comparsa dei sintomi e età dei soggetti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018996-C397-B944-8744-85206FE4E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7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i Mauro Tab 3"/>
          <p:cNvPicPr>
            <a:picLocks noChangeAspect="1" noChangeArrowheads="1"/>
          </p:cNvPicPr>
          <p:nvPr/>
        </p:nvPicPr>
        <p:blipFill>
          <a:blip r:embed="rId6">
            <a:lum bright="-30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38163"/>
            <a:ext cx="8839200" cy="392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31" name="Picture 3" descr="Di Mauro Tab 2"/>
          <p:cNvPicPr>
            <a:picLocks noChangeAspect="1" noChangeArrowheads="1"/>
          </p:cNvPicPr>
          <p:nvPr/>
        </p:nvPicPr>
        <p:blipFill>
          <a:blip r:embed="rId7">
            <a:lum bright="-30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511675"/>
            <a:ext cx="86106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2" name="Rectangle 4"/>
          <p:cNvSpPr>
            <a:spLocks noChangeArrowheads="1"/>
          </p:cNvSpPr>
          <p:nvPr/>
        </p:nvSpPr>
        <p:spPr bwMode="auto">
          <a:xfrm>
            <a:off x="152400" y="23813"/>
            <a:ext cx="8839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  <a:cs typeface="+mn-cs"/>
              </a:rPr>
              <a:t>Eterogeneità delle caratteristiche cliniche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523FA2-AD21-E84F-AD0D-28D5C78C6C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5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4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4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Tutto il metabolismo"/>
          <p:cNvPicPr>
            <a:picLocks noChangeAspect="1" noChangeArrowheads="1"/>
          </p:cNvPicPr>
          <p:nvPr/>
        </p:nvPicPr>
        <p:blipFill>
          <a:blip r:embed="rId5">
            <a:lum bright="-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76200"/>
            <a:ext cx="583088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8627" name="Rectangle 3"/>
          <p:cNvSpPr>
            <a:spLocks noChangeArrowheads="1"/>
          </p:cNvSpPr>
          <p:nvPr/>
        </p:nvSpPr>
        <p:spPr bwMode="auto">
          <a:xfrm>
            <a:off x="152400" y="914400"/>
            <a:ext cx="28194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Le vie metaboliche di produzione dell</a:t>
            </a:r>
            <a:r>
              <a:rPr lang="ja-JP" altLang="it-IT" sz="28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2800" b="1">
                <a:solidFill>
                  <a:srgbClr val="FFFF00"/>
                </a:solidFill>
              </a:rPr>
              <a:t>energia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0291BD-857D-8744-B7E4-3D82189CD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8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/>
          <p:cNvPicPr>
            <a:picLocks noChangeAspect="1" noChangeArrowheads="1"/>
          </p:cNvPicPr>
          <p:nvPr/>
        </p:nvPicPr>
        <p:blipFill>
          <a:blip r:embed="rId5">
            <a:lum bright="-30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97175"/>
            <a:ext cx="29908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6" descr="Glicolisi 2"/>
          <p:cNvPicPr>
            <a:picLocks noChangeAspect="1" noChangeArrowheads="1"/>
          </p:cNvPicPr>
          <p:nvPr/>
        </p:nvPicPr>
        <p:blipFill>
          <a:blip r:embed="rId6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304800"/>
            <a:ext cx="60134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0679" name="Rectangle 7"/>
          <p:cNvSpPr>
            <a:spLocks noChangeArrowheads="1"/>
          </p:cNvSpPr>
          <p:nvPr/>
        </p:nvSpPr>
        <p:spPr bwMode="auto">
          <a:xfrm>
            <a:off x="152400" y="685800"/>
            <a:ext cx="28194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La fermentazione lattica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310E38-F75B-D247-AC04-541D35594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0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Livelli di acido lattico sierico in pazienti con miopatie mitocondriali</a:t>
            </a:r>
          </a:p>
        </p:txBody>
      </p:sp>
      <p:pic>
        <p:nvPicPr>
          <p:cNvPr id="62467" name="Picture 3" descr="Acido Latt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281113"/>
            <a:ext cx="8001000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99C330-C88A-D244-9828-8B465BCB6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0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Isoenzimi LD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658938"/>
            <a:ext cx="8686800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477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Caratteristiche degli isoenzimi della lattico deidrogenasi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16881F-67E5-DC41-87D7-700D9857C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15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oglia Anaerob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52400"/>
            <a:ext cx="545623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67" name="Rectangle 3"/>
          <p:cNvSpPr>
            <a:spLocks noChangeArrowheads="1"/>
          </p:cNvSpPr>
          <p:nvPr/>
        </p:nvSpPr>
        <p:spPr bwMode="auto">
          <a:xfrm>
            <a:off x="152400" y="850900"/>
            <a:ext cx="32766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>
                <a:solidFill>
                  <a:srgbClr val="FFFF00"/>
                </a:solidFill>
              </a:rPr>
              <a:t>Associazione tra fenotipo e difetto della fosforilazione ossidativa. La determinazione della capacità energetica ossidativa o soglia anaerobica evidenzia l</a:t>
            </a:r>
            <a:r>
              <a:rPr lang="ja-JP" altLang="it-IT" sz="20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2000" b="1">
                <a:solidFill>
                  <a:srgbClr val="FFFF00"/>
                </a:solidFill>
              </a:rPr>
              <a:t>eterogeneità del fenotipo patologico.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865D26-C28E-254E-82A2-00D60DE05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4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6242</TotalTime>
  <Words>77</Words>
  <Application>Microsoft Macintosh PowerPoint</Application>
  <PresentationFormat>Presentazione su schermo (4:3)</PresentationFormat>
  <Paragraphs>18</Paragraphs>
  <Slides>8</Slides>
  <Notes>8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278</cp:revision>
  <cp:lastPrinted>2007-05-17T14:12:30Z</cp:lastPrinted>
  <dcterms:created xsi:type="dcterms:W3CDTF">2001-08-25T14:00:52Z</dcterms:created>
  <dcterms:modified xsi:type="dcterms:W3CDTF">2020-05-06T17:05:26Z</dcterms:modified>
  <cp:category/>
</cp:coreProperties>
</file>