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handoutMasterIdLst>
    <p:handoutMasterId r:id="rId17"/>
  </p:handoutMasterIdLst>
  <p:sldIdLst>
    <p:sldId id="523" r:id="rId2"/>
    <p:sldId id="585" r:id="rId3"/>
    <p:sldId id="548" r:id="rId4"/>
    <p:sldId id="592" r:id="rId5"/>
    <p:sldId id="558" r:id="rId6"/>
    <p:sldId id="578" r:id="rId7"/>
    <p:sldId id="575" r:id="rId8"/>
    <p:sldId id="593" r:id="rId9"/>
    <p:sldId id="574" r:id="rId10"/>
    <p:sldId id="553" r:id="rId11"/>
    <p:sldId id="582" r:id="rId12"/>
    <p:sldId id="550" r:id="rId13"/>
    <p:sldId id="584" r:id="rId14"/>
    <p:sldId id="549" r:id="rId15"/>
  </p:sldIdLst>
  <p:sldSz cx="9144000" cy="6858000" type="screen4x3"/>
  <p:notesSz cx="6858000" cy="9144000"/>
  <p:defaultTextStyle>
    <a:defPPr>
      <a:defRPr lang="it-IT"/>
    </a:defPPr>
    <a:lvl1pPr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1pPr>
    <a:lvl2pPr marL="457200"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2pPr>
    <a:lvl3pPr marL="914400"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3pPr>
    <a:lvl4pPr marL="1371600"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4pPr>
    <a:lvl5pPr marL="1828800" algn="ctr" rtl="0" eaLnBrk="0" fontAlgn="base" hangingPunct="0">
      <a:spcBef>
        <a:spcPct val="0"/>
      </a:spcBef>
      <a:spcAft>
        <a:spcPct val="0"/>
      </a:spcAft>
      <a:defRPr sz="1600" i="1" kern="1200">
        <a:solidFill>
          <a:srgbClr val="000099"/>
        </a:solidFill>
        <a:latin typeface="Helvetica" charset="0"/>
        <a:ea typeface="ＭＳ Ｐゴシック" charset="0"/>
        <a:cs typeface="ＭＳ Ｐゴシック" charset="0"/>
      </a:defRPr>
    </a:lvl5pPr>
    <a:lvl6pPr marL="2286000" algn="l" defTabSz="457200" rtl="0" eaLnBrk="1" latinLnBrk="0" hangingPunct="1">
      <a:defRPr sz="1600" i="1" kern="1200">
        <a:solidFill>
          <a:srgbClr val="000099"/>
        </a:solidFill>
        <a:latin typeface="Helvetica" charset="0"/>
        <a:ea typeface="ＭＳ Ｐゴシック" charset="0"/>
        <a:cs typeface="ＭＳ Ｐゴシック" charset="0"/>
      </a:defRPr>
    </a:lvl6pPr>
    <a:lvl7pPr marL="2743200" algn="l" defTabSz="457200" rtl="0" eaLnBrk="1" latinLnBrk="0" hangingPunct="1">
      <a:defRPr sz="1600" i="1" kern="1200">
        <a:solidFill>
          <a:srgbClr val="000099"/>
        </a:solidFill>
        <a:latin typeface="Helvetica" charset="0"/>
        <a:ea typeface="ＭＳ Ｐゴシック" charset="0"/>
        <a:cs typeface="ＭＳ Ｐゴシック" charset="0"/>
      </a:defRPr>
    </a:lvl7pPr>
    <a:lvl8pPr marL="3200400" algn="l" defTabSz="457200" rtl="0" eaLnBrk="1" latinLnBrk="0" hangingPunct="1">
      <a:defRPr sz="1600" i="1" kern="1200">
        <a:solidFill>
          <a:srgbClr val="000099"/>
        </a:solidFill>
        <a:latin typeface="Helvetica" charset="0"/>
        <a:ea typeface="ＭＳ Ｐゴシック" charset="0"/>
        <a:cs typeface="ＭＳ Ｐゴシック" charset="0"/>
      </a:defRPr>
    </a:lvl8pPr>
    <a:lvl9pPr marL="3657600" algn="l" defTabSz="457200" rtl="0" eaLnBrk="1" latinLnBrk="0" hangingPunct="1">
      <a:defRPr sz="1600" i="1" kern="1200">
        <a:solidFill>
          <a:srgbClr val="000099"/>
        </a:solidFill>
        <a:latin typeface="Helvetica" charset="0"/>
        <a:ea typeface="ＭＳ Ｐゴシック" charset="0"/>
        <a:cs typeface="ＭＳ Ｐゴシック" charset="0"/>
      </a:defRPr>
    </a:lvl9pPr>
  </p:defaultTextStyle>
  <p:modifyVerifier cryptProviderType="rsaAES" cryptAlgorithmClass="hash" cryptAlgorithmType="typeAny" cryptAlgorithmSid="14" spinCount="100000" saltData="ixqSQftcoBCDAiBZnn3clg==" hashData="AHjwCb6wCkdJ3m/U12rKvwNE6k72CPnDAcBltGvCAdUn/A5M0QsAAT7CaTydwPuyOSKurfWfBiiRA/g2pGU0A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800F0"/>
    <a:srgbClr val="FFFF00"/>
    <a:srgbClr val="FF00FF"/>
    <a:srgbClr val="FD005E"/>
    <a:srgbClr val="336C19"/>
    <a:srgbClr val="C658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1" d="100"/>
          <a:sy n="101" d="100"/>
        </p:scale>
        <p:origin x="-16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i="0" smtClean="0">
                <a:cs typeface="+mn-cs"/>
              </a:defRPr>
            </a:lvl1pPr>
          </a:lstStyle>
          <a:p>
            <a:pPr>
              <a:defRPr/>
            </a:pPr>
            <a:endParaRPr lang="it-IT"/>
          </a:p>
        </p:txBody>
      </p:sp>
      <p:sp>
        <p:nvSpPr>
          <p:cNvPr id="45363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i="0" smtClean="0">
                <a:cs typeface="+mn-cs"/>
              </a:defRPr>
            </a:lvl1pPr>
          </a:lstStyle>
          <a:p>
            <a:pPr>
              <a:defRPr/>
            </a:pPr>
            <a:endParaRPr lang="it-IT"/>
          </a:p>
        </p:txBody>
      </p:sp>
      <p:sp>
        <p:nvSpPr>
          <p:cNvPr id="45363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i="0" smtClean="0">
                <a:cs typeface="+mn-cs"/>
              </a:defRPr>
            </a:lvl1pPr>
          </a:lstStyle>
          <a:p>
            <a:pPr>
              <a:defRPr/>
            </a:pPr>
            <a:endParaRPr lang="it-IT"/>
          </a:p>
        </p:txBody>
      </p:sp>
      <p:sp>
        <p:nvSpPr>
          <p:cNvPr id="45363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smtClean="0">
                <a:cs typeface="+mn-cs"/>
              </a:defRPr>
            </a:lvl1pPr>
          </a:lstStyle>
          <a:p>
            <a:pPr>
              <a:defRPr/>
            </a:pPr>
            <a:fld id="{592AB0C2-9BD3-594C-85AC-14AE46E03452}" type="slidenum">
              <a:rPr lang="it-IT"/>
              <a:pPr>
                <a:defRPr/>
              </a:pPr>
              <a:t>‹N›</a:t>
            </a:fld>
            <a:endParaRPr lang="it-IT"/>
          </a:p>
        </p:txBody>
      </p:sp>
    </p:spTree>
    <p:extLst>
      <p:ext uri="{BB962C8B-B14F-4D97-AF65-F5344CB8AC3E}">
        <p14:creationId xmlns:p14="http://schemas.microsoft.com/office/powerpoint/2010/main" val="3183021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i="0" smtClean="0">
                <a:cs typeface="+mn-cs"/>
              </a:defRPr>
            </a:lvl1pPr>
          </a:lstStyle>
          <a:p>
            <a:pPr>
              <a:defRPr/>
            </a:pPr>
            <a:endParaRPr lang="it-IT"/>
          </a:p>
        </p:txBody>
      </p:sp>
      <p:sp>
        <p:nvSpPr>
          <p:cNvPr id="34816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i="0" smtClean="0">
                <a:cs typeface="+mn-cs"/>
              </a:defRPr>
            </a:lvl1pPr>
          </a:lstStyle>
          <a:p>
            <a:pPr>
              <a:defRPr/>
            </a:pPr>
            <a:endParaRPr lang="it-IT"/>
          </a:p>
        </p:txBody>
      </p:sp>
      <p:sp>
        <p:nvSpPr>
          <p:cNvPr id="3481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4816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34816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i="0" smtClean="0">
                <a:cs typeface="+mn-cs"/>
              </a:defRPr>
            </a:lvl1pPr>
          </a:lstStyle>
          <a:p>
            <a:pPr>
              <a:defRPr/>
            </a:pPr>
            <a:endParaRPr lang="it-IT"/>
          </a:p>
        </p:txBody>
      </p:sp>
      <p:sp>
        <p:nvSpPr>
          <p:cNvPr id="34816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smtClean="0">
                <a:cs typeface="+mn-cs"/>
              </a:defRPr>
            </a:lvl1pPr>
          </a:lstStyle>
          <a:p>
            <a:pPr>
              <a:defRPr/>
            </a:pPr>
            <a:fld id="{15C8BADC-9A1B-954D-BA56-988D48B7AD72}" type="slidenum">
              <a:rPr lang="it-IT"/>
              <a:pPr>
                <a:defRPr/>
              </a:pPr>
              <a:t>‹N›</a:t>
            </a:fld>
            <a:endParaRPr lang="it-IT"/>
          </a:p>
        </p:txBody>
      </p:sp>
    </p:spTree>
    <p:extLst>
      <p:ext uri="{BB962C8B-B14F-4D97-AF65-F5344CB8AC3E}">
        <p14:creationId xmlns:p14="http://schemas.microsoft.com/office/powerpoint/2010/main" val="20748773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56E4E4-240D-004A-B0BD-0E7BCED1AB1B}" type="slidenum">
              <a:rPr lang="it-IT"/>
              <a:pPr>
                <a:defRPr/>
              </a:pPr>
              <a:t>1</a:t>
            </a:fld>
            <a:endParaRPr lang="it-IT"/>
          </a:p>
        </p:txBody>
      </p:sp>
      <p:sp>
        <p:nvSpPr>
          <p:cNvPr id="4761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76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it-IT">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2C2371-AA70-D749-98A6-3E1D140D870D}" type="slidenum">
              <a:rPr lang="it-IT"/>
              <a:pPr>
                <a:defRPr/>
              </a:pPr>
              <a:t>13</a:t>
            </a:fld>
            <a:endParaRPr lang="it-IT"/>
          </a:p>
        </p:txBody>
      </p:sp>
      <p:sp>
        <p:nvSpPr>
          <p:cNvPr id="531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1459"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EA6E67-50A6-2743-8C7E-B160ACB6573B}" type="slidenum">
              <a:rPr lang="it-IT"/>
              <a:pPr>
                <a:defRPr/>
              </a:pPr>
              <a:t>14</a:t>
            </a:fld>
            <a:endParaRPr lang="it-IT"/>
          </a:p>
        </p:txBody>
      </p:sp>
      <p:sp>
        <p:nvSpPr>
          <p:cNvPr id="529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9411"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F0C196-B262-FD45-8CE3-82E73C39AC2A}" type="slidenum">
              <a:rPr lang="it-IT"/>
              <a:pPr>
                <a:defRPr/>
              </a:pPr>
              <a:t>2</a:t>
            </a:fld>
            <a:endParaRPr lang="it-IT"/>
          </a:p>
        </p:txBody>
      </p:sp>
      <p:sp>
        <p:nvSpPr>
          <p:cNvPr id="52736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7363" name="Rectangle 1027"/>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612B77-CAF7-3042-808C-A57E3CC2A70F}" type="slidenum">
              <a:rPr lang="it-IT"/>
              <a:pPr>
                <a:defRPr/>
              </a:pPr>
              <a:t>3</a:t>
            </a:fld>
            <a:endParaRPr lang="it-IT"/>
          </a:p>
        </p:txBody>
      </p:sp>
      <p:sp>
        <p:nvSpPr>
          <p:cNvPr id="52736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7363" name="Rectangle 1027"/>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612B77-CAF7-3042-808C-A57E3CC2A70F}" type="slidenum">
              <a:rPr lang="it-IT"/>
              <a:pPr>
                <a:defRPr/>
              </a:pPr>
              <a:t>4</a:t>
            </a:fld>
            <a:endParaRPr lang="it-IT"/>
          </a:p>
        </p:txBody>
      </p:sp>
      <p:sp>
        <p:nvSpPr>
          <p:cNvPr id="52736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7363" name="Rectangle 1027"/>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0E2A54-F23D-194E-8130-AFF90D75AE0C}" type="slidenum">
              <a:rPr lang="it-IT"/>
              <a:pPr>
                <a:defRPr/>
              </a:pPr>
              <a:t>5</a:t>
            </a:fld>
            <a:endParaRPr lang="it-IT"/>
          </a:p>
        </p:txBody>
      </p:sp>
      <p:sp>
        <p:nvSpPr>
          <p:cNvPr id="54784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7843" name="Rectangle 1027"/>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CB0D42-AFA0-2B49-AEE2-C360BA75241D}" type="slidenum">
              <a:rPr lang="it-IT"/>
              <a:pPr>
                <a:defRPr/>
              </a:pPr>
              <a:t>7</a:t>
            </a:fld>
            <a:endParaRPr lang="it-IT"/>
          </a:p>
        </p:txBody>
      </p:sp>
      <p:sp>
        <p:nvSpPr>
          <p:cNvPr id="5826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2659"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ADDC1C-FC95-7641-831D-1D959C449C49}" type="slidenum">
              <a:rPr lang="it-IT"/>
              <a:pPr>
                <a:defRPr/>
              </a:pPr>
              <a:t>9</a:t>
            </a:fld>
            <a:endParaRPr lang="it-IT"/>
          </a:p>
        </p:txBody>
      </p:sp>
      <p:sp>
        <p:nvSpPr>
          <p:cNvPr id="5806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0611"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5C9E42-30D8-6E4B-912B-A583D795DFC3}" type="slidenum">
              <a:rPr lang="it-IT"/>
              <a:pPr>
                <a:defRPr/>
              </a:pPr>
              <a:t>10</a:t>
            </a:fld>
            <a:endParaRPr lang="it-IT"/>
          </a:p>
        </p:txBody>
      </p:sp>
      <p:sp>
        <p:nvSpPr>
          <p:cNvPr id="537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7603"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CB03C0-74B1-B94A-BA5E-12836A49688E}" type="slidenum">
              <a:rPr lang="it-IT"/>
              <a:pPr>
                <a:defRPr/>
              </a:pPr>
              <a:t>12</a:t>
            </a:fld>
            <a:endParaRPr lang="it-IT"/>
          </a:p>
        </p:txBody>
      </p:sp>
      <p:sp>
        <p:nvSpPr>
          <p:cNvPr id="531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1459" name="Rectangle 3"/>
          <p:cNvSpPr>
            <a:spLocks noGrp="1" noChangeArrowheads="1"/>
          </p:cNvSpPr>
          <p:nvPr>
            <p:ph type="body" idx="1"/>
          </p:nvPr>
        </p:nvSpPr>
        <p:spPr/>
        <p:txBody>
          <a:bodyPr/>
          <a:lstStyle/>
          <a:p>
            <a:pPr>
              <a:defRPr/>
            </a:pPr>
            <a:endParaRPr lang="it-IT">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6C8CC9A-F192-0447-8E9B-D7B161D2ECF4}" type="slidenum">
              <a:rPr lang="it-IT"/>
              <a:pPr>
                <a:defRPr/>
              </a:pPr>
              <a:t>‹N›</a:t>
            </a:fld>
            <a:endParaRPr lang="it-IT"/>
          </a:p>
        </p:txBody>
      </p:sp>
    </p:spTree>
    <p:extLst>
      <p:ext uri="{BB962C8B-B14F-4D97-AF65-F5344CB8AC3E}">
        <p14:creationId xmlns:p14="http://schemas.microsoft.com/office/powerpoint/2010/main" val="16784248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639571E-06C8-9342-8353-234E1AF95169}" type="slidenum">
              <a:rPr lang="it-IT"/>
              <a:pPr>
                <a:defRPr/>
              </a:pPr>
              <a:t>‹N›</a:t>
            </a:fld>
            <a:endParaRPr lang="it-IT"/>
          </a:p>
        </p:txBody>
      </p:sp>
    </p:spTree>
    <p:extLst>
      <p:ext uri="{BB962C8B-B14F-4D97-AF65-F5344CB8AC3E}">
        <p14:creationId xmlns:p14="http://schemas.microsoft.com/office/powerpoint/2010/main" val="19318737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A4D9174-A100-8B40-AC5D-8A1B3325B479}" type="slidenum">
              <a:rPr lang="it-IT"/>
              <a:pPr>
                <a:defRPr/>
              </a:pPr>
              <a:t>‹N›</a:t>
            </a:fld>
            <a:endParaRPr lang="it-IT"/>
          </a:p>
        </p:txBody>
      </p:sp>
    </p:spTree>
    <p:extLst>
      <p:ext uri="{BB962C8B-B14F-4D97-AF65-F5344CB8AC3E}">
        <p14:creationId xmlns:p14="http://schemas.microsoft.com/office/powerpoint/2010/main" val="8344397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B45BC49-C868-784A-96B4-B218B7444831}" type="slidenum">
              <a:rPr lang="it-IT"/>
              <a:pPr>
                <a:defRPr/>
              </a:pPr>
              <a:t>‹N›</a:t>
            </a:fld>
            <a:endParaRPr lang="it-IT"/>
          </a:p>
        </p:txBody>
      </p:sp>
    </p:spTree>
    <p:extLst>
      <p:ext uri="{BB962C8B-B14F-4D97-AF65-F5344CB8AC3E}">
        <p14:creationId xmlns:p14="http://schemas.microsoft.com/office/powerpoint/2010/main" val="23463444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A659D0C-550C-894E-A20B-1FA8C291200C}" type="slidenum">
              <a:rPr lang="it-IT"/>
              <a:pPr>
                <a:defRPr/>
              </a:pPr>
              <a:t>‹N›</a:t>
            </a:fld>
            <a:endParaRPr lang="it-IT"/>
          </a:p>
        </p:txBody>
      </p:sp>
    </p:spTree>
    <p:extLst>
      <p:ext uri="{BB962C8B-B14F-4D97-AF65-F5344CB8AC3E}">
        <p14:creationId xmlns:p14="http://schemas.microsoft.com/office/powerpoint/2010/main" val="24597989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AD8EE0C-0A90-CA45-9B3D-65F596F13183}" type="slidenum">
              <a:rPr lang="it-IT"/>
              <a:pPr>
                <a:defRPr/>
              </a:pPr>
              <a:t>‹N›</a:t>
            </a:fld>
            <a:endParaRPr lang="it-IT"/>
          </a:p>
        </p:txBody>
      </p:sp>
    </p:spTree>
    <p:extLst>
      <p:ext uri="{BB962C8B-B14F-4D97-AF65-F5344CB8AC3E}">
        <p14:creationId xmlns:p14="http://schemas.microsoft.com/office/powerpoint/2010/main" val="9313020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83B45BD-F801-044E-8BE5-63305D4332A0}" type="slidenum">
              <a:rPr lang="it-IT"/>
              <a:pPr>
                <a:defRPr/>
              </a:pPr>
              <a:t>‹N›</a:t>
            </a:fld>
            <a:endParaRPr lang="it-IT"/>
          </a:p>
        </p:txBody>
      </p:sp>
    </p:spTree>
    <p:extLst>
      <p:ext uri="{BB962C8B-B14F-4D97-AF65-F5344CB8AC3E}">
        <p14:creationId xmlns:p14="http://schemas.microsoft.com/office/powerpoint/2010/main" val="386403210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2F2A9D1-8CA1-B543-8726-B10BBF9971E8}" type="slidenum">
              <a:rPr lang="it-IT"/>
              <a:pPr>
                <a:defRPr/>
              </a:pPr>
              <a:t>‹N›</a:t>
            </a:fld>
            <a:endParaRPr lang="it-IT"/>
          </a:p>
        </p:txBody>
      </p:sp>
    </p:spTree>
    <p:extLst>
      <p:ext uri="{BB962C8B-B14F-4D97-AF65-F5344CB8AC3E}">
        <p14:creationId xmlns:p14="http://schemas.microsoft.com/office/powerpoint/2010/main" val="400120364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8FF08D9-8690-1E4A-B47B-913B23119D22}" type="slidenum">
              <a:rPr lang="it-IT"/>
              <a:pPr>
                <a:defRPr/>
              </a:pPr>
              <a:t>‹N›</a:t>
            </a:fld>
            <a:endParaRPr lang="it-IT"/>
          </a:p>
        </p:txBody>
      </p:sp>
    </p:spTree>
    <p:extLst>
      <p:ext uri="{BB962C8B-B14F-4D97-AF65-F5344CB8AC3E}">
        <p14:creationId xmlns:p14="http://schemas.microsoft.com/office/powerpoint/2010/main" val="323720415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4E40DEA-61DC-0942-B047-432FC51C99ED}" type="slidenum">
              <a:rPr lang="it-IT"/>
              <a:pPr>
                <a:defRPr/>
              </a:pPr>
              <a:t>‹N›</a:t>
            </a:fld>
            <a:endParaRPr lang="it-IT"/>
          </a:p>
        </p:txBody>
      </p:sp>
    </p:spTree>
    <p:extLst>
      <p:ext uri="{BB962C8B-B14F-4D97-AF65-F5344CB8AC3E}">
        <p14:creationId xmlns:p14="http://schemas.microsoft.com/office/powerpoint/2010/main" val="86155571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B9CF038-7DB1-1644-90B7-05EC9141EFAB}" type="slidenum">
              <a:rPr lang="it-IT"/>
              <a:pPr>
                <a:defRPr/>
              </a:pPr>
              <a:t>‹N›</a:t>
            </a:fld>
            <a:endParaRPr lang="it-IT"/>
          </a:p>
        </p:txBody>
      </p:sp>
    </p:spTree>
    <p:extLst>
      <p:ext uri="{BB962C8B-B14F-4D97-AF65-F5344CB8AC3E}">
        <p14:creationId xmlns:p14="http://schemas.microsoft.com/office/powerpoint/2010/main" val="173405694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i="0" smtClean="0">
                <a:solidFill>
                  <a:schemeClr val="tx1"/>
                </a:solidFill>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i="0" smtClean="0">
                <a:solidFill>
                  <a:schemeClr val="tx1"/>
                </a:solidFill>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i="0" smtClean="0">
                <a:solidFill>
                  <a:schemeClr val="tx1"/>
                </a:solidFill>
                <a:latin typeface="+mn-lt"/>
                <a:cs typeface="+mn-cs"/>
              </a:defRPr>
            </a:lvl1pPr>
          </a:lstStyle>
          <a:p>
            <a:pPr>
              <a:defRPr/>
            </a:pPr>
            <a:fld id="{16120773-EEB3-5D47-BECF-00457B1EB19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4.emf"/><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4.m4a"/><Relationship Id="rId7" Type="http://schemas.openxmlformats.org/officeDocument/2006/relationships/image" Target="../media/image16.jpe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15.jpe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m4a"/><Relationship Id="rId7" Type="http://schemas.openxmlformats.org/officeDocument/2006/relationships/image" Target="../media/image6.jpe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73333"/>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4098" name="WordArt 2"/>
          <p:cNvSpPr>
            <a:spLocks noChangeArrowheads="1" noChangeShapeType="1"/>
          </p:cNvSpPr>
          <p:nvPr/>
        </p:nvSpPr>
        <p:spPr bwMode="auto">
          <a:xfrm>
            <a:off x="381000" y="1295400"/>
            <a:ext cx="8382000" cy="4343400"/>
          </a:xfrm>
          <a:prstGeom prst="rect">
            <a:avLst/>
          </a:prstGeom>
        </p:spPr>
        <p:txBody>
          <a:bodyPr wrap="none" fromWordArt="1">
            <a:prstTxWarp prst="textPlain">
              <a:avLst>
                <a:gd name="adj" fmla="val 50000"/>
              </a:avLst>
            </a:prstTxWarp>
          </a:bodyPr>
          <a:lstStyle/>
          <a:p>
            <a:r>
              <a:rPr lang="it-IT" sz="9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Le Patologie</a:t>
            </a:r>
          </a:p>
          <a:p>
            <a:r>
              <a:rPr lang="it-IT" sz="9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Mitocondriali</a:t>
            </a:r>
          </a:p>
          <a:p>
            <a:r>
              <a:rPr lang="it-IT" sz="9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Parte II</a:t>
            </a:r>
          </a:p>
        </p:txBody>
      </p:sp>
      <p:pic>
        <p:nvPicPr>
          <p:cNvPr id="2" name="Audio 1">
            <a:hlinkClick r:id="" action="ppaction://media"/>
            <a:extLst>
              <a:ext uri="{FF2B5EF4-FFF2-40B4-BE49-F238E27FC236}">
                <a16:creationId xmlns:a16="http://schemas.microsoft.com/office/drawing/2014/main" id="{7183AD61-42F1-2549-85EB-FB41CD1126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advTm="263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grpSp>
        <p:nvGrpSpPr>
          <p:cNvPr id="536583" name="Group 7"/>
          <p:cNvGrpSpPr>
            <a:grpSpLocks/>
          </p:cNvGrpSpPr>
          <p:nvPr/>
        </p:nvGrpSpPr>
        <p:grpSpPr bwMode="auto">
          <a:xfrm>
            <a:off x="152400" y="1295400"/>
            <a:ext cx="8839200" cy="5105400"/>
            <a:chOff x="96" y="816"/>
            <a:chExt cx="5568" cy="3216"/>
          </a:xfrm>
        </p:grpSpPr>
        <p:pic>
          <p:nvPicPr>
            <p:cNvPr id="40965" name="Picture 2" descr="Mito3Scie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816"/>
              <a:ext cx="4944" cy="3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79" name="Rectangle 3"/>
            <p:cNvSpPr>
              <a:spLocks noChangeArrowheads="1"/>
            </p:cNvSpPr>
            <p:nvPr/>
          </p:nvSpPr>
          <p:spPr bwMode="auto">
            <a:xfrm>
              <a:off x="96" y="3820"/>
              <a:ext cx="556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b="1">
                  <a:solidFill>
                    <a:srgbClr val="FFFF00"/>
                  </a:solidFill>
                </a:rPr>
                <a:t>Le specie reattive dell</a:t>
              </a:r>
              <a:r>
                <a:rPr lang="ja-JP" altLang="it-IT" b="1">
                  <a:solidFill>
                    <a:srgbClr val="FFFF00"/>
                  </a:solidFill>
                  <a:latin typeface="Arial"/>
                </a:rPr>
                <a:t>’</a:t>
              </a:r>
              <a:r>
                <a:rPr lang="it-IT" b="1">
                  <a:solidFill>
                    <a:srgbClr val="FFFF00"/>
                  </a:solidFill>
                </a:rPr>
                <a:t>ossigeno e i sistemi mitocondriali di controllo dei loro livelli</a:t>
              </a:r>
            </a:p>
          </p:txBody>
        </p:sp>
      </p:grpSp>
      <p:sp>
        <p:nvSpPr>
          <p:cNvPr id="536581" name="Oval 5"/>
          <p:cNvSpPr>
            <a:spLocks noChangeArrowheads="1"/>
          </p:cNvSpPr>
          <p:nvPr/>
        </p:nvSpPr>
        <p:spPr bwMode="auto">
          <a:xfrm>
            <a:off x="3505200" y="2973388"/>
            <a:ext cx="2971800" cy="762000"/>
          </a:xfrm>
          <a:prstGeom prst="ellipse">
            <a:avLst/>
          </a:prstGeom>
          <a:solidFill>
            <a:srgbClr val="FFFF00">
              <a:alpha val="30000"/>
            </a:srgb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i="0">
              <a:cs typeface="+mn-cs"/>
            </a:endParaRPr>
          </a:p>
        </p:txBody>
      </p:sp>
      <p:sp>
        <p:nvSpPr>
          <p:cNvPr id="536582" name="Rectangle 6"/>
          <p:cNvSpPr>
            <a:spLocks noChangeArrowheads="1"/>
          </p:cNvSpPr>
          <p:nvPr/>
        </p:nvSpPr>
        <p:spPr bwMode="auto">
          <a:xfrm>
            <a:off x="152400" y="365125"/>
            <a:ext cx="88392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b="1">
                <a:solidFill>
                  <a:srgbClr val="FFFF00"/>
                </a:solidFill>
              </a:rPr>
              <a:t>Il tasso di mutazione del DNA mitocondriale è dieci volte maggiore di quello nucleare</a:t>
            </a:r>
          </a:p>
        </p:txBody>
      </p:sp>
      <p:pic>
        <p:nvPicPr>
          <p:cNvPr id="2" name="Audio 1">
            <a:hlinkClick r:id="" action="ppaction://media"/>
            <a:extLst>
              <a:ext uri="{FF2B5EF4-FFF2-40B4-BE49-F238E27FC236}">
                <a16:creationId xmlns:a16="http://schemas.microsoft.com/office/drawing/2014/main" id="{0EF0D992-F688-0949-BB8F-42C37557EBD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cSld>
  <p:clrMapOvr>
    <a:masterClrMapping/>
  </p:clrMapOvr>
  <p:transition advTm="115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536583"/>
                                        </p:tgtEl>
                                        <p:attrNameLst>
                                          <p:attrName>style.visibility</p:attrName>
                                        </p:attrNameLst>
                                      </p:cBhvr>
                                      <p:to>
                                        <p:strVal val="visible"/>
                                      </p:to>
                                    </p:set>
                                    <p:anim calcmode="lin" valueType="num">
                                      <p:cBhvr>
                                        <p:cTn id="11" dur="1000" fill="hold"/>
                                        <p:tgtEl>
                                          <p:spTgt spid="536583"/>
                                        </p:tgtEl>
                                        <p:attrNameLst>
                                          <p:attrName>ppt_w</p:attrName>
                                        </p:attrNameLst>
                                      </p:cBhvr>
                                      <p:tavLst>
                                        <p:tav tm="0">
                                          <p:val>
                                            <p:fltVal val="0"/>
                                          </p:val>
                                        </p:tav>
                                        <p:tav tm="100000">
                                          <p:val>
                                            <p:strVal val="#ppt_w"/>
                                          </p:val>
                                        </p:tav>
                                      </p:tavLst>
                                    </p:anim>
                                    <p:anim calcmode="lin" valueType="num">
                                      <p:cBhvr>
                                        <p:cTn id="12" dur="1000" fill="hold"/>
                                        <p:tgtEl>
                                          <p:spTgt spid="536583"/>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536581"/>
                                        </p:tgtEl>
                                        <p:attrNameLst>
                                          <p:attrName>style.visibility</p:attrName>
                                        </p:attrNameLst>
                                      </p:cBhvr>
                                      <p:to>
                                        <p:strVal val="visible"/>
                                      </p:to>
                                    </p:set>
                                    <p:anim calcmode="lin" valueType="num">
                                      <p:cBhvr>
                                        <p:cTn id="17" dur="1000" fill="hold"/>
                                        <p:tgtEl>
                                          <p:spTgt spid="536581"/>
                                        </p:tgtEl>
                                        <p:attrNameLst>
                                          <p:attrName>ppt_w</p:attrName>
                                        </p:attrNameLst>
                                      </p:cBhvr>
                                      <p:tavLst>
                                        <p:tav tm="0">
                                          <p:val>
                                            <p:fltVal val="0"/>
                                          </p:val>
                                        </p:tav>
                                        <p:tav tm="100000">
                                          <p:val>
                                            <p:strVal val="#ppt_w"/>
                                          </p:val>
                                        </p:tav>
                                      </p:tavLst>
                                    </p:anim>
                                    <p:anim calcmode="lin" valueType="num">
                                      <p:cBhvr>
                                        <p:cTn id="18" dur="1000" fill="hold"/>
                                        <p:tgtEl>
                                          <p:spTgt spid="536581"/>
                                        </p:tgtEl>
                                        <p:attrNameLst>
                                          <p:attrName>ppt_h</p:attrName>
                                        </p:attrNameLst>
                                      </p:cBhvr>
                                      <p:tavLst>
                                        <p:tav tm="0">
                                          <p:val>
                                            <p:fltVal val="0"/>
                                          </p:val>
                                        </p:tav>
                                        <p:tav tm="100000">
                                          <p:val>
                                            <p:strVal val="#ppt_h"/>
                                          </p:val>
                                        </p:tav>
                                      </p:tavLst>
                                    </p:anim>
                                    <p:animEffect transition="in" filter="fade">
                                      <p:cBhvr>
                                        <p:cTn id="19" dur="1000"/>
                                        <p:tgtEl>
                                          <p:spTgt spid="5365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5365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43010" name="Rectangle 6"/>
          <p:cNvSpPr>
            <a:spLocks noChangeArrowheads="1"/>
          </p:cNvSpPr>
          <p:nvPr/>
        </p:nvSpPr>
        <p:spPr bwMode="auto">
          <a:xfrm>
            <a:off x="2268538" y="260350"/>
            <a:ext cx="28575"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sp>
        <p:nvSpPr>
          <p:cNvPr id="43011" name="Rectangle 39"/>
          <p:cNvSpPr>
            <a:spLocks noChangeArrowheads="1"/>
          </p:cNvSpPr>
          <p:nvPr/>
        </p:nvSpPr>
        <p:spPr bwMode="auto">
          <a:xfrm>
            <a:off x="2268538" y="4340225"/>
            <a:ext cx="28575"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sp>
        <p:nvSpPr>
          <p:cNvPr id="43012" name="AutoShape 3"/>
          <p:cNvSpPr>
            <a:spLocks noChangeArrowheads="1"/>
          </p:cNvSpPr>
          <p:nvPr/>
        </p:nvSpPr>
        <p:spPr bwMode="auto">
          <a:xfrm rot="1968334" flipH="1">
            <a:off x="915988" y="2154238"/>
            <a:ext cx="1236662" cy="1220787"/>
          </a:xfrm>
          <a:prstGeom prst="curvedUpArrow">
            <a:avLst>
              <a:gd name="adj1" fmla="val 13408"/>
              <a:gd name="adj2" fmla="val 36961"/>
              <a:gd name="adj3" fmla="val 33333"/>
            </a:avLst>
          </a:prstGeom>
          <a:solidFill>
            <a:schemeClr val="accent1"/>
          </a:solidFill>
          <a:ln w="9525">
            <a:solidFill>
              <a:schemeClr val="tx1"/>
            </a:solidFill>
            <a:miter lim="800000"/>
            <a:headEnd/>
            <a:tailEnd/>
          </a:ln>
        </p:spPr>
        <p:txBody>
          <a:bodyPr wrap="none" anchor="ctr"/>
          <a:lstStyle/>
          <a:p>
            <a:endParaRPr lang="it-IT" i="0"/>
          </a:p>
        </p:txBody>
      </p:sp>
      <p:sp>
        <p:nvSpPr>
          <p:cNvPr id="43013" name="Rectangle 7"/>
          <p:cNvSpPr>
            <a:spLocks noChangeArrowheads="1"/>
          </p:cNvSpPr>
          <p:nvPr/>
        </p:nvSpPr>
        <p:spPr bwMode="auto">
          <a:xfrm>
            <a:off x="1785938" y="692150"/>
            <a:ext cx="381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sp>
        <p:nvSpPr>
          <p:cNvPr id="43014" name="Rectangle 8"/>
          <p:cNvSpPr>
            <a:spLocks noChangeArrowheads="1"/>
          </p:cNvSpPr>
          <p:nvPr/>
        </p:nvSpPr>
        <p:spPr bwMode="auto">
          <a:xfrm>
            <a:off x="1785938" y="879475"/>
            <a:ext cx="38100"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sp>
        <p:nvSpPr>
          <p:cNvPr id="43015" name="Rectangle 9"/>
          <p:cNvSpPr>
            <a:spLocks noChangeArrowheads="1"/>
          </p:cNvSpPr>
          <p:nvPr/>
        </p:nvSpPr>
        <p:spPr bwMode="auto">
          <a:xfrm>
            <a:off x="1785938" y="1066800"/>
            <a:ext cx="38100"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sp>
        <p:nvSpPr>
          <p:cNvPr id="43016" name="Rectangle 10"/>
          <p:cNvSpPr>
            <a:spLocks noChangeArrowheads="1"/>
          </p:cNvSpPr>
          <p:nvPr/>
        </p:nvSpPr>
        <p:spPr bwMode="auto">
          <a:xfrm>
            <a:off x="1484313" y="1254125"/>
            <a:ext cx="35004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800" i="0">
                <a:solidFill>
                  <a:srgbClr val="800000"/>
                </a:solidFill>
              </a:rPr>
              <a:t>Accumulo di mutazioni nel mtDNA</a:t>
            </a:r>
            <a:endParaRPr lang="it-IT" sz="1800" i="0"/>
          </a:p>
        </p:txBody>
      </p:sp>
      <p:sp>
        <p:nvSpPr>
          <p:cNvPr id="43017" name="Rectangle 11"/>
          <p:cNvSpPr>
            <a:spLocks noChangeArrowheads="1"/>
          </p:cNvSpPr>
          <p:nvPr/>
        </p:nvSpPr>
        <p:spPr bwMode="auto">
          <a:xfrm>
            <a:off x="4632325" y="1254125"/>
            <a:ext cx="819150"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18" name="Rectangle 12"/>
          <p:cNvSpPr>
            <a:spLocks noChangeArrowheads="1"/>
          </p:cNvSpPr>
          <p:nvPr/>
        </p:nvSpPr>
        <p:spPr bwMode="auto">
          <a:xfrm>
            <a:off x="5345113" y="1254125"/>
            <a:ext cx="26431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800" i="0">
                <a:solidFill>
                  <a:srgbClr val="0000FF"/>
                </a:solidFill>
              </a:rPr>
              <a:t>Difetti nel mtDNA ereditati</a:t>
            </a:r>
            <a:endParaRPr lang="it-IT" sz="1800" i="0"/>
          </a:p>
        </p:txBody>
      </p:sp>
      <p:sp>
        <p:nvSpPr>
          <p:cNvPr id="43019" name="Rectangle 13"/>
          <p:cNvSpPr>
            <a:spLocks noChangeArrowheads="1"/>
          </p:cNvSpPr>
          <p:nvPr/>
        </p:nvSpPr>
        <p:spPr bwMode="auto">
          <a:xfrm>
            <a:off x="7848600" y="1254125"/>
            <a:ext cx="53975"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20" name="Rectangle 14"/>
          <p:cNvSpPr>
            <a:spLocks noChangeArrowheads="1"/>
          </p:cNvSpPr>
          <p:nvPr/>
        </p:nvSpPr>
        <p:spPr bwMode="auto">
          <a:xfrm>
            <a:off x="1568450" y="1520825"/>
            <a:ext cx="2540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800" i="0">
                <a:solidFill>
                  <a:srgbClr val="800000"/>
                </a:solidFill>
              </a:rPr>
              <a:t>(ROIs e invecchiamento)</a:t>
            </a:r>
            <a:endParaRPr lang="it-IT" sz="1800" i="0"/>
          </a:p>
        </p:txBody>
      </p:sp>
      <p:sp>
        <p:nvSpPr>
          <p:cNvPr id="43021" name="Rectangle 15"/>
          <p:cNvSpPr>
            <a:spLocks noChangeArrowheads="1"/>
          </p:cNvSpPr>
          <p:nvPr/>
        </p:nvSpPr>
        <p:spPr bwMode="auto">
          <a:xfrm>
            <a:off x="3859213" y="1520825"/>
            <a:ext cx="53975"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800000"/>
                </a:solidFill>
              </a:rPr>
              <a:t> </a:t>
            </a:r>
            <a:endParaRPr lang="it-IT" i="0"/>
          </a:p>
        </p:txBody>
      </p:sp>
      <p:sp>
        <p:nvSpPr>
          <p:cNvPr id="43022" name="Rectangle 16"/>
          <p:cNvSpPr>
            <a:spLocks noChangeArrowheads="1"/>
          </p:cNvSpPr>
          <p:nvPr/>
        </p:nvSpPr>
        <p:spPr bwMode="auto">
          <a:xfrm>
            <a:off x="1785938" y="1784350"/>
            <a:ext cx="53975"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23" name="Rectangle 17"/>
          <p:cNvSpPr>
            <a:spLocks noChangeArrowheads="1"/>
          </p:cNvSpPr>
          <p:nvPr/>
        </p:nvSpPr>
        <p:spPr bwMode="auto">
          <a:xfrm>
            <a:off x="1785938" y="2051050"/>
            <a:ext cx="53975"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24" name="Rectangle 18"/>
          <p:cNvSpPr>
            <a:spLocks noChangeArrowheads="1"/>
          </p:cNvSpPr>
          <p:nvPr/>
        </p:nvSpPr>
        <p:spPr bwMode="auto">
          <a:xfrm>
            <a:off x="1785938" y="2312988"/>
            <a:ext cx="53975" cy="23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25" name="Rectangle 19"/>
          <p:cNvSpPr>
            <a:spLocks noChangeArrowheads="1"/>
          </p:cNvSpPr>
          <p:nvPr/>
        </p:nvSpPr>
        <p:spPr bwMode="auto">
          <a:xfrm>
            <a:off x="2474913" y="2579688"/>
            <a:ext cx="4927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800" i="0">
                <a:solidFill>
                  <a:srgbClr val="008000"/>
                </a:solidFill>
              </a:rPr>
              <a:t>Riduzione progressiva Fosforilazione Ossidativa</a:t>
            </a:r>
            <a:endParaRPr lang="it-IT" sz="1800" i="0"/>
          </a:p>
        </p:txBody>
      </p:sp>
      <p:sp>
        <p:nvSpPr>
          <p:cNvPr id="43026" name="Rectangle 20"/>
          <p:cNvSpPr>
            <a:spLocks noChangeArrowheads="1"/>
          </p:cNvSpPr>
          <p:nvPr/>
        </p:nvSpPr>
        <p:spPr bwMode="auto">
          <a:xfrm>
            <a:off x="6919913" y="2579688"/>
            <a:ext cx="53975" cy="23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8000"/>
                </a:solidFill>
              </a:rPr>
              <a:t> </a:t>
            </a:r>
            <a:endParaRPr lang="it-IT" i="0"/>
          </a:p>
        </p:txBody>
      </p:sp>
      <p:sp>
        <p:nvSpPr>
          <p:cNvPr id="43027" name="Rectangle 21"/>
          <p:cNvSpPr>
            <a:spLocks noChangeArrowheads="1"/>
          </p:cNvSpPr>
          <p:nvPr/>
        </p:nvSpPr>
        <p:spPr bwMode="auto">
          <a:xfrm>
            <a:off x="3716338" y="2846388"/>
            <a:ext cx="241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800" i="0">
                <a:solidFill>
                  <a:srgbClr val="008000"/>
                </a:solidFill>
              </a:rPr>
              <a:t>e produzione di energia</a:t>
            </a:r>
            <a:endParaRPr lang="it-IT" sz="1800" i="0"/>
          </a:p>
        </p:txBody>
      </p:sp>
      <p:sp>
        <p:nvSpPr>
          <p:cNvPr id="43028" name="Rectangle 22"/>
          <p:cNvSpPr>
            <a:spLocks noChangeArrowheads="1"/>
          </p:cNvSpPr>
          <p:nvPr/>
        </p:nvSpPr>
        <p:spPr bwMode="auto">
          <a:xfrm>
            <a:off x="5911850" y="2846388"/>
            <a:ext cx="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800" i="0">
                <a:solidFill>
                  <a:srgbClr val="008000"/>
                </a:solidFill>
              </a:rPr>
              <a:t> </a:t>
            </a:r>
            <a:endParaRPr lang="it-IT" sz="1800" i="0"/>
          </a:p>
        </p:txBody>
      </p:sp>
      <p:sp>
        <p:nvSpPr>
          <p:cNvPr id="43029" name="Rectangle 23"/>
          <p:cNvSpPr>
            <a:spLocks noChangeArrowheads="1"/>
          </p:cNvSpPr>
          <p:nvPr/>
        </p:nvSpPr>
        <p:spPr bwMode="auto">
          <a:xfrm>
            <a:off x="4905375" y="3109913"/>
            <a:ext cx="53975" cy="23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30" name="Rectangle 24"/>
          <p:cNvSpPr>
            <a:spLocks noChangeArrowheads="1"/>
          </p:cNvSpPr>
          <p:nvPr/>
        </p:nvSpPr>
        <p:spPr bwMode="auto">
          <a:xfrm>
            <a:off x="4905375" y="3376613"/>
            <a:ext cx="53975" cy="23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31" name="Rectangle 25"/>
          <p:cNvSpPr>
            <a:spLocks noChangeArrowheads="1"/>
          </p:cNvSpPr>
          <p:nvPr/>
        </p:nvSpPr>
        <p:spPr bwMode="auto">
          <a:xfrm>
            <a:off x="4905375" y="3638550"/>
            <a:ext cx="53975"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32" name="Rectangle 26"/>
          <p:cNvSpPr>
            <a:spLocks noChangeArrowheads="1"/>
          </p:cNvSpPr>
          <p:nvPr/>
        </p:nvSpPr>
        <p:spPr bwMode="auto">
          <a:xfrm>
            <a:off x="2595563" y="3905250"/>
            <a:ext cx="46831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800" i="0">
                <a:solidFill>
                  <a:srgbClr val="008000"/>
                </a:solidFill>
              </a:rPr>
              <a:t>Alterazioni capacità bioenergetiche dei tessuti</a:t>
            </a:r>
            <a:endParaRPr lang="it-IT" sz="1800" i="0"/>
          </a:p>
        </p:txBody>
      </p:sp>
      <p:sp>
        <p:nvSpPr>
          <p:cNvPr id="43033" name="Rectangle 27"/>
          <p:cNvSpPr>
            <a:spLocks noChangeArrowheads="1"/>
          </p:cNvSpPr>
          <p:nvPr/>
        </p:nvSpPr>
        <p:spPr bwMode="auto">
          <a:xfrm>
            <a:off x="6888163" y="3905250"/>
            <a:ext cx="53975"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8000"/>
                </a:solidFill>
              </a:rPr>
              <a:t> </a:t>
            </a:r>
            <a:endParaRPr lang="it-IT" i="0"/>
          </a:p>
        </p:txBody>
      </p:sp>
      <p:sp>
        <p:nvSpPr>
          <p:cNvPr id="43034" name="Rectangle 28"/>
          <p:cNvSpPr>
            <a:spLocks noChangeArrowheads="1"/>
          </p:cNvSpPr>
          <p:nvPr/>
        </p:nvSpPr>
        <p:spPr bwMode="auto">
          <a:xfrm>
            <a:off x="4905375" y="4168775"/>
            <a:ext cx="53975"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35" name="Rectangle 29"/>
          <p:cNvSpPr>
            <a:spLocks noChangeArrowheads="1"/>
          </p:cNvSpPr>
          <p:nvPr/>
        </p:nvSpPr>
        <p:spPr bwMode="auto">
          <a:xfrm>
            <a:off x="4905375" y="4432300"/>
            <a:ext cx="53975"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36" name="Rectangle 30"/>
          <p:cNvSpPr>
            <a:spLocks noChangeArrowheads="1"/>
          </p:cNvSpPr>
          <p:nvPr/>
        </p:nvSpPr>
        <p:spPr bwMode="auto">
          <a:xfrm>
            <a:off x="4905375" y="4697413"/>
            <a:ext cx="53975" cy="23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0000"/>
                </a:solidFill>
              </a:rPr>
              <a:t> </a:t>
            </a:r>
            <a:endParaRPr lang="it-IT" i="0"/>
          </a:p>
        </p:txBody>
      </p:sp>
      <p:sp>
        <p:nvSpPr>
          <p:cNvPr id="43037" name="Rectangle 31"/>
          <p:cNvSpPr>
            <a:spLocks noChangeArrowheads="1"/>
          </p:cNvSpPr>
          <p:nvPr/>
        </p:nvSpPr>
        <p:spPr bwMode="auto">
          <a:xfrm>
            <a:off x="1785938" y="4964113"/>
            <a:ext cx="6242050" cy="263525"/>
          </a:xfrm>
          <a:prstGeom prst="rect">
            <a:avLst/>
          </a:prstGeom>
          <a:solidFill>
            <a:srgbClr val="C0C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sz="2400" i="0"/>
          </a:p>
        </p:txBody>
      </p:sp>
      <p:sp>
        <p:nvSpPr>
          <p:cNvPr id="43038" name="Rectangle 32"/>
          <p:cNvSpPr>
            <a:spLocks noChangeArrowheads="1"/>
          </p:cNvSpPr>
          <p:nvPr/>
        </p:nvSpPr>
        <p:spPr bwMode="auto">
          <a:xfrm>
            <a:off x="4108450" y="4951413"/>
            <a:ext cx="161607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800" i="0">
                <a:solidFill>
                  <a:srgbClr val="008000"/>
                </a:solidFill>
              </a:rPr>
              <a:t>Invecchiamento</a:t>
            </a:r>
            <a:endParaRPr lang="it-IT" sz="1800" i="0"/>
          </a:p>
        </p:txBody>
      </p:sp>
      <p:sp>
        <p:nvSpPr>
          <p:cNvPr id="43039" name="Rectangle 33"/>
          <p:cNvSpPr>
            <a:spLocks noChangeArrowheads="1"/>
          </p:cNvSpPr>
          <p:nvPr/>
        </p:nvSpPr>
        <p:spPr bwMode="auto">
          <a:xfrm>
            <a:off x="5570538" y="4964113"/>
            <a:ext cx="55562" cy="23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1100" i="0">
                <a:solidFill>
                  <a:srgbClr val="008000"/>
                </a:solidFill>
              </a:rPr>
              <a:t> </a:t>
            </a:r>
            <a:endParaRPr lang="it-IT" i="0"/>
          </a:p>
        </p:txBody>
      </p:sp>
      <p:sp>
        <p:nvSpPr>
          <p:cNvPr id="43040" name="Rectangle 34"/>
          <p:cNvSpPr>
            <a:spLocks noChangeArrowheads="1"/>
          </p:cNvSpPr>
          <p:nvPr/>
        </p:nvSpPr>
        <p:spPr bwMode="auto">
          <a:xfrm>
            <a:off x="1785938" y="5227638"/>
            <a:ext cx="381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sp>
        <p:nvSpPr>
          <p:cNvPr id="43041" name="Rectangle 35"/>
          <p:cNvSpPr>
            <a:spLocks noChangeArrowheads="1"/>
          </p:cNvSpPr>
          <p:nvPr/>
        </p:nvSpPr>
        <p:spPr bwMode="auto">
          <a:xfrm>
            <a:off x="1785938" y="5414963"/>
            <a:ext cx="381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sp>
        <p:nvSpPr>
          <p:cNvPr id="43042" name="Rectangle 36"/>
          <p:cNvSpPr>
            <a:spLocks noChangeArrowheads="1"/>
          </p:cNvSpPr>
          <p:nvPr/>
        </p:nvSpPr>
        <p:spPr bwMode="auto">
          <a:xfrm>
            <a:off x="1785938" y="5602288"/>
            <a:ext cx="381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sp>
        <p:nvSpPr>
          <p:cNvPr id="43043" name="Rectangle 37"/>
          <p:cNvSpPr>
            <a:spLocks noChangeArrowheads="1"/>
          </p:cNvSpPr>
          <p:nvPr/>
        </p:nvSpPr>
        <p:spPr bwMode="auto">
          <a:xfrm>
            <a:off x="1785938" y="5789613"/>
            <a:ext cx="381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sp>
        <p:nvSpPr>
          <p:cNvPr id="43044" name="Rectangle 38"/>
          <p:cNvSpPr>
            <a:spLocks noChangeArrowheads="1"/>
          </p:cNvSpPr>
          <p:nvPr/>
        </p:nvSpPr>
        <p:spPr bwMode="auto">
          <a:xfrm>
            <a:off x="1785938" y="5975350"/>
            <a:ext cx="381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it-IT" sz="900" i="0">
                <a:solidFill>
                  <a:srgbClr val="000000"/>
                </a:solidFill>
                <a:latin typeface="Times New Roman" charset="0"/>
              </a:rPr>
              <a:t> </a:t>
            </a:r>
            <a:endParaRPr lang="it-IT" i="0"/>
          </a:p>
        </p:txBody>
      </p:sp>
      <p:grpSp>
        <p:nvGrpSpPr>
          <p:cNvPr id="43045" name="Group 63"/>
          <p:cNvGrpSpPr>
            <a:grpSpLocks/>
          </p:cNvGrpSpPr>
          <p:nvPr/>
        </p:nvGrpSpPr>
        <p:grpSpPr bwMode="auto">
          <a:xfrm>
            <a:off x="3552825" y="1868488"/>
            <a:ext cx="931863" cy="614362"/>
            <a:chOff x="2270" y="783"/>
            <a:chExt cx="444" cy="279"/>
          </a:xfrm>
        </p:grpSpPr>
        <p:sp>
          <p:nvSpPr>
            <p:cNvPr id="43056" name="Line 61"/>
            <p:cNvSpPr>
              <a:spLocks noChangeShapeType="1"/>
            </p:cNvSpPr>
            <p:nvPr/>
          </p:nvSpPr>
          <p:spPr bwMode="auto">
            <a:xfrm>
              <a:off x="2270" y="783"/>
              <a:ext cx="406" cy="254"/>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3057" name="Freeform 62"/>
            <p:cNvSpPr>
              <a:spLocks/>
            </p:cNvSpPr>
            <p:nvPr/>
          </p:nvSpPr>
          <p:spPr bwMode="auto">
            <a:xfrm>
              <a:off x="2661" y="1015"/>
              <a:ext cx="53" cy="47"/>
            </a:xfrm>
            <a:custGeom>
              <a:avLst/>
              <a:gdLst>
                <a:gd name="T0" fmla="*/ 0 w 53"/>
                <a:gd name="T1" fmla="*/ 41 h 47"/>
                <a:gd name="T2" fmla="*/ 53 w 53"/>
                <a:gd name="T3" fmla="*/ 47 h 47"/>
                <a:gd name="T4" fmla="*/ 26 w 53"/>
                <a:gd name="T5" fmla="*/ 0 h 47"/>
                <a:gd name="T6" fmla="*/ 0 w 53"/>
                <a:gd name="T7" fmla="*/ 41 h 47"/>
                <a:gd name="T8" fmla="*/ 0 60000 65536"/>
                <a:gd name="T9" fmla="*/ 0 60000 65536"/>
                <a:gd name="T10" fmla="*/ 0 60000 65536"/>
                <a:gd name="T11" fmla="*/ 0 60000 65536"/>
                <a:gd name="T12" fmla="*/ 0 w 53"/>
                <a:gd name="T13" fmla="*/ 0 h 47"/>
                <a:gd name="T14" fmla="*/ 53 w 53"/>
                <a:gd name="T15" fmla="*/ 47 h 47"/>
              </a:gdLst>
              <a:ahLst/>
              <a:cxnLst>
                <a:cxn ang="T8">
                  <a:pos x="T0" y="T1"/>
                </a:cxn>
                <a:cxn ang="T9">
                  <a:pos x="T2" y="T3"/>
                </a:cxn>
                <a:cxn ang="T10">
                  <a:pos x="T4" y="T5"/>
                </a:cxn>
                <a:cxn ang="T11">
                  <a:pos x="T6" y="T7"/>
                </a:cxn>
              </a:cxnLst>
              <a:rect l="T12" t="T13" r="T14" b="T15"/>
              <a:pathLst>
                <a:path w="53" h="47">
                  <a:moveTo>
                    <a:pt x="0" y="41"/>
                  </a:moveTo>
                  <a:lnTo>
                    <a:pt x="53" y="47"/>
                  </a:lnTo>
                  <a:lnTo>
                    <a:pt x="26" y="0"/>
                  </a:lnTo>
                  <a:lnTo>
                    <a:pt x="0" y="4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grpSp>
      <p:grpSp>
        <p:nvGrpSpPr>
          <p:cNvPr id="43046" name="Group 66"/>
          <p:cNvGrpSpPr>
            <a:grpSpLocks/>
          </p:cNvGrpSpPr>
          <p:nvPr/>
        </p:nvGrpSpPr>
        <p:grpSpPr bwMode="auto">
          <a:xfrm>
            <a:off x="5070475" y="1747838"/>
            <a:ext cx="1046163" cy="735012"/>
            <a:chOff x="2993" y="728"/>
            <a:chExt cx="498" cy="334"/>
          </a:xfrm>
        </p:grpSpPr>
        <p:sp>
          <p:nvSpPr>
            <p:cNvPr id="43054" name="Line 64"/>
            <p:cNvSpPr>
              <a:spLocks noChangeShapeType="1"/>
            </p:cNvSpPr>
            <p:nvPr/>
          </p:nvSpPr>
          <p:spPr bwMode="auto">
            <a:xfrm flipH="1">
              <a:off x="3028" y="728"/>
              <a:ext cx="463" cy="308"/>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3055" name="Freeform 65"/>
            <p:cNvSpPr>
              <a:spLocks/>
            </p:cNvSpPr>
            <p:nvPr/>
          </p:nvSpPr>
          <p:spPr bwMode="auto">
            <a:xfrm>
              <a:off x="2993" y="1014"/>
              <a:ext cx="53" cy="48"/>
            </a:xfrm>
            <a:custGeom>
              <a:avLst/>
              <a:gdLst>
                <a:gd name="T0" fmla="*/ 26 w 53"/>
                <a:gd name="T1" fmla="*/ 0 h 48"/>
                <a:gd name="T2" fmla="*/ 0 w 53"/>
                <a:gd name="T3" fmla="*/ 48 h 48"/>
                <a:gd name="T4" fmla="*/ 53 w 53"/>
                <a:gd name="T5" fmla="*/ 39 h 48"/>
                <a:gd name="T6" fmla="*/ 26 w 53"/>
                <a:gd name="T7" fmla="*/ 0 h 48"/>
                <a:gd name="T8" fmla="*/ 0 60000 65536"/>
                <a:gd name="T9" fmla="*/ 0 60000 65536"/>
                <a:gd name="T10" fmla="*/ 0 60000 65536"/>
                <a:gd name="T11" fmla="*/ 0 60000 65536"/>
                <a:gd name="T12" fmla="*/ 0 w 53"/>
                <a:gd name="T13" fmla="*/ 0 h 48"/>
                <a:gd name="T14" fmla="*/ 53 w 53"/>
                <a:gd name="T15" fmla="*/ 48 h 48"/>
              </a:gdLst>
              <a:ahLst/>
              <a:cxnLst>
                <a:cxn ang="T8">
                  <a:pos x="T0" y="T1"/>
                </a:cxn>
                <a:cxn ang="T9">
                  <a:pos x="T2" y="T3"/>
                </a:cxn>
                <a:cxn ang="T10">
                  <a:pos x="T4" y="T5"/>
                </a:cxn>
                <a:cxn ang="T11">
                  <a:pos x="T6" y="T7"/>
                </a:cxn>
              </a:cxnLst>
              <a:rect l="T12" t="T13" r="T14" b="T15"/>
              <a:pathLst>
                <a:path w="53" h="48">
                  <a:moveTo>
                    <a:pt x="26" y="0"/>
                  </a:moveTo>
                  <a:lnTo>
                    <a:pt x="0" y="48"/>
                  </a:lnTo>
                  <a:lnTo>
                    <a:pt x="53" y="39"/>
                  </a:lnTo>
                  <a:lnTo>
                    <a:pt x="2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grpSp>
      <p:grpSp>
        <p:nvGrpSpPr>
          <p:cNvPr id="43047" name="Group 69"/>
          <p:cNvGrpSpPr>
            <a:grpSpLocks/>
          </p:cNvGrpSpPr>
          <p:nvPr/>
        </p:nvGrpSpPr>
        <p:grpSpPr bwMode="auto">
          <a:xfrm>
            <a:off x="4670425" y="3089275"/>
            <a:ext cx="100013" cy="858838"/>
            <a:chOff x="2802" y="1338"/>
            <a:chExt cx="48" cy="390"/>
          </a:xfrm>
        </p:grpSpPr>
        <p:sp>
          <p:nvSpPr>
            <p:cNvPr id="43052" name="Line 67"/>
            <p:cNvSpPr>
              <a:spLocks noChangeShapeType="1"/>
            </p:cNvSpPr>
            <p:nvPr/>
          </p:nvSpPr>
          <p:spPr bwMode="auto">
            <a:xfrm>
              <a:off x="2825" y="1338"/>
              <a:ext cx="1" cy="343"/>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3053" name="Freeform 68"/>
            <p:cNvSpPr>
              <a:spLocks/>
            </p:cNvSpPr>
            <p:nvPr/>
          </p:nvSpPr>
          <p:spPr bwMode="auto">
            <a:xfrm>
              <a:off x="2802" y="1678"/>
              <a:ext cx="48" cy="50"/>
            </a:xfrm>
            <a:custGeom>
              <a:avLst/>
              <a:gdLst>
                <a:gd name="T0" fmla="*/ 0 w 48"/>
                <a:gd name="T1" fmla="*/ 0 h 50"/>
                <a:gd name="T2" fmla="*/ 23 w 48"/>
                <a:gd name="T3" fmla="*/ 50 h 50"/>
                <a:gd name="T4" fmla="*/ 48 w 48"/>
                <a:gd name="T5" fmla="*/ 0 h 50"/>
                <a:gd name="T6" fmla="*/ 0 w 48"/>
                <a:gd name="T7" fmla="*/ 0 h 50"/>
                <a:gd name="T8" fmla="*/ 0 60000 65536"/>
                <a:gd name="T9" fmla="*/ 0 60000 65536"/>
                <a:gd name="T10" fmla="*/ 0 60000 65536"/>
                <a:gd name="T11" fmla="*/ 0 60000 65536"/>
                <a:gd name="T12" fmla="*/ 0 w 48"/>
                <a:gd name="T13" fmla="*/ 0 h 50"/>
                <a:gd name="T14" fmla="*/ 48 w 48"/>
                <a:gd name="T15" fmla="*/ 50 h 50"/>
              </a:gdLst>
              <a:ahLst/>
              <a:cxnLst>
                <a:cxn ang="T8">
                  <a:pos x="T0" y="T1"/>
                </a:cxn>
                <a:cxn ang="T9">
                  <a:pos x="T2" y="T3"/>
                </a:cxn>
                <a:cxn ang="T10">
                  <a:pos x="T4" y="T5"/>
                </a:cxn>
                <a:cxn ang="T11">
                  <a:pos x="T6" y="T7"/>
                </a:cxn>
              </a:cxnLst>
              <a:rect l="T12" t="T13" r="T14" b="T15"/>
              <a:pathLst>
                <a:path w="48" h="50">
                  <a:moveTo>
                    <a:pt x="0" y="0"/>
                  </a:moveTo>
                  <a:lnTo>
                    <a:pt x="23" y="50"/>
                  </a:lnTo>
                  <a:lnTo>
                    <a:pt x="48"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grpSp>
      <p:grpSp>
        <p:nvGrpSpPr>
          <p:cNvPr id="43048" name="Group 72"/>
          <p:cNvGrpSpPr>
            <a:grpSpLocks/>
          </p:cNvGrpSpPr>
          <p:nvPr/>
        </p:nvGrpSpPr>
        <p:grpSpPr bwMode="auto">
          <a:xfrm>
            <a:off x="4670425" y="4187825"/>
            <a:ext cx="100013" cy="738188"/>
            <a:chOff x="2802" y="1837"/>
            <a:chExt cx="48" cy="335"/>
          </a:xfrm>
        </p:grpSpPr>
        <p:sp>
          <p:nvSpPr>
            <p:cNvPr id="43050" name="Line 70"/>
            <p:cNvSpPr>
              <a:spLocks noChangeShapeType="1"/>
            </p:cNvSpPr>
            <p:nvPr/>
          </p:nvSpPr>
          <p:spPr bwMode="auto">
            <a:xfrm>
              <a:off x="2825" y="1837"/>
              <a:ext cx="1" cy="288"/>
            </a:xfrm>
            <a:prstGeom prst="line">
              <a:avLst/>
            </a:prstGeom>
            <a:noFill/>
            <a:ln w="7938">
              <a:solidFill>
                <a:srgbClr val="0000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3051" name="Freeform 71"/>
            <p:cNvSpPr>
              <a:spLocks/>
            </p:cNvSpPr>
            <p:nvPr/>
          </p:nvSpPr>
          <p:spPr bwMode="auto">
            <a:xfrm>
              <a:off x="2802" y="2122"/>
              <a:ext cx="48" cy="50"/>
            </a:xfrm>
            <a:custGeom>
              <a:avLst/>
              <a:gdLst>
                <a:gd name="T0" fmla="*/ 0 w 48"/>
                <a:gd name="T1" fmla="*/ 0 h 50"/>
                <a:gd name="T2" fmla="*/ 23 w 48"/>
                <a:gd name="T3" fmla="*/ 50 h 50"/>
                <a:gd name="T4" fmla="*/ 48 w 48"/>
                <a:gd name="T5" fmla="*/ 0 h 50"/>
                <a:gd name="T6" fmla="*/ 0 w 48"/>
                <a:gd name="T7" fmla="*/ 0 h 50"/>
                <a:gd name="T8" fmla="*/ 0 60000 65536"/>
                <a:gd name="T9" fmla="*/ 0 60000 65536"/>
                <a:gd name="T10" fmla="*/ 0 60000 65536"/>
                <a:gd name="T11" fmla="*/ 0 60000 65536"/>
                <a:gd name="T12" fmla="*/ 0 w 48"/>
                <a:gd name="T13" fmla="*/ 0 h 50"/>
                <a:gd name="T14" fmla="*/ 48 w 48"/>
                <a:gd name="T15" fmla="*/ 50 h 50"/>
              </a:gdLst>
              <a:ahLst/>
              <a:cxnLst>
                <a:cxn ang="T8">
                  <a:pos x="T0" y="T1"/>
                </a:cxn>
                <a:cxn ang="T9">
                  <a:pos x="T2" y="T3"/>
                </a:cxn>
                <a:cxn ang="T10">
                  <a:pos x="T4" y="T5"/>
                </a:cxn>
                <a:cxn ang="T11">
                  <a:pos x="T6" y="T7"/>
                </a:cxn>
              </a:cxnLst>
              <a:rect l="T12" t="T13" r="T14" b="T15"/>
              <a:pathLst>
                <a:path w="48" h="50">
                  <a:moveTo>
                    <a:pt x="0" y="0"/>
                  </a:moveTo>
                  <a:lnTo>
                    <a:pt x="23" y="50"/>
                  </a:lnTo>
                  <a:lnTo>
                    <a:pt x="48" y="0"/>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grpSp>
      <p:sp>
        <p:nvSpPr>
          <p:cNvPr id="43049" name="Text Box 76"/>
          <p:cNvSpPr txBox="1">
            <a:spLocks noChangeArrowheads="1"/>
          </p:cNvSpPr>
          <p:nvPr/>
        </p:nvSpPr>
        <p:spPr bwMode="auto">
          <a:xfrm>
            <a:off x="1631950" y="285750"/>
            <a:ext cx="5819775" cy="46196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rgbClr val="000099"/>
                </a:solidFill>
                <a:latin typeface="Helvetica" charset="0"/>
                <a:ea typeface="ＭＳ Ｐゴシック" charset="0"/>
                <a:cs typeface="ＭＳ Ｐゴシック" charset="0"/>
              </a:defRPr>
            </a:lvl1pPr>
            <a:lvl2pPr marL="742950" indent="-285750">
              <a:defRPr sz="1600">
                <a:solidFill>
                  <a:srgbClr val="000099"/>
                </a:solidFill>
                <a:latin typeface="Helvetica" charset="0"/>
                <a:ea typeface="ＭＳ Ｐゴシック" charset="0"/>
              </a:defRPr>
            </a:lvl2pPr>
            <a:lvl3pPr marL="1143000" indent="-228600">
              <a:defRPr sz="1600">
                <a:solidFill>
                  <a:srgbClr val="000099"/>
                </a:solidFill>
                <a:latin typeface="Helvetica" charset="0"/>
                <a:ea typeface="ＭＳ Ｐゴシック" charset="0"/>
              </a:defRPr>
            </a:lvl3pPr>
            <a:lvl4pPr marL="1600200" indent="-228600">
              <a:defRPr sz="1600">
                <a:solidFill>
                  <a:srgbClr val="000099"/>
                </a:solidFill>
                <a:latin typeface="Helvetica" charset="0"/>
                <a:ea typeface="ＭＳ Ｐゴシック" charset="0"/>
              </a:defRPr>
            </a:lvl4pPr>
            <a:lvl5pPr marL="2057400" indent="-228600">
              <a:defRPr sz="1600">
                <a:solidFill>
                  <a:srgbClr val="000099"/>
                </a:solidFill>
                <a:latin typeface="Helvetica" charset="0"/>
                <a:ea typeface="ＭＳ Ｐゴシック" charset="0"/>
              </a:defRPr>
            </a:lvl5pPr>
            <a:lvl6pPr marL="2514600" indent="-228600" algn="ctr" eaLnBrk="0" fontAlgn="base" hangingPunct="0">
              <a:spcBef>
                <a:spcPct val="0"/>
              </a:spcBef>
              <a:spcAft>
                <a:spcPct val="0"/>
              </a:spcAft>
              <a:defRPr sz="1600">
                <a:solidFill>
                  <a:srgbClr val="000099"/>
                </a:solidFill>
                <a:latin typeface="Helvetica" charset="0"/>
                <a:ea typeface="ＭＳ Ｐゴシック" charset="0"/>
              </a:defRPr>
            </a:lvl6pPr>
            <a:lvl7pPr marL="2971800" indent="-228600" algn="ctr" eaLnBrk="0" fontAlgn="base" hangingPunct="0">
              <a:spcBef>
                <a:spcPct val="0"/>
              </a:spcBef>
              <a:spcAft>
                <a:spcPct val="0"/>
              </a:spcAft>
              <a:defRPr sz="1600">
                <a:solidFill>
                  <a:srgbClr val="000099"/>
                </a:solidFill>
                <a:latin typeface="Helvetica" charset="0"/>
                <a:ea typeface="ＭＳ Ｐゴシック" charset="0"/>
              </a:defRPr>
            </a:lvl7pPr>
            <a:lvl8pPr marL="3429000" indent="-228600" algn="ctr" eaLnBrk="0" fontAlgn="base" hangingPunct="0">
              <a:spcBef>
                <a:spcPct val="0"/>
              </a:spcBef>
              <a:spcAft>
                <a:spcPct val="0"/>
              </a:spcAft>
              <a:defRPr sz="1600">
                <a:solidFill>
                  <a:srgbClr val="000099"/>
                </a:solidFill>
                <a:latin typeface="Helvetica" charset="0"/>
                <a:ea typeface="ＭＳ Ｐゴシック" charset="0"/>
              </a:defRPr>
            </a:lvl8pPr>
            <a:lvl9pPr marL="3886200" indent="-228600" algn="ctr" eaLnBrk="0" fontAlgn="base" hangingPunct="0">
              <a:spcBef>
                <a:spcPct val="0"/>
              </a:spcBef>
              <a:spcAft>
                <a:spcPct val="0"/>
              </a:spcAft>
              <a:defRPr sz="1600">
                <a:solidFill>
                  <a:srgbClr val="000099"/>
                </a:solidFill>
                <a:latin typeface="Helvetica" charset="0"/>
                <a:ea typeface="ＭＳ Ｐゴシック" charset="0"/>
              </a:defRPr>
            </a:lvl9pPr>
          </a:lstStyle>
          <a:p>
            <a:pPr eaLnBrk="1" hangingPunct="1"/>
            <a:r>
              <a:rPr lang="it-IT" sz="2400" b="1" i="0">
                <a:solidFill>
                  <a:schemeClr val="tx1"/>
                </a:solidFill>
                <a:latin typeface="Comic Sans MS" charset="0"/>
              </a:rPr>
              <a:t>MITOCONDRI E INVECCHIAMENTO</a:t>
            </a:r>
          </a:p>
        </p:txBody>
      </p:sp>
      <p:pic>
        <p:nvPicPr>
          <p:cNvPr id="2" name="Audio 1">
            <a:hlinkClick r:id="" action="ppaction://media"/>
            <a:extLst>
              <a:ext uri="{FF2B5EF4-FFF2-40B4-BE49-F238E27FC236}">
                <a16:creationId xmlns:a16="http://schemas.microsoft.com/office/drawing/2014/main" id="{0749DDDF-A9FF-864D-B9B3-BCC6187B79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advTm="66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30435" name="Rectangle 3"/>
          <p:cNvSpPr>
            <a:spLocks noChangeArrowheads="1"/>
          </p:cNvSpPr>
          <p:nvPr/>
        </p:nvSpPr>
        <p:spPr bwMode="auto">
          <a:xfrm>
            <a:off x="152400" y="152400"/>
            <a:ext cx="88392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1">
                <a:solidFill>
                  <a:srgbClr val="FFFF00"/>
                </a:solidFill>
                <a:cs typeface="+mn-cs"/>
              </a:rPr>
              <a:t>Tessuti coinvolti e quadri clinici causati da mutazioni del DNA mitocondriale</a:t>
            </a:r>
          </a:p>
        </p:txBody>
      </p:sp>
      <p:pic>
        <p:nvPicPr>
          <p:cNvPr id="46083" name="Picture 4" descr="12_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219200"/>
            <a:ext cx="5562600"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4" name="Rectangle 5"/>
          <p:cNvSpPr>
            <a:spLocks noChangeArrowheads="1"/>
          </p:cNvSpPr>
          <p:nvPr/>
        </p:nvSpPr>
        <p:spPr bwMode="auto">
          <a:xfrm>
            <a:off x="5334000" y="6477000"/>
            <a:ext cx="3505200" cy="214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l"/>
            <a:r>
              <a:rPr lang="en-GB" sz="800" i="0">
                <a:solidFill>
                  <a:srgbClr val="FFFF00"/>
                </a:solidFill>
                <a:latin typeface="Arial" charset="0"/>
              </a:rPr>
              <a:t>Tratto da Thompson &amp; Thompson Genetica in Medicina - Idelson-Gnocchi</a:t>
            </a:r>
            <a:endParaRPr lang="it-IT" sz="800" i="0">
              <a:solidFill>
                <a:srgbClr val="FFFF00"/>
              </a:solidFill>
              <a:latin typeface="Arial" charset="0"/>
            </a:endParaRPr>
          </a:p>
        </p:txBody>
      </p:sp>
      <p:pic>
        <p:nvPicPr>
          <p:cNvPr id="3" name="Audio 2">
            <a:hlinkClick r:id="" action="ppaction://media"/>
            <a:extLst>
              <a:ext uri="{FF2B5EF4-FFF2-40B4-BE49-F238E27FC236}">
                <a16:creationId xmlns:a16="http://schemas.microsoft.com/office/drawing/2014/main" id="{D0A83A77-F062-C24C-90DF-7290600EEE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335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30435" name="Rectangle 3"/>
          <p:cNvSpPr>
            <a:spLocks noChangeArrowheads="1"/>
          </p:cNvSpPr>
          <p:nvPr/>
        </p:nvSpPr>
        <p:spPr bwMode="auto">
          <a:xfrm>
            <a:off x="152400" y="152400"/>
            <a:ext cx="88392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1">
                <a:solidFill>
                  <a:srgbClr val="FFFF00"/>
                </a:solidFill>
                <a:cs typeface="+mn-cs"/>
              </a:rPr>
              <a:t>Tessuti coinvolti e quadri clinici causati da mutazioni del DNA mitocondriale</a:t>
            </a:r>
          </a:p>
        </p:txBody>
      </p:sp>
      <p:pic>
        <p:nvPicPr>
          <p:cNvPr id="44035" name="Immagine 1" descr="Patologie Mitocondriali (trascinato).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593057" y="-502444"/>
            <a:ext cx="6103938" cy="863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13FDD86-12BB-F943-81A3-7D105EFEAC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458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28387" name="Rectangle 3"/>
          <p:cNvSpPr>
            <a:spLocks noChangeArrowheads="1"/>
          </p:cNvSpPr>
          <p:nvPr/>
        </p:nvSpPr>
        <p:spPr bwMode="auto">
          <a:xfrm>
            <a:off x="152400" y="850900"/>
            <a:ext cx="3124200" cy="265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1">
                <a:solidFill>
                  <a:srgbClr val="FFFF00"/>
                </a:solidFill>
              </a:rPr>
              <a:t>I complessi della catena respiratoria alterati nelle patologie mitocondriali   </a:t>
            </a:r>
          </a:p>
        </p:txBody>
      </p:sp>
      <p:pic>
        <p:nvPicPr>
          <p:cNvPr id="38915" name="Picture 4" descr="Incidenza difetti"/>
          <p:cNvPicPr>
            <a:picLocks noChangeAspect="1" noChangeArrowheads="1"/>
          </p:cNvPicPr>
          <p:nvPr/>
        </p:nvPicPr>
        <p:blipFill>
          <a:blip r:embed="rId6">
            <a:lum bright="-30000" contrast="50000"/>
            <a:extLst>
              <a:ext uri="{28A0092B-C50C-407E-A947-70E740481C1C}">
                <a14:useLocalDpi xmlns:a14="http://schemas.microsoft.com/office/drawing/2010/main" val="0"/>
              </a:ext>
            </a:extLst>
          </a:blip>
          <a:srcRect/>
          <a:stretch>
            <a:fillRect/>
          </a:stretch>
        </p:blipFill>
        <p:spPr bwMode="auto">
          <a:xfrm>
            <a:off x="3276600" y="114300"/>
            <a:ext cx="5715000" cy="412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8389" name="Picture 5" descr="DNA Mito Schema"/>
          <p:cNvPicPr>
            <a:picLocks noChangeAspect="1" noChangeArrowheads="1"/>
          </p:cNvPicPr>
          <p:nvPr/>
        </p:nvPicPr>
        <p:blipFill>
          <a:blip r:embed="rId7">
            <a:lum bright="-20000" contrast="50000"/>
            <a:extLst>
              <a:ext uri="{28A0092B-C50C-407E-A947-70E740481C1C}">
                <a14:useLocalDpi xmlns:a14="http://schemas.microsoft.com/office/drawing/2010/main" val="0"/>
              </a:ext>
            </a:extLst>
          </a:blip>
          <a:srcRect/>
          <a:stretch>
            <a:fillRect/>
          </a:stretch>
        </p:blipFill>
        <p:spPr bwMode="auto">
          <a:xfrm>
            <a:off x="1576388" y="4302125"/>
            <a:ext cx="5999162" cy="247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431FFF4-B8C5-6148-8E87-848C01BA426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cSld>
  <p:clrMapOvr>
    <a:masterClrMapping/>
  </p:clrMapOvr>
  <p:transition advTm="827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nodeType="clickEffect">
                                  <p:stCondLst>
                                    <p:cond delay="0"/>
                                  </p:stCondLst>
                                  <p:childTnLst>
                                    <p:set>
                                      <p:cBhvr>
                                        <p:cTn id="10" dur="1" fill="hold">
                                          <p:stCondLst>
                                            <p:cond delay="0"/>
                                          </p:stCondLst>
                                        </p:cTn>
                                        <p:tgtEl>
                                          <p:spTgt spid="528389"/>
                                        </p:tgtEl>
                                        <p:attrNameLst>
                                          <p:attrName>style.visibility</p:attrName>
                                        </p:attrNameLst>
                                      </p:cBhvr>
                                      <p:to>
                                        <p:strVal val="visible"/>
                                      </p:to>
                                    </p:set>
                                    <p:anim calcmode="lin" valueType="num">
                                      <p:cBhvr>
                                        <p:cTn id="11" dur="1000" fill="hold"/>
                                        <p:tgtEl>
                                          <p:spTgt spid="528389"/>
                                        </p:tgtEl>
                                        <p:attrNameLst>
                                          <p:attrName>ppt_w</p:attrName>
                                        </p:attrNameLst>
                                      </p:cBhvr>
                                      <p:tavLst>
                                        <p:tav tm="0">
                                          <p:val>
                                            <p:fltVal val="0"/>
                                          </p:val>
                                        </p:tav>
                                        <p:tav tm="100000">
                                          <p:val>
                                            <p:strVal val="#ppt_w"/>
                                          </p:val>
                                        </p:tav>
                                      </p:tavLst>
                                    </p:anim>
                                    <p:anim calcmode="lin" valueType="num">
                                      <p:cBhvr>
                                        <p:cTn id="12" dur="1000" fill="hold"/>
                                        <p:tgtEl>
                                          <p:spTgt spid="528389"/>
                                        </p:tgtEl>
                                        <p:attrNameLst>
                                          <p:attrName>ppt_h</p:attrName>
                                        </p:attrNameLst>
                                      </p:cBhvr>
                                      <p:tavLst>
                                        <p:tav tm="0">
                                          <p:val>
                                            <p:fltVal val="0"/>
                                          </p:val>
                                        </p:tav>
                                        <p:tav tm="100000">
                                          <p:val>
                                            <p:strVal val="#ppt_h"/>
                                          </p:val>
                                        </p:tav>
                                      </p:tavLst>
                                    </p:anim>
                                    <p:animEffect transition="in" filter="fade">
                                      <p:cBhvr>
                                        <p:cTn id="13" dur="1000"/>
                                        <p:tgtEl>
                                          <p:spTgt spid="52838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26338" name="Rectangle 2"/>
          <p:cNvSpPr>
            <a:spLocks noChangeArrowheads="1"/>
          </p:cNvSpPr>
          <p:nvPr/>
        </p:nvSpPr>
        <p:spPr bwMode="auto">
          <a:xfrm>
            <a:off x="152400" y="152400"/>
            <a:ext cx="8839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1" dirty="0">
                <a:solidFill>
                  <a:srgbClr val="FFFF00"/>
                </a:solidFill>
              </a:rPr>
              <a:t>Il DNA mitocondriale è ereditato per linea materna</a:t>
            </a:r>
          </a:p>
        </p:txBody>
      </p:sp>
      <p:pic>
        <p:nvPicPr>
          <p:cNvPr id="31747" name="Immagine 1" descr="Patologie Mitocondriali (trascinato).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637506" y="-494506"/>
            <a:ext cx="6067425" cy="858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5076340-3B1F-1849-85F6-5095B02475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129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26338" name="Rectangle 2"/>
          <p:cNvSpPr>
            <a:spLocks noChangeArrowheads="1"/>
          </p:cNvSpPr>
          <p:nvPr/>
        </p:nvSpPr>
        <p:spPr bwMode="auto">
          <a:xfrm>
            <a:off x="152400" y="152400"/>
            <a:ext cx="8839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1">
                <a:solidFill>
                  <a:srgbClr val="FFFF00"/>
                </a:solidFill>
              </a:rPr>
              <a:t>Il DNA mitocondriale è ereditato per linea materna</a:t>
            </a:r>
          </a:p>
        </p:txBody>
      </p:sp>
      <p:pic>
        <p:nvPicPr>
          <p:cNvPr id="2" name="Immagine 1" descr="MALATTIE GENETICHE EREDITARIE E MUTAZIONI_2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61176" y="-733953"/>
            <a:ext cx="6309680" cy="8928992"/>
          </a:xfrm>
          <a:prstGeom prst="rect">
            <a:avLst/>
          </a:prstGeom>
        </p:spPr>
      </p:pic>
      <p:pic>
        <p:nvPicPr>
          <p:cNvPr id="3" name="Audio 2">
            <a:hlinkClick r:id="" action="ppaction://media"/>
            <a:extLst>
              <a:ext uri="{FF2B5EF4-FFF2-40B4-BE49-F238E27FC236}">
                <a16:creationId xmlns:a16="http://schemas.microsoft.com/office/drawing/2014/main" id="{936888B1-9E86-7C4F-B7D9-B6D6B04561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762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26338" name="Rectangle 2"/>
          <p:cNvSpPr>
            <a:spLocks noChangeArrowheads="1"/>
          </p:cNvSpPr>
          <p:nvPr/>
        </p:nvSpPr>
        <p:spPr bwMode="auto">
          <a:xfrm>
            <a:off x="152400" y="152400"/>
            <a:ext cx="8839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1">
                <a:solidFill>
                  <a:srgbClr val="FFFF00"/>
                </a:solidFill>
              </a:rPr>
              <a:t>Il DNA mitocondriale è ereditato per linea materna</a:t>
            </a:r>
          </a:p>
        </p:txBody>
      </p:sp>
      <p:pic>
        <p:nvPicPr>
          <p:cNvPr id="29699" name="Picture 5" descr="Inheritanc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811213"/>
            <a:ext cx="8763000" cy="412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6342" name="Rectangle 6"/>
          <p:cNvSpPr>
            <a:spLocks noChangeArrowheads="1"/>
          </p:cNvSpPr>
          <p:nvPr/>
        </p:nvSpPr>
        <p:spPr bwMode="auto">
          <a:xfrm>
            <a:off x="152400" y="5394325"/>
            <a:ext cx="88392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i="0">
                <a:solidFill>
                  <a:srgbClr val="FFFF00"/>
                </a:solidFill>
              </a:rPr>
              <a:t>A causa del fenomeno dell</a:t>
            </a:r>
            <a:r>
              <a:rPr lang="ja-JP" altLang="it-IT" sz="2000" i="0">
                <a:solidFill>
                  <a:srgbClr val="FFFF00"/>
                </a:solidFill>
                <a:latin typeface="Arial"/>
              </a:rPr>
              <a:t>’</a:t>
            </a:r>
            <a:r>
              <a:rPr lang="it-IT" sz="2000" i="0">
                <a:solidFill>
                  <a:srgbClr val="FFFF00"/>
                </a:solidFill>
              </a:rPr>
              <a:t>eteroplasmia il fenotipo dei figli delle donne affette generalmente non coincide con quello delle madri</a:t>
            </a:r>
          </a:p>
        </p:txBody>
      </p:sp>
      <p:pic>
        <p:nvPicPr>
          <p:cNvPr id="2" name="Audio 1">
            <a:hlinkClick r:id="" action="ppaction://media"/>
            <a:extLst>
              <a:ext uri="{FF2B5EF4-FFF2-40B4-BE49-F238E27FC236}">
                <a16:creationId xmlns:a16="http://schemas.microsoft.com/office/drawing/2014/main" id="{AC1334B0-6623-174B-8644-D67A6BF84F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06585173"/>
      </p:ext>
    </p:extLst>
  </p:cSld>
  <p:clrMapOvr>
    <a:masterClrMapping/>
  </p:clrMapOvr>
  <p:transition advTm="1722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526342"/>
                                        </p:tgtEl>
                                        <p:attrNameLst>
                                          <p:attrName>style.visibility</p:attrName>
                                        </p:attrNameLst>
                                      </p:cBhvr>
                                      <p:to>
                                        <p:strVal val="visible"/>
                                      </p:to>
                                    </p:set>
                                    <p:anim calcmode="lin" valueType="num">
                                      <p:cBhvr>
                                        <p:cTn id="11" dur="1000" fill="hold"/>
                                        <p:tgtEl>
                                          <p:spTgt spid="526342"/>
                                        </p:tgtEl>
                                        <p:attrNameLst>
                                          <p:attrName>ppt_w</p:attrName>
                                        </p:attrNameLst>
                                      </p:cBhvr>
                                      <p:tavLst>
                                        <p:tav tm="0">
                                          <p:val>
                                            <p:fltVal val="0"/>
                                          </p:val>
                                        </p:tav>
                                        <p:tav tm="100000">
                                          <p:val>
                                            <p:strVal val="#ppt_w"/>
                                          </p:val>
                                        </p:tav>
                                      </p:tavLst>
                                    </p:anim>
                                    <p:anim calcmode="lin" valueType="num">
                                      <p:cBhvr>
                                        <p:cTn id="12" dur="1000" fill="hold"/>
                                        <p:tgtEl>
                                          <p:spTgt spid="526342"/>
                                        </p:tgtEl>
                                        <p:attrNameLst>
                                          <p:attrName>ppt_h</p:attrName>
                                        </p:attrNameLst>
                                      </p:cBhvr>
                                      <p:tavLst>
                                        <p:tav tm="0">
                                          <p:val>
                                            <p:fltVal val="0"/>
                                          </p:val>
                                        </p:tav>
                                        <p:tav tm="100000">
                                          <p:val>
                                            <p:strVal val="#ppt_h"/>
                                          </p:val>
                                        </p:tav>
                                      </p:tavLst>
                                    </p:anim>
                                    <p:animEffect transition="in" filter="fade">
                                      <p:cBhvr>
                                        <p:cTn id="13" dur="1000"/>
                                        <p:tgtEl>
                                          <p:spTgt spid="5263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52634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33794" name="Picture 2" descr="20_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13" y="762000"/>
            <a:ext cx="2706687" cy="318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5" name="Picture 3" descr="20_0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685800"/>
            <a:ext cx="3505200" cy="331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2" name="Rectangle 6"/>
          <p:cNvSpPr>
            <a:spLocks noChangeArrowheads="1"/>
          </p:cNvSpPr>
          <p:nvPr/>
        </p:nvSpPr>
        <p:spPr bwMode="auto">
          <a:xfrm>
            <a:off x="152400" y="152400"/>
            <a:ext cx="8839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1">
                <a:solidFill>
                  <a:srgbClr val="FFFF00"/>
                </a:solidFill>
              </a:rPr>
              <a:t>Il DNA mitocondriale è ereditato per linea materna</a:t>
            </a:r>
          </a:p>
        </p:txBody>
      </p:sp>
      <p:sp>
        <p:nvSpPr>
          <p:cNvPr id="546823" name="Rectangle 7"/>
          <p:cNvSpPr>
            <a:spLocks noChangeArrowheads="1"/>
          </p:cNvSpPr>
          <p:nvPr/>
        </p:nvSpPr>
        <p:spPr bwMode="auto">
          <a:xfrm>
            <a:off x="381000" y="4648200"/>
            <a:ext cx="80772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b="1">
                <a:solidFill>
                  <a:srgbClr val="FFFF00"/>
                </a:solidFill>
              </a:rPr>
              <a:t>Negli spermatozoi sono presenti 10</a:t>
            </a:r>
            <a:r>
              <a:rPr lang="it-IT" sz="2000" b="1" baseline="30000">
                <a:solidFill>
                  <a:srgbClr val="FFFF00"/>
                </a:solidFill>
              </a:rPr>
              <a:t> 2</a:t>
            </a:r>
            <a:r>
              <a:rPr lang="it-IT" sz="2000" b="1">
                <a:solidFill>
                  <a:srgbClr val="FFFF00"/>
                </a:solidFill>
              </a:rPr>
              <a:t> copie di DNA mitocondriale.</a:t>
            </a:r>
          </a:p>
          <a:p>
            <a:pPr>
              <a:defRPr/>
            </a:pPr>
            <a:r>
              <a:rPr lang="it-IT" sz="2000" b="1">
                <a:solidFill>
                  <a:srgbClr val="FFFF00"/>
                </a:solidFill>
              </a:rPr>
              <a:t>Nell</a:t>
            </a:r>
            <a:r>
              <a:rPr lang="ja-JP" altLang="it-IT" sz="2000" b="1">
                <a:solidFill>
                  <a:srgbClr val="FFFF00"/>
                </a:solidFill>
                <a:latin typeface="Arial"/>
              </a:rPr>
              <a:t>’</a:t>
            </a:r>
            <a:r>
              <a:rPr lang="it-IT" sz="2000" b="1">
                <a:solidFill>
                  <a:srgbClr val="FFFF00"/>
                </a:solidFill>
              </a:rPr>
              <a:t>uovo 10</a:t>
            </a:r>
            <a:r>
              <a:rPr lang="it-IT" sz="2000" b="1" baseline="30000">
                <a:solidFill>
                  <a:srgbClr val="FFFF00"/>
                </a:solidFill>
              </a:rPr>
              <a:t> 5</a:t>
            </a:r>
            <a:r>
              <a:rPr lang="it-IT" sz="2000" b="1">
                <a:solidFill>
                  <a:srgbClr val="FFFF00"/>
                </a:solidFill>
              </a:rPr>
              <a:t> copie. </a:t>
            </a:r>
          </a:p>
        </p:txBody>
      </p:sp>
      <p:pic>
        <p:nvPicPr>
          <p:cNvPr id="2" name="Audio 1">
            <a:hlinkClick r:id="" action="ppaction://media"/>
            <a:extLst>
              <a:ext uri="{FF2B5EF4-FFF2-40B4-BE49-F238E27FC236}">
                <a16:creationId xmlns:a16="http://schemas.microsoft.com/office/drawing/2014/main" id="{241A438E-F82A-1A42-B3B9-30B463C836E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cSld>
  <p:clrMapOvr>
    <a:masterClrMapping/>
  </p:clrMapOvr>
  <p:transition advTm="1764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546823"/>
                                        </p:tgtEl>
                                        <p:attrNameLst>
                                          <p:attrName>style.visibility</p:attrName>
                                        </p:attrNameLst>
                                      </p:cBhvr>
                                      <p:to>
                                        <p:strVal val="visible"/>
                                      </p:to>
                                    </p:set>
                                    <p:anim calcmode="lin" valueType="num">
                                      <p:cBhvr>
                                        <p:cTn id="11" dur="1000" fill="hold"/>
                                        <p:tgtEl>
                                          <p:spTgt spid="546823"/>
                                        </p:tgtEl>
                                        <p:attrNameLst>
                                          <p:attrName>ppt_w</p:attrName>
                                        </p:attrNameLst>
                                      </p:cBhvr>
                                      <p:tavLst>
                                        <p:tav tm="0">
                                          <p:val>
                                            <p:fltVal val="0"/>
                                          </p:val>
                                        </p:tav>
                                        <p:tav tm="100000">
                                          <p:val>
                                            <p:strVal val="#ppt_w"/>
                                          </p:val>
                                        </p:tav>
                                      </p:tavLst>
                                    </p:anim>
                                    <p:anim calcmode="lin" valueType="num">
                                      <p:cBhvr>
                                        <p:cTn id="12" dur="1000" fill="hold"/>
                                        <p:tgtEl>
                                          <p:spTgt spid="546823"/>
                                        </p:tgtEl>
                                        <p:attrNameLst>
                                          <p:attrName>ppt_h</p:attrName>
                                        </p:attrNameLst>
                                      </p:cBhvr>
                                      <p:tavLst>
                                        <p:tav tm="0">
                                          <p:val>
                                            <p:fltVal val="0"/>
                                          </p:val>
                                        </p:tav>
                                        <p:tav tm="100000">
                                          <p:val>
                                            <p:strVal val="#ppt_h"/>
                                          </p:val>
                                        </p:tav>
                                      </p:tavLst>
                                    </p:anim>
                                    <p:animEffect transition="in" filter="fade">
                                      <p:cBhvr>
                                        <p:cTn id="13" dur="1000"/>
                                        <p:tgtEl>
                                          <p:spTgt spid="5468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5468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mit mutation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36550"/>
            <a:ext cx="7620000" cy="618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C160FFD-598F-8E48-ABF5-491ABB76CF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advTm="698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581636" name="Picture 4" descr="21_0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424363"/>
            <a:ext cx="5410200" cy="229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7" name="Rectangle 5"/>
          <p:cNvSpPr>
            <a:spLocks noChangeArrowheads="1"/>
          </p:cNvSpPr>
          <p:nvPr/>
        </p:nvSpPr>
        <p:spPr bwMode="auto">
          <a:xfrm>
            <a:off x="152400" y="152400"/>
            <a:ext cx="88392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b="1">
                <a:solidFill>
                  <a:srgbClr val="FFFF00"/>
                </a:solidFill>
              </a:rPr>
              <a:t>Distribuzione del DNA mitocondriale nel corso della segmentazione dello zigote</a:t>
            </a:r>
          </a:p>
        </p:txBody>
      </p:sp>
      <p:sp>
        <p:nvSpPr>
          <p:cNvPr id="581638" name="Rectangle 6"/>
          <p:cNvSpPr>
            <a:spLocks noChangeArrowheads="1"/>
          </p:cNvSpPr>
          <p:nvPr/>
        </p:nvSpPr>
        <p:spPr bwMode="auto">
          <a:xfrm>
            <a:off x="152400" y="5089525"/>
            <a:ext cx="28194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000" b="1">
                <a:solidFill>
                  <a:srgbClr val="FFFF00"/>
                </a:solidFill>
              </a:rPr>
              <a:t>Segmentazione dello zigote </a:t>
            </a:r>
          </a:p>
        </p:txBody>
      </p:sp>
      <p:pic>
        <p:nvPicPr>
          <p:cNvPr id="36869" name="Picture 7" descr="12_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5813" y="990600"/>
            <a:ext cx="5032375" cy="318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0" name="Rectangle 8"/>
          <p:cNvSpPr>
            <a:spLocks noChangeArrowheads="1"/>
          </p:cNvSpPr>
          <p:nvPr/>
        </p:nvSpPr>
        <p:spPr bwMode="auto">
          <a:xfrm>
            <a:off x="1963738" y="950913"/>
            <a:ext cx="2347912" cy="184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l"/>
            <a:r>
              <a:rPr lang="en-GB" sz="600" i="0">
                <a:solidFill>
                  <a:schemeClr val="tx1"/>
                </a:solidFill>
                <a:latin typeface="Arial" charset="0"/>
              </a:rPr>
              <a:t>Thompson &amp; Thompson Genetica in Medicina - Idelson-Gnocchi</a:t>
            </a:r>
            <a:endParaRPr lang="it-IT" sz="600" i="0">
              <a:solidFill>
                <a:schemeClr val="tx1"/>
              </a:solidFill>
              <a:latin typeface="Arial" charset="0"/>
            </a:endParaRPr>
          </a:p>
        </p:txBody>
      </p:sp>
      <p:pic>
        <p:nvPicPr>
          <p:cNvPr id="2" name="Audio 1">
            <a:hlinkClick r:id="" action="ppaction://media"/>
            <a:extLst>
              <a:ext uri="{FF2B5EF4-FFF2-40B4-BE49-F238E27FC236}">
                <a16:creationId xmlns:a16="http://schemas.microsoft.com/office/drawing/2014/main" id="{E3174CFB-05E0-9344-A953-562195C7FA7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cSld>
  <p:clrMapOvr>
    <a:masterClrMapping/>
  </p:clrMapOvr>
  <p:transition advTm="1745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581638"/>
                                        </p:tgtEl>
                                        <p:attrNameLst>
                                          <p:attrName>style.visibility</p:attrName>
                                        </p:attrNameLst>
                                      </p:cBhvr>
                                      <p:to>
                                        <p:strVal val="visible"/>
                                      </p:to>
                                    </p:set>
                                    <p:anim calcmode="lin" valueType="num">
                                      <p:cBhvr>
                                        <p:cTn id="11" dur="1000" fill="hold"/>
                                        <p:tgtEl>
                                          <p:spTgt spid="581638"/>
                                        </p:tgtEl>
                                        <p:attrNameLst>
                                          <p:attrName>ppt_w</p:attrName>
                                        </p:attrNameLst>
                                      </p:cBhvr>
                                      <p:tavLst>
                                        <p:tav tm="0">
                                          <p:val>
                                            <p:fltVal val="0"/>
                                          </p:val>
                                        </p:tav>
                                        <p:tav tm="100000">
                                          <p:val>
                                            <p:strVal val="#ppt_w"/>
                                          </p:val>
                                        </p:tav>
                                      </p:tavLst>
                                    </p:anim>
                                    <p:anim calcmode="lin" valueType="num">
                                      <p:cBhvr>
                                        <p:cTn id="12" dur="1000" fill="hold"/>
                                        <p:tgtEl>
                                          <p:spTgt spid="581638"/>
                                        </p:tgtEl>
                                        <p:attrNameLst>
                                          <p:attrName>ppt_h</p:attrName>
                                        </p:attrNameLst>
                                      </p:cBhvr>
                                      <p:tavLst>
                                        <p:tav tm="0">
                                          <p:val>
                                            <p:fltVal val="0"/>
                                          </p:val>
                                        </p:tav>
                                        <p:tav tm="100000">
                                          <p:val>
                                            <p:strVal val="#ppt_h"/>
                                          </p:val>
                                        </p:tav>
                                      </p:tavLst>
                                    </p:anim>
                                    <p:animEffect transition="in" filter="fade">
                                      <p:cBhvr>
                                        <p:cTn id="13" dur="1000"/>
                                        <p:tgtEl>
                                          <p:spTgt spid="581638"/>
                                        </p:tgtEl>
                                      </p:cBhvr>
                                    </p:animEffect>
                                  </p:childTnLst>
                                </p:cTn>
                              </p:par>
                              <p:par>
                                <p:cTn id="14" presetID="53" presetClass="entr" presetSubtype="0" fill="hold" nodeType="with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p:cTn id="16" dur="1000" fill="hold"/>
                                        <p:tgtEl>
                                          <p:spTgt spid="581636"/>
                                        </p:tgtEl>
                                        <p:attrNameLst>
                                          <p:attrName>ppt_w</p:attrName>
                                        </p:attrNameLst>
                                      </p:cBhvr>
                                      <p:tavLst>
                                        <p:tav tm="0">
                                          <p:val>
                                            <p:fltVal val="0"/>
                                          </p:val>
                                        </p:tav>
                                        <p:tav tm="100000">
                                          <p:val>
                                            <p:strVal val="#ppt_w"/>
                                          </p:val>
                                        </p:tav>
                                      </p:tavLst>
                                    </p:anim>
                                    <p:anim calcmode="lin" valueType="num">
                                      <p:cBhvr>
                                        <p:cTn id="17" dur="1000" fill="hold"/>
                                        <p:tgtEl>
                                          <p:spTgt spid="581636"/>
                                        </p:tgtEl>
                                        <p:attrNameLst>
                                          <p:attrName>ppt_h</p:attrName>
                                        </p:attrNameLst>
                                      </p:cBhvr>
                                      <p:tavLst>
                                        <p:tav tm="0">
                                          <p:val>
                                            <p:fltVal val="0"/>
                                          </p:val>
                                        </p:tav>
                                        <p:tav tm="100000">
                                          <p:val>
                                            <p:strVal val="#ppt_h"/>
                                          </p:val>
                                        </p:tav>
                                      </p:tavLst>
                                    </p:anim>
                                    <p:animEffect transition="in" filter="fade">
                                      <p:cBhvr>
                                        <p:cTn id="18" dur="1000"/>
                                        <p:tgtEl>
                                          <p:spTgt spid="5816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5816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4"/>
          <a:stretch>
            <a:fillRect/>
          </a:stretch>
        </p:blipFill>
        <p:spPr>
          <a:xfrm>
            <a:off x="179512" y="124842"/>
            <a:ext cx="8784976" cy="6595616"/>
          </a:xfrm>
          <a:prstGeom prst="rect">
            <a:avLst/>
          </a:prstGeom>
        </p:spPr>
      </p:pic>
      <p:pic>
        <p:nvPicPr>
          <p:cNvPr id="3" name="Audio 2">
            <a:hlinkClick r:id="" action="ppaction://media"/>
            <a:extLst>
              <a:ext uri="{FF2B5EF4-FFF2-40B4-BE49-F238E27FC236}">
                <a16:creationId xmlns:a16="http://schemas.microsoft.com/office/drawing/2014/main" id="{2BEE18B4-1695-A94E-8D3F-BCF321C8A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58358659"/>
      </p:ext>
    </p:extLst>
  </p:cSld>
  <p:clrMapOvr>
    <a:masterClrMapping/>
  </p:clrMapOvr>
  <p:transition advTm="75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152400" y="60325"/>
            <a:ext cx="8839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2800" b="1">
                <a:solidFill>
                  <a:srgbClr val="FFFF00"/>
                </a:solidFill>
              </a:rPr>
              <a:t>L</a:t>
            </a:r>
            <a:r>
              <a:rPr lang="ja-JP" altLang="it-IT" sz="2800" b="1">
                <a:solidFill>
                  <a:srgbClr val="FFFF00"/>
                </a:solidFill>
                <a:latin typeface="Arial"/>
              </a:rPr>
              <a:t>’</a:t>
            </a:r>
            <a:r>
              <a:rPr lang="it-IT" sz="2800" b="1">
                <a:solidFill>
                  <a:srgbClr val="FFFF00"/>
                </a:solidFill>
              </a:rPr>
              <a:t>eteroplasmia si accompagna ad un</a:t>
            </a:r>
            <a:r>
              <a:rPr lang="ja-JP" altLang="it-IT" sz="2800" b="1">
                <a:solidFill>
                  <a:srgbClr val="FFFF00"/>
                </a:solidFill>
                <a:latin typeface="Arial"/>
              </a:rPr>
              <a:t>’</a:t>
            </a:r>
            <a:r>
              <a:rPr lang="it-IT" sz="2800" b="1">
                <a:solidFill>
                  <a:srgbClr val="FFFF00"/>
                </a:solidFill>
              </a:rPr>
              <a:t>effetto soglia</a:t>
            </a:r>
          </a:p>
        </p:txBody>
      </p:sp>
      <p:sp>
        <p:nvSpPr>
          <p:cNvPr id="579587" name="Rectangle 3"/>
          <p:cNvSpPr>
            <a:spLocks noChangeArrowheads="1"/>
          </p:cNvSpPr>
          <p:nvPr/>
        </p:nvSpPr>
        <p:spPr bwMode="auto">
          <a:xfrm>
            <a:off x="304800" y="1011238"/>
            <a:ext cx="8686800"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it-IT" i="0">
                <a:solidFill>
                  <a:srgbClr val="FFFF00"/>
                </a:solidFill>
                <a:cs typeface="+mn-cs"/>
              </a:rPr>
              <a:t>Il fenomeno dell</a:t>
            </a:r>
            <a:r>
              <a:rPr lang="ja-JP" altLang="it-IT" i="0">
                <a:solidFill>
                  <a:srgbClr val="FFFF00"/>
                </a:solidFill>
                <a:latin typeface="Arial"/>
                <a:cs typeface="+mn-cs"/>
              </a:rPr>
              <a:t>’</a:t>
            </a:r>
            <a:r>
              <a:rPr lang="it-IT" i="0">
                <a:solidFill>
                  <a:srgbClr val="FFFF00"/>
                </a:solidFill>
                <a:cs typeface="+mn-cs"/>
              </a:rPr>
              <a:t>eteroplasmia determina, all</a:t>
            </a:r>
            <a:r>
              <a:rPr lang="ja-JP" altLang="it-IT" i="0">
                <a:solidFill>
                  <a:srgbClr val="FFFF00"/>
                </a:solidFill>
                <a:latin typeface="Arial"/>
                <a:cs typeface="+mn-cs"/>
              </a:rPr>
              <a:t>’</a:t>
            </a:r>
            <a:r>
              <a:rPr lang="it-IT" i="0">
                <a:solidFill>
                  <a:srgbClr val="FFFF00"/>
                </a:solidFill>
                <a:cs typeface="+mn-cs"/>
              </a:rPr>
              <a:t>interno di una cellula o tessuto, la presenza di proporzioni variabili di DNA mitocondriale mutato. Questo fa si che la patologia possa manifestarsi con fenotipi diversi in relazione alla quantità di DNA mitocondriale mutatao presente nel tessuto colpito.   </a:t>
            </a:r>
          </a:p>
        </p:txBody>
      </p:sp>
      <p:sp>
        <p:nvSpPr>
          <p:cNvPr id="579589" name="Rectangle 5"/>
          <p:cNvSpPr>
            <a:spLocks noChangeArrowheads="1"/>
          </p:cNvSpPr>
          <p:nvPr/>
        </p:nvSpPr>
        <p:spPr bwMode="auto">
          <a:xfrm>
            <a:off x="304800" y="2403475"/>
            <a:ext cx="8686800" cy="1558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it-IT" i="0">
                <a:solidFill>
                  <a:srgbClr val="FFFF00"/>
                </a:solidFill>
                <a:cs typeface="+mn-cs"/>
              </a:rPr>
              <a:t>Esempio I: </a:t>
            </a:r>
          </a:p>
          <a:p>
            <a:pPr algn="l">
              <a:defRPr/>
            </a:pPr>
            <a:r>
              <a:rPr lang="it-IT" i="0">
                <a:solidFill>
                  <a:srgbClr val="FFFF00"/>
                </a:solidFill>
                <a:cs typeface="+mn-cs"/>
              </a:rPr>
              <a:t>La mutazione della subunità 6 del complesso della NAD reduttasi al codone 72 (G -&gt; A) che comporta la sostituzione di una alanina con una valina è causa di atrofia del nervo ottico (LHON) se la quantità di DNA mutato è bassa ma quando questa è elevata si osserva l</a:t>
            </a:r>
            <a:r>
              <a:rPr lang="ja-JP" altLang="it-IT" i="0">
                <a:solidFill>
                  <a:srgbClr val="FFFF00"/>
                </a:solidFill>
                <a:latin typeface="Arial"/>
                <a:cs typeface="+mn-cs"/>
              </a:rPr>
              <a:t>’</a:t>
            </a:r>
            <a:r>
              <a:rPr lang="it-IT" i="0">
                <a:solidFill>
                  <a:srgbClr val="FFFF00"/>
                </a:solidFill>
                <a:cs typeface="+mn-cs"/>
              </a:rPr>
              <a:t>insorgenza precoce di disordini motori con ritardo mentale e degenerazione dei gangli della base.</a:t>
            </a:r>
          </a:p>
        </p:txBody>
      </p:sp>
      <p:sp>
        <p:nvSpPr>
          <p:cNvPr id="579590" name="Rectangle 6"/>
          <p:cNvSpPr>
            <a:spLocks noChangeArrowheads="1"/>
          </p:cNvSpPr>
          <p:nvPr/>
        </p:nvSpPr>
        <p:spPr bwMode="auto">
          <a:xfrm>
            <a:off x="304800" y="4248150"/>
            <a:ext cx="8686800" cy="131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it-IT" i="0">
                <a:solidFill>
                  <a:srgbClr val="FFFF00"/>
                </a:solidFill>
                <a:cs typeface="+mn-cs"/>
              </a:rPr>
              <a:t>Esempio II: </a:t>
            </a:r>
          </a:p>
          <a:p>
            <a:pPr algn="l">
              <a:defRPr/>
            </a:pPr>
            <a:r>
              <a:rPr lang="it-IT" i="0">
                <a:solidFill>
                  <a:srgbClr val="FFFF00"/>
                </a:solidFill>
                <a:cs typeface="+mn-cs"/>
              </a:rPr>
              <a:t>La mutazione puntiforme della ATP sintetasi al codone 156 che comporta la sostituzione di una leucina con una arginina è causa di debolezza di origine neurale, atassia e retinite pigmentosa (NARP) se la quantità di DNA mutato è &lt;75% ma quando questa è &gt;95% si determina la sindrome di Leigh con insorgenza precoce frequentemente letale.</a:t>
            </a:r>
          </a:p>
        </p:txBody>
      </p:sp>
      <p:pic>
        <p:nvPicPr>
          <p:cNvPr id="2" name="Audio 1">
            <a:hlinkClick r:id="" action="ppaction://media"/>
            <a:extLst>
              <a:ext uri="{FF2B5EF4-FFF2-40B4-BE49-F238E27FC236}">
                <a16:creationId xmlns:a16="http://schemas.microsoft.com/office/drawing/2014/main" id="{FF7CB14A-0F5D-D242-9696-AC53045D7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advTm="451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95.6"/>
</p:tagLst>
</file>

<file path=ppt/tags/tag3.xml><?xml version="1.0" encoding="utf-8"?>
<p:tagLst xmlns:a="http://schemas.openxmlformats.org/drawingml/2006/main" xmlns:r="http://schemas.openxmlformats.org/officeDocument/2006/relationships" xmlns:p="http://schemas.openxmlformats.org/presentationml/2006/main">
  <p:tag name="TIMING" val="|30.6"/>
</p:tagLst>
</file>

<file path=ppt/tags/tag4.xml><?xml version="1.0" encoding="utf-8"?>
<p:tagLst xmlns:a="http://schemas.openxmlformats.org/drawingml/2006/main" xmlns:r="http://schemas.openxmlformats.org/officeDocument/2006/relationships" xmlns:p="http://schemas.openxmlformats.org/presentationml/2006/main">
  <p:tag name="TIMING" val="|36.6|22"/>
</p:tagLst>
</file>

<file path=ppt/tags/tag5.xml><?xml version="1.0" encoding="utf-8"?>
<p:tagLst xmlns:a="http://schemas.openxmlformats.org/drawingml/2006/main" xmlns:r="http://schemas.openxmlformats.org/officeDocument/2006/relationships" xmlns:p="http://schemas.openxmlformats.org/presentationml/2006/main">
  <p:tag name="TIMING" val="|52.3"/>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4000" b="0" i="1" u="none" strike="noStrike" cap="none" normalizeH="0" baseline="0">
            <a:ln>
              <a:noFill/>
            </a:ln>
            <a:solidFill>
              <a:srgbClr val="CC3300"/>
            </a:solidFill>
            <a:effectLst/>
            <a:latin typeface="Helvetic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4000" b="0" i="1" u="none" strike="noStrike" cap="none" normalizeH="0" baseline="0">
            <a:ln>
              <a:noFill/>
            </a:ln>
            <a:solidFill>
              <a:srgbClr val="CC3300"/>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6287</TotalTime>
  <Words>434</Words>
  <Application>Microsoft Macintosh PowerPoint</Application>
  <PresentationFormat>Presentazione su schermo (4:3)</PresentationFormat>
  <Paragraphs>70</Paragraphs>
  <Slides>14</Slides>
  <Notes>11</Notes>
  <HiddenSlides>0</HiddenSlides>
  <MMClips>14</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14</vt:i4>
      </vt:variant>
    </vt:vector>
  </HeadingPairs>
  <TitlesOfParts>
    <vt:vector size="21" baseType="lpstr">
      <vt:lpstr>Arial</vt:lpstr>
      <vt:lpstr>Comic Sans MS</vt:lpstr>
      <vt:lpstr>Helvetica</vt:lpstr>
      <vt:lpstr>Impact</vt:lpstr>
      <vt:lpstr>Times</vt:lpstr>
      <vt:lpstr>Times New Roman</vt:lpstr>
      <vt:lpstr>Blank Presentation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Dipartimento di Biologia e Biotecnologie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Stefano Biagioni</dc:creator>
  <cp:keywords/>
  <dc:description/>
  <cp:lastModifiedBy>Utente di Microsoft Office</cp:lastModifiedBy>
  <cp:revision>265</cp:revision>
  <cp:lastPrinted>2007-05-17T14:12:30Z</cp:lastPrinted>
  <dcterms:created xsi:type="dcterms:W3CDTF">2001-08-25T14:00:52Z</dcterms:created>
  <dcterms:modified xsi:type="dcterms:W3CDTF">2020-05-04T15:57:09Z</dcterms:modified>
  <cp:category/>
</cp:coreProperties>
</file>