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23" r:id="rId2"/>
    <p:sldId id="536" r:id="rId3"/>
    <p:sldId id="583" r:id="rId4"/>
    <p:sldId id="530" r:id="rId5"/>
    <p:sldId id="537" r:id="rId6"/>
    <p:sldId id="539" r:id="rId7"/>
    <p:sldId id="542" r:id="rId8"/>
    <p:sldId id="540" r:id="rId9"/>
    <p:sldId id="597" r:id="rId10"/>
    <p:sldId id="580" r:id="rId11"/>
    <p:sldId id="581" r:id="rId12"/>
    <p:sldId id="543" r:id="rId13"/>
    <p:sldId id="546" r:id="rId14"/>
    <p:sldId id="579" r:id="rId15"/>
    <p:sldId id="547" r:id="rId16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Em+AOxI982L06VHGUBv9aQ==" hashData="n9NaHN/VRTrjpu6lx0WmIiGfZm4FgdKkaiVLU0q/n+xHveXbmzqqqPFn12qyfl6Fr/ATrslImLkT2+31l+6Co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78"/>
  </p:normalViewPr>
  <p:slideViewPr>
    <p:cSldViewPr>
      <p:cViewPr varScale="1">
        <p:scale>
          <a:sx n="109" d="100"/>
          <a:sy n="109" d="100"/>
        </p:scale>
        <p:origin x="17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fld id="{592AB0C2-9BD3-594C-85AC-14AE46E034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3021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fld id="{15C8BADC-9A1B-954D-BA56-988D48B7AD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877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56E4E4-240D-004A-B0BD-0E7BCED1AB1B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E81DE2-FF6A-D44B-963A-16E8E4AFBCBD}" type="slidenum">
              <a:rPr lang="it-IT"/>
              <a:pPr>
                <a:defRPr/>
              </a:pPr>
              <a:t>13</a:t>
            </a:fld>
            <a:endParaRPr lang="it-IT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BE3253-BAF4-7845-9B7B-04DDFC669663}" type="slidenum">
              <a:rPr lang="it-IT"/>
              <a:pPr>
                <a:defRPr/>
              </a:pPr>
              <a:t>15</a:t>
            </a:fld>
            <a:endParaRPr lang="it-IT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4A3E33-71E0-684E-8EDA-132D7B2EF800}" type="slidenum">
              <a:rPr lang="it-IT"/>
              <a:pPr>
                <a:defRPr/>
              </a:pPr>
              <a:t>2</a:t>
            </a:fld>
            <a:endParaRPr lang="it-IT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9B0B4E-336E-4548-8DA0-0CB5553F0BA9}" type="slidenum">
              <a:rPr lang="it-IT"/>
              <a:pPr>
                <a:defRPr/>
              </a:pPr>
              <a:t>3</a:t>
            </a:fld>
            <a:endParaRPr lang="it-IT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E25782-23EC-7C45-AFFA-0C8AF34461E2}" type="slidenum">
              <a:rPr lang="it-IT"/>
              <a:pPr>
                <a:defRPr/>
              </a:pPr>
              <a:t>4</a:t>
            </a:fld>
            <a:endParaRPr lang="it-IT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DEE42A-6794-2247-BD6A-74134C603C56}" type="slidenum">
              <a:rPr lang="it-IT"/>
              <a:pPr>
                <a:defRPr/>
              </a:pPr>
              <a:t>5</a:t>
            </a:fld>
            <a:endParaRPr lang="it-IT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A9467F-198E-6048-A4E3-C69CC41A40FA}" type="slidenum">
              <a:rPr lang="it-IT"/>
              <a:pPr>
                <a:defRPr/>
              </a:pPr>
              <a:t>6</a:t>
            </a:fld>
            <a:endParaRPr lang="it-IT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013225-A890-A544-98CB-DD784BD39C74}" type="slidenum">
              <a:rPr lang="it-IT"/>
              <a:pPr>
                <a:defRPr/>
              </a:pPr>
              <a:t>7</a:t>
            </a:fld>
            <a:endParaRPr lang="it-IT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AC5EB4-DEB4-4245-BF8C-8EFC5F790309}" type="slidenum">
              <a:rPr lang="it-IT"/>
              <a:pPr>
                <a:defRPr/>
              </a:pPr>
              <a:t>8</a:t>
            </a:fld>
            <a:endParaRPr lang="it-IT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B40D92-9C09-EE46-8E55-7BA474CA4EF1}" type="slidenum">
              <a:rPr lang="it-IT"/>
              <a:pPr>
                <a:defRPr/>
              </a:pPr>
              <a:t>12</a:t>
            </a:fld>
            <a:endParaRPr lang="it-IT"/>
          </a:p>
        </p:txBody>
      </p:sp>
      <p:sp>
        <p:nvSpPr>
          <p:cNvPr id="5171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71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8CC9A-F192-0447-8E9B-D7B161D2EC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42483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9571E-06C8-9342-8353-234E1AF951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87376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D9174-A100-8B40-AC5D-8A1B3325B4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4397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5BC49-C868-784A-96B4-B218B74448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34446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59D0C-550C-894E-A20B-1FA8C29120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7989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8EE0C-0A90-CA45-9B3D-65F596F131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30208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B45BD-F801-044E-8BE5-63305D4332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03210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A9D1-8CA1-B543-8726-B10BBF9971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20364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F08D9-8690-1E4A-B47B-913B23119D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720415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40DEA-61DC-0942-B047-432FC51C99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55571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CF038-7DB1-1644-90B7-05EC9141EF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0569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120773-EEB3-5D47-BECF-00457B1EB1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oleObject" Target="../embeddings/oleObject4.bin"/><Relationship Id="rId3" Type="http://schemas.microsoft.com/office/2007/relationships/media" Target="../media/media11.m4a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5.png"/><Relationship Id="rId17" Type="http://schemas.openxmlformats.org/officeDocument/2006/relationships/image" Target="../media/image1.png"/><Relationship Id="rId2" Type="http://schemas.openxmlformats.org/officeDocument/2006/relationships/tags" Target="../tags/tag2.xml"/><Relationship Id="rId16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14.png"/><Relationship Id="rId4" Type="http://schemas.openxmlformats.org/officeDocument/2006/relationships/audio" Target="../media/media11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tags" Target="../tags/tag3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10.jpe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/>
          </p:cNvSpPr>
          <p:nvPr/>
        </p:nvSpPr>
        <p:spPr bwMode="auto">
          <a:xfrm>
            <a:off x="381000" y="1295400"/>
            <a:ext cx="8382000" cy="434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Le Patologie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Mitocondriali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Parte 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573E2B-0F26-2B46-B23B-56DACCDD6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3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8"/>
          <p:cNvSpPr txBox="1">
            <a:spLocks noChangeArrowheads="1"/>
          </p:cNvSpPr>
          <p:nvPr/>
        </p:nvSpPr>
        <p:spPr bwMode="auto">
          <a:xfrm>
            <a:off x="827088" y="2420938"/>
            <a:ext cx="78422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 i="0">
                <a:solidFill>
                  <a:schemeClr val="tx1"/>
                </a:solidFill>
                <a:latin typeface="Comic Sans MS" charset="0"/>
              </a:rPr>
              <a:t>MALATTIE ASSOCIATE A MUTAZIONI IN PRODOTTI DI GENI NUCLEARI CHE SONO ESPRESSI</a:t>
            </a:r>
          </a:p>
          <a:p>
            <a:pPr eaLnBrk="1" hangingPunct="1"/>
            <a:r>
              <a:rPr lang="it-IT" sz="2400" b="1" i="0">
                <a:solidFill>
                  <a:schemeClr val="tx1"/>
                </a:solidFill>
                <a:latin typeface="Comic Sans MS" charset="0"/>
              </a:rPr>
              <a:t>NEI MITOCONDRI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DE3F7C-E8F8-084F-80E2-EADB2779A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09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050" descr="resp ch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500"/>
            <a:ext cx="914400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59" name="Object 2"/>
          <p:cNvGraphicFramePr>
            <a:graphicFrameLocks noChangeAspect="1"/>
          </p:cNvGraphicFramePr>
          <p:nvPr/>
        </p:nvGraphicFramePr>
        <p:xfrm>
          <a:off x="533400" y="1371600"/>
          <a:ext cx="20478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82" name="Fotografia Photo Editor" r:id="rId7" imgW="2048161" imgH="600159" progId="MSPhotoEd.3">
                  <p:embed/>
                </p:oleObj>
              </mc:Choice>
              <mc:Fallback>
                <p:oleObj name="Fotografia Photo Editor" r:id="rId7" imgW="2048161" imgH="60015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371600"/>
                        <a:ext cx="20478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0" name="Object 3"/>
          <p:cNvGraphicFramePr>
            <a:graphicFrameLocks noChangeAspect="1"/>
          </p:cNvGraphicFramePr>
          <p:nvPr/>
        </p:nvGraphicFramePr>
        <p:xfrm>
          <a:off x="3048000" y="1371600"/>
          <a:ext cx="20574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83" name="Fotografia Photo Editor" r:id="rId9" imgW="2400635" imgH="504762" progId="MSPhotoEd.3">
                  <p:embed/>
                </p:oleObj>
              </mc:Choice>
              <mc:Fallback>
                <p:oleObj name="Fotografia Photo Editor" r:id="rId9" imgW="2400635" imgH="504762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371600"/>
                        <a:ext cx="2057400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1" name="Object 4"/>
          <p:cNvGraphicFramePr>
            <a:graphicFrameLocks noChangeAspect="1"/>
          </p:cNvGraphicFramePr>
          <p:nvPr/>
        </p:nvGraphicFramePr>
        <p:xfrm>
          <a:off x="1676400" y="2392363"/>
          <a:ext cx="1676400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84" name="Fotografia Photo Editor" r:id="rId11" imgW="1876190" imgH="1000000" progId="MSPhotoEd.3">
                  <p:embed/>
                </p:oleObj>
              </mc:Choice>
              <mc:Fallback>
                <p:oleObj name="Fotografia Photo Editor" r:id="rId11" imgW="1876190" imgH="100000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392363"/>
                        <a:ext cx="1676400" cy="89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5"/>
          <p:cNvGraphicFramePr>
            <a:graphicFrameLocks noChangeAspect="1"/>
          </p:cNvGraphicFramePr>
          <p:nvPr/>
        </p:nvGraphicFramePr>
        <p:xfrm>
          <a:off x="3614738" y="2543175"/>
          <a:ext cx="1719262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85" name="Fotografia Photo Editor" r:id="rId13" imgW="1914286" imgH="885949" progId="MSPhotoEd.3">
                  <p:embed/>
                </p:oleObj>
              </mc:Choice>
              <mc:Fallback>
                <p:oleObj name="Fotografia Photo Editor" r:id="rId13" imgW="1914286" imgH="88594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4738" y="2543175"/>
                        <a:ext cx="1719262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3" name="Object 6"/>
          <p:cNvGraphicFramePr>
            <a:graphicFrameLocks noChangeAspect="1"/>
          </p:cNvGraphicFramePr>
          <p:nvPr/>
        </p:nvGraphicFramePr>
        <p:xfrm>
          <a:off x="6934200" y="2552700"/>
          <a:ext cx="157162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86" name="Fotografia Photo Editor" r:id="rId15" imgW="1724266" imgH="876190" progId="MSPhotoEd.3">
                  <p:embed/>
                </p:oleObj>
              </mc:Choice>
              <mc:Fallback>
                <p:oleObj name="Fotografia Photo Editor" r:id="rId15" imgW="1724266" imgH="87619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2552700"/>
                        <a:ext cx="1571625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4" name="Line 2056"/>
          <p:cNvSpPr>
            <a:spLocks noChangeShapeType="1"/>
          </p:cNvSpPr>
          <p:nvPr/>
        </p:nvSpPr>
        <p:spPr bwMode="auto">
          <a:xfrm flipV="1">
            <a:off x="2286000" y="533400"/>
            <a:ext cx="762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5" name="Text Box 2057"/>
          <p:cNvSpPr txBox="1">
            <a:spLocks noChangeArrowheads="1"/>
          </p:cNvSpPr>
          <p:nvPr/>
        </p:nvSpPr>
        <p:spPr bwMode="auto">
          <a:xfrm>
            <a:off x="2209800" y="0"/>
            <a:ext cx="5573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i="0">
                <a:solidFill>
                  <a:schemeClr val="tx1"/>
                </a:solidFill>
                <a:latin typeface="Comic Sans MS" charset="0"/>
              </a:rPr>
              <a:t>Il gene codifica per DDP1 (deafness/dystonia protein-1) una componente del</a:t>
            </a:r>
          </a:p>
          <a:p>
            <a:pPr eaLnBrk="1" hangingPunct="1"/>
            <a:r>
              <a:rPr lang="it-IT" sz="1200" i="0">
                <a:solidFill>
                  <a:schemeClr val="tx1"/>
                </a:solidFill>
                <a:latin typeface="Comic Sans MS" charset="0"/>
              </a:rPr>
              <a:t>Sistema di trasporto della membrana esterna</a:t>
            </a:r>
          </a:p>
        </p:txBody>
      </p:sp>
      <p:sp>
        <p:nvSpPr>
          <p:cNvPr id="45067" name="Line 2059"/>
          <p:cNvSpPr>
            <a:spLocks noChangeShapeType="1"/>
          </p:cNvSpPr>
          <p:nvPr/>
        </p:nvSpPr>
        <p:spPr bwMode="auto">
          <a:xfrm flipV="1">
            <a:off x="4267200" y="9144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8" name="Text Box 2060"/>
          <p:cNvSpPr txBox="1">
            <a:spLocks noChangeArrowheads="1"/>
          </p:cNvSpPr>
          <p:nvPr/>
        </p:nvSpPr>
        <p:spPr bwMode="auto">
          <a:xfrm>
            <a:off x="4572000" y="609600"/>
            <a:ext cx="357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i="0" dirty="0" err="1">
                <a:solidFill>
                  <a:schemeClr val="tx1"/>
                </a:solidFill>
                <a:latin typeface="Comic Sans MS" charset="0"/>
              </a:rPr>
              <a:t>Superossido</a:t>
            </a:r>
            <a:r>
              <a:rPr lang="it-IT" sz="1200" i="0" dirty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it-IT" sz="1200" i="0" dirty="0" err="1">
                <a:solidFill>
                  <a:schemeClr val="tx1"/>
                </a:solidFill>
                <a:latin typeface="Comic Sans MS" charset="0"/>
              </a:rPr>
              <a:t>dismutasi</a:t>
            </a:r>
            <a:r>
              <a:rPr lang="it-IT" sz="1200" i="0" dirty="0">
                <a:solidFill>
                  <a:schemeClr val="tx1"/>
                </a:solidFill>
                <a:latin typeface="Comic Sans MS" charset="0"/>
              </a:rPr>
              <a:t> </a:t>
            </a:r>
            <a:r>
              <a:rPr lang="it-IT" sz="1200" i="0" dirty="0" err="1">
                <a:solidFill>
                  <a:schemeClr val="tx1"/>
                </a:solidFill>
                <a:latin typeface="Comic Sans MS" charset="0"/>
              </a:rPr>
              <a:t>Cu,Zn</a:t>
            </a:r>
            <a:r>
              <a:rPr lang="it-IT" sz="1200" i="0" dirty="0">
                <a:solidFill>
                  <a:schemeClr val="tx1"/>
                </a:solidFill>
                <a:latin typeface="Comic Sans MS" charset="0"/>
              </a:rPr>
              <a:t>-dipendente</a:t>
            </a:r>
          </a:p>
          <a:p>
            <a:pPr eaLnBrk="1" hangingPunct="1"/>
            <a:r>
              <a:rPr lang="it-IT" sz="1200" i="0" dirty="0">
                <a:solidFill>
                  <a:schemeClr val="tx1"/>
                </a:solidFill>
                <a:latin typeface="Comic Sans MS" charset="0"/>
              </a:rPr>
              <a:t>(casi familiari di sclerosi laterale amiotrofica) </a:t>
            </a:r>
          </a:p>
        </p:txBody>
      </p:sp>
      <p:sp>
        <p:nvSpPr>
          <p:cNvPr id="45069" name="Line 2061"/>
          <p:cNvSpPr>
            <a:spLocks noChangeShapeType="1"/>
          </p:cNvSpPr>
          <p:nvPr/>
        </p:nvSpPr>
        <p:spPr bwMode="auto">
          <a:xfrm flipH="1">
            <a:off x="1219200" y="3124200"/>
            <a:ext cx="129540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70" name="Text Box 2062"/>
          <p:cNvSpPr txBox="1">
            <a:spLocks noChangeArrowheads="1"/>
          </p:cNvSpPr>
          <p:nvPr/>
        </p:nvSpPr>
        <p:spPr bwMode="auto">
          <a:xfrm>
            <a:off x="0" y="6019800"/>
            <a:ext cx="280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i="0">
                <a:solidFill>
                  <a:schemeClr val="tx1"/>
                </a:solidFill>
                <a:latin typeface="Comic Sans MS" charset="0"/>
              </a:rPr>
              <a:t>Paraplegina: simile a metallo-proteasi</a:t>
            </a:r>
          </a:p>
        </p:txBody>
      </p:sp>
      <p:sp>
        <p:nvSpPr>
          <p:cNvPr id="45071" name="Line 2063"/>
          <p:cNvSpPr>
            <a:spLocks noChangeShapeType="1"/>
          </p:cNvSpPr>
          <p:nvPr/>
        </p:nvSpPr>
        <p:spPr bwMode="auto">
          <a:xfrm flipH="1">
            <a:off x="4267200" y="3200400"/>
            <a:ext cx="7620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72" name="Text Box 2064"/>
          <p:cNvSpPr txBox="1">
            <a:spLocks noChangeArrowheads="1"/>
          </p:cNvSpPr>
          <p:nvPr/>
        </p:nvSpPr>
        <p:spPr bwMode="auto">
          <a:xfrm>
            <a:off x="3489325" y="5905500"/>
            <a:ext cx="2622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i="0">
                <a:solidFill>
                  <a:schemeClr val="tx1"/>
                </a:solidFill>
                <a:latin typeface="Comic Sans MS" charset="0"/>
              </a:rPr>
              <a:t>Fratassina: proteina-legante ferro</a:t>
            </a:r>
          </a:p>
        </p:txBody>
      </p:sp>
      <p:sp>
        <p:nvSpPr>
          <p:cNvPr id="45073" name="Line 2065"/>
          <p:cNvSpPr>
            <a:spLocks noChangeShapeType="1"/>
          </p:cNvSpPr>
          <p:nvPr/>
        </p:nvSpPr>
        <p:spPr bwMode="auto">
          <a:xfrm flipH="1">
            <a:off x="7391400" y="3124200"/>
            <a:ext cx="6096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74" name="Text Box 2066"/>
          <p:cNvSpPr txBox="1">
            <a:spLocks noChangeArrowheads="1"/>
          </p:cNvSpPr>
          <p:nvPr/>
        </p:nvSpPr>
        <p:spPr bwMode="auto">
          <a:xfrm>
            <a:off x="6400800" y="5943600"/>
            <a:ext cx="249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i="0" dirty="0">
                <a:solidFill>
                  <a:schemeClr val="tx1"/>
                </a:solidFill>
                <a:latin typeface="Comic Sans MS" charset="0"/>
              </a:rPr>
              <a:t>ATP-</a:t>
            </a:r>
            <a:r>
              <a:rPr lang="it-IT" sz="1200" i="0" dirty="0" err="1">
                <a:solidFill>
                  <a:schemeClr val="tx1"/>
                </a:solidFill>
                <a:latin typeface="Comic Sans MS" charset="0"/>
              </a:rPr>
              <a:t>ase</a:t>
            </a:r>
            <a:endParaRPr lang="it-IT" sz="1200" i="0" dirty="0">
              <a:solidFill>
                <a:schemeClr val="tx1"/>
              </a:solidFill>
              <a:latin typeface="Comic Sans MS" charset="0"/>
            </a:endParaRPr>
          </a:p>
          <a:p>
            <a:pPr eaLnBrk="1" hangingPunct="1"/>
            <a:r>
              <a:rPr lang="it-IT" sz="1200" i="0" dirty="0">
                <a:solidFill>
                  <a:schemeClr val="tx1"/>
                </a:solidFill>
                <a:latin typeface="Comic Sans MS" charset="0"/>
              </a:rPr>
              <a:t>(presente in molti altri organelli)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3746E0-5B34-8742-9B78-EF7F6C08FC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78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5064" grpId="0" animBg="1"/>
      <p:bldP spid="45065" grpId="0"/>
      <p:bldP spid="45067" grpId="0" animBg="1"/>
      <p:bldP spid="45068" grpId="0"/>
      <p:bldP spid="45069" grpId="0" animBg="1"/>
      <p:bldP spid="45070" grpId="0"/>
      <p:bldP spid="45071" grpId="0" animBg="1"/>
      <p:bldP spid="45072" grpId="0"/>
      <p:bldP spid="45073" grpId="0" animBg="1"/>
      <p:bldP spid="450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8" name="Picture 2" descr="DNA Mitocondriale"/>
          <p:cNvPicPr>
            <a:picLocks noChangeAspect="1" noChangeArrowheads="1"/>
          </p:cNvPicPr>
          <p:nvPr/>
        </p:nvPicPr>
        <p:blipFill>
          <a:blip r:embed="rId6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3048000"/>
            <a:ext cx="8796337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099" name="Rectangle 3"/>
          <p:cNvSpPr>
            <a:spLocks noChangeArrowheads="1"/>
          </p:cNvSpPr>
          <p:nvPr/>
        </p:nvSpPr>
        <p:spPr bwMode="auto">
          <a:xfrm>
            <a:off x="304800" y="76200"/>
            <a:ext cx="8534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>
                <a:solidFill>
                  <a:srgbClr val="FFFF00"/>
                </a:solidFill>
                <a:cs typeface="+mn-cs"/>
              </a:rPr>
              <a:t>Il DNA mitocondriale</a:t>
            </a:r>
          </a:p>
        </p:txBody>
      </p:sp>
      <p:sp>
        <p:nvSpPr>
          <p:cNvPr id="516100" name="Rectangle 4"/>
          <p:cNvSpPr>
            <a:spLocks noChangeArrowheads="1"/>
          </p:cNvSpPr>
          <p:nvPr/>
        </p:nvSpPr>
        <p:spPr bwMode="auto">
          <a:xfrm>
            <a:off x="152400" y="914400"/>
            <a:ext cx="88392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i="0">
                <a:solidFill>
                  <a:srgbClr val="FFFF00"/>
                </a:solidFill>
              </a:rPr>
              <a:t>Ogni cellula contiene centinaia di mitocondri ciascuno dei quali contiene da 2 a 10 copie di DNA. Il cromosoma mitocondriale corrisponde in dimensioni allo 0.0006% del genoma ma poiché ogni cellula contiene circa 10000 molecole di DNA mitocondriale questo in peso rapprenta l</a:t>
            </a:r>
            <a:r>
              <a:rPr lang="ja-JP" altLang="it-IT" i="0">
                <a:solidFill>
                  <a:srgbClr val="FFFF00"/>
                </a:solidFill>
                <a:latin typeface="Arial"/>
              </a:rPr>
              <a:t>’</a:t>
            </a:r>
            <a:r>
              <a:rPr lang="it-IT" i="0">
                <a:solidFill>
                  <a:srgbClr val="FFFF00"/>
                </a:solidFill>
              </a:rPr>
              <a:t>1% della massa totale di DNA contenuto in una cellula. </a:t>
            </a:r>
          </a:p>
        </p:txBody>
      </p:sp>
      <p:sp>
        <p:nvSpPr>
          <p:cNvPr id="516101" name="Rectangle 5"/>
          <p:cNvSpPr>
            <a:spLocks noChangeArrowheads="1"/>
          </p:cNvSpPr>
          <p:nvPr/>
        </p:nvSpPr>
        <p:spPr bwMode="auto">
          <a:xfrm>
            <a:off x="304800" y="2635250"/>
            <a:ext cx="853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b="1">
                <a:solidFill>
                  <a:srgbClr val="FFFF00"/>
                </a:solidFill>
              </a:rPr>
              <a:t>Le proteine codificate dal DNA mitocondriale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217FC5-DB3E-EF4F-B3BE-FFDE5D0B90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20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6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6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61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DNAMito"/>
          <p:cNvPicPr>
            <a:picLocks noChangeAspect="1" noChangeArrowheads="1"/>
          </p:cNvPicPr>
          <p:nvPr/>
        </p:nvPicPr>
        <p:blipFill>
          <a:blip r:embed="rId5">
            <a:lum bright="-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71538"/>
            <a:ext cx="617220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5" name="Rectangle 5"/>
          <p:cNvSpPr>
            <a:spLocks noChangeArrowheads="1"/>
          </p:cNvSpPr>
          <p:nvPr/>
        </p:nvSpPr>
        <p:spPr bwMode="auto">
          <a:xfrm>
            <a:off x="304800" y="1524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La regione del D-Loop del DNA mitocondriale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B31BEC-0D86-0E45-9A80-FCBF2C346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2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766763"/>
            <a:ext cx="74295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468313" y="5157788"/>
            <a:ext cx="8207375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i="0"/>
          </a:p>
        </p:txBody>
      </p:sp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3111500" y="6262688"/>
            <a:ext cx="4614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b="1" i="0">
                <a:solidFill>
                  <a:schemeClr val="tx1"/>
                </a:solidFill>
                <a:latin typeface="Comic Sans MS" charset="0"/>
              </a:rPr>
              <a:t>Taylor and Turnbull Nature Rev Genetics 6;389-402, 2005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E99F5B-15EC-5B4B-A08C-CF1A36D7E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43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I complessi della catena respiratoria mitocondriale</a:t>
            </a:r>
          </a:p>
        </p:txBody>
      </p:sp>
      <p:pic>
        <p:nvPicPr>
          <p:cNvPr id="27651" name="Picture 3" descr="Comples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52488"/>
            <a:ext cx="76962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AEC002-6FF2-3A4A-ABFA-292D70363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28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ChangeArrowheads="1"/>
          </p:cNvSpPr>
          <p:nvPr/>
        </p:nvSpPr>
        <p:spPr bwMode="auto">
          <a:xfrm>
            <a:off x="304800" y="152400"/>
            <a:ext cx="853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>
                <a:solidFill>
                  <a:srgbClr val="FFFF00"/>
                </a:solidFill>
                <a:cs typeface="+mn-cs"/>
              </a:rPr>
              <a:t>Il mitocondrio</a:t>
            </a:r>
          </a:p>
        </p:txBody>
      </p:sp>
      <p:pic>
        <p:nvPicPr>
          <p:cNvPr id="8195" name="Picture 3" descr="14_008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16063"/>
            <a:ext cx="4876800" cy="39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14_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1185863"/>
            <a:ext cx="40830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3F3D42-3332-8A4B-AC86-10D9BAA00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77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1" descr="Patologie Mitocondriali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85888" y="-1090613"/>
            <a:ext cx="6508750" cy="921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0A106F-8A85-554A-A086-C62B00826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02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Cell Metabolism"/>
          <p:cNvPicPr>
            <a:picLocks noChangeAspect="1" noChangeArrowheads="1"/>
          </p:cNvPicPr>
          <p:nvPr/>
        </p:nvPicPr>
        <p:blipFill>
          <a:blip r:embed="rId5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914400"/>
            <a:ext cx="43862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9476" name="Rectangle 4"/>
          <p:cNvSpPr>
            <a:spLocks noChangeArrowheads="1"/>
          </p:cNvSpPr>
          <p:nvPr/>
        </p:nvSpPr>
        <p:spPr bwMode="auto">
          <a:xfrm>
            <a:off x="304800" y="2286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  <a:cs typeface="+mn-cs"/>
              </a:rPr>
              <a:t>I diversi stadi di produzione dell</a:t>
            </a:r>
            <a:r>
              <a:rPr lang="ja-JP" altLang="it-IT" sz="2800" b="1">
                <a:solidFill>
                  <a:srgbClr val="FFFF00"/>
                </a:solidFill>
                <a:latin typeface="Arial"/>
                <a:cs typeface="+mn-cs"/>
              </a:rPr>
              <a:t>’</a:t>
            </a:r>
            <a:r>
              <a:rPr lang="it-IT" sz="2800" b="1">
                <a:solidFill>
                  <a:srgbClr val="FFFF00"/>
                </a:solidFill>
                <a:cs typeface="+mn-cs"/>
              </a:rPr>
              <a:t>energia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948877-303A-394E-8432-4B10248E4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34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ChangeArrowheads="1"/>
          </p:cNvSpPr>
          <p:nvPr/>
        </p:nvSpPr>
        <p:spPr bwMode="auto">
          <a:xfrm>
            <a:off x="304800" y="152400"/>
            <a:ext cx="853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>
                <a:solidFill>
                  <a:srgbClr val="FFFF00"/>
                </a:solidFill>
                <a:cs typeface="+mn-cs"/>
              </a:rPr>
              <a:t>Il mitocondrio</a:t>
            </a:r>
          </a:p>
        </p:txBody>
      </p:sp>
      <p:pic>
        <p:nvPicPr>
          <p:cNvPr id="10244" name="Picture 6" descr="Mito4Scie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216" y="1052736"/>
            <a:ext cx="6084168" cy="551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BF4503-EC3D-344F-B4D0-082324290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72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lassificazione Difetti"/>
          <p:cNvPicPr>
            <a:picLocks noChangeAspect="1" noChangeArrowheads="1"/>
          </p:cNvPicPr>
          <p:nvPr/>
        </p:nvPicPr>
        <p:blipFill>
          <a:blip r:embed="rId5">
            <a:lum bright="-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85800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304800" y="76200"/>
            <a:ext cx="8534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  <a:cs typeface="+mn-cs"/>
              </a:rPr>
              <a:t>Classificazione biochimica delle patologie mitocondriali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F24F265-C1EC-4349-A18B-1958D452C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7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ChangeArrowheads="1"/>
          </p:cNvSpPr>
          <p:nvPr/>
        </p:nvSpPr>
        <p:spPr bwMode="auto">
          <a:xfrm>
            <a:off x="381000" y="2559050"/>
            <a:ext cx="3429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>
                <a:solidFill>
                  <a:srgbClr val="FFFF00"/>
                </a:solidFill>
                <a:cs typeface="+mn-cs"/>
              </a:rPr>
              <a:t>Ereditarietà delle patologie mitocondriali</a:t>
            </a:r>
          </a:p>
        </p:txBody>
      </p:sp>
      <p:pic>
        <p:nvPicPr>
          <p:cNvPr id="14339" name="Picture 4" descr="Tab1"/>
          <p:cNvPicPr>
            <a:picLocks noChangeAspect="1" noChangeArrowheads="1"/>
          </p:cNvPicPr>
          <p:nvPr/>
        </p:nvPicPr>
        <p:blipFill>
          <a:blip r:embed="rId5">
            <a:lum bright="-40000"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96838"/>
            <a:ext cx="48387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03E642-9F79-FE49-A58E-FFAF3B7CE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96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ChangeArrowheads="1"/>
          </p:cNvSpPr>
          <p:nvPr/>
        </p:nvSpPr>
        <p:spPr bwMode="auto">
          <a:xfrm>
            <a:off x="304800" y="762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  <a:cs typeface="+mn-cs"/>
              </a:rPr>
              <a:t>Origine delle proteine mitocondriali</a:t>
            </a:r>
          </a:p>
        </p:txBody>
      </p:sp>
      <p:pic>
        <p:nvPicPr>
          <p:cNvPr id="16387" name="Picture 3" descr="Sintesi prote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066800"/>
            <a:ext cx="4287837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9956" name="Picture 4" descr="14_0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685800"/>
            <a:ext cx="42926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229C0D-473D-B14B-81A4-ABD194DFB8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5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181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2CB633-CB79-1E40-A1CD-B1D43A4A7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48800"/>
      </p:ext>
    </p:extLst>
  </p:cSld>
  <p:clrMapOvr>
    <a:masterClrMapping/>
  </p:clrMapOvr>
  <p:transition advTm="456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9.8|8.8|14.3|24.9|14.6|19.7|10.4|20|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6251</TotalTime>
  <Words>194</Words>
  <Application>Microsoft Macintosh PowerPoint</Application>
  <PresentationFormat>Presentazione su schermo (4:3)</PresentationFormat>
  <Paragraphs>36</Paragraphs>
  <Slides>15</Slides>
  <Notes>11</Notes>
  <HiddenSlides>0</HiddenSlides>
  <MMClips>15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2" baseType="lpstr">
      <vt:lpstr>Arial</vt:lpstr>
      <vt:lpstr>Comic Sans MS</vt:lpstr>
      <vt:lpstr>Helvetica</vt:lpstr>
      <vt:lpstr>Impact</vt:lpstr>
      <vt:lpstr>Times</vt:lpstr>
      <vt:lpstr>Blank Presentation</vt:lpstr>
      <vt:lpstr>Fotografia Photo Editor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270</cp:revision>
  <cp:lastPrinted>2007-05-17T14:12:30Z</cp:lastPrinted>
  <dcterms:created xsi:type="dcterms:W3CDTF">2001-08-25T14:00:52Z</dcterms:created>
  <dcterms:modified xsi:type="dcterms:W3CDTF">2020-05-04T12:20:39Z</dcterms:modified>
  <cp:category/>
</cp:coreProperties>
</file>