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523" r:id="rId3"/>
    <p:sldId id="539" r:id="rId4"/>
    <p:sldId id="530" r:id="rId5"/>
    <p:sldId id="538" r:id="rId6"/>
    <p:sldId id="542" r:id="rId7"/>
    <p:sldId id="561" r:id="rId8"/>
    <p:sldId id="562" r:id="rId9"/>
    <p:sldId id="559" r:id="rId10"/>
    <p:sldId id="563" r:id="rId11"/>
    <p:sldId id="551" r:id="rId12"/>
    <p:sldId id="552" r:id="rId13"/>
    <p:sldId id="567" r:id="rId14"/>
    <p:sldId id="568" r:id="rId15"/>
    <p:sldId id="553" r:id="rId16"/>
    <p:sldId id="554" r:id="rId17"/>
    <p:sldId id="555" r:id="rId18"/>
    <p:sldId id="569" r:id="rId19"/>
    <p:sldId id="556" r:id="rId20"/>
    <p:sldId id="560" r:id="rId21"/>
    <p:sldId id="558" r:id="rId22"/>
    <p:sldId id="564" r:id="rId23"/>
    <p:sldId id="543" r:id="rId24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Ubf7z6PYCszLUhjzpjXsRw==" hashData="V6ZPFWNsBa0UGaDS4GH7dtOD2x4LChb48HgVlbLEXXPi4QPuXkAvedWi2PGJ6kLLeAMVTm5rI82A1sKJQl0yi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695A45B3-C5AE-8B44-B74C-7F358B1FD4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2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DEF015A2-B5E0-3A44-902E-1D375AAE04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940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2CD833-C85B-0C46-A6AD-9E05E8A15703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0E234BF-F57C-DF4A-8D7A-26127F96A173}" type="slidenum">
              <a:rPr lang="it-IT" sz="1200" smtClean="0">
                <a:latin typeface="Arial" charset="0"/>
              </a:rPr>
              <a:pPr eaLnBrk="1" hangingPunct="1">
                <a:defRPr/>
              </a:pPr>
              <a:t>12</a:t>
            </a:fld>
            <a:endParaRPr lang="it-IT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38F6B79-7A19-8342-BD72-7A0BC12EC05A}" type="slidenum">
              <a:rPr lang="it-IT" sz="1200" smtClean="0">
                <a:latin typeface="Arial" charset="0"/>
              </a:rPr>
              <a:pPr eaLnBrk="1" hangingPunct="1">
                <a:defRPr/>
              </a:pPr>
              <a:t>15</a:t>
            </a:fld>
            <a:endParaRPr lang="it-IT" sz="120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33B790EC-751B-CF4E-83AF-A14F840B9D36}" type="slidenum">
              <a:rPr lang="zh-TW" altLang="en-US" sz="1200" smtClean="0">
                <a:ea typeface="PMingLiU" charset="0"/>
                <a:cs typeface="PMingLiU" charset="0"/>
              </a:rPr>
              <a:pPr eaLnBrk="1" hangingPunct="1">
                <a:defRPr/>
              </a:pPr>
              <a:t>21</a:t>
            </a:fld>
            <a:endParaRPr lang="en-US" altLang="zh-TW" sz="1200">
              <a:ea typeface="PMingLiU" charset="0"/>
              <a:cs typeface="PMingLiU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Times New Roman" charset="0"/>
                <a:ea typeface="PMingLiU" charset="0"/>
                <a:cs typeface="PMingLiU" charset="0"/>
              </a:rPr>
              <a:t>Figure 3.2 Schematic of differential extraction process used to separate male sperm cells from female epithelial cells.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3F0EAC-0D96-C541-9888-31FB138B2C31}" type="slidenum">
              <a:rPr lang="it-IT"/>
              <a:pPr>
                <a:defRPr/>
              </a:pPr>
              <a:t>22</a:t>
            </a:fld>
            <a:endParaRPr lang="it-IT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2F5C08-06C5-BD43-8DB0-DCC5BB080628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48D2C-F72C-B04D-8DA8-E49272B513BD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61B75D-B074-EE4A-8395-A7634BE5D9D2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004D8-6B52-F844-AEC2-A7497F84F6FE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4A5DD39-A3AD-C044-9F57-43FE6CBFC43B}" type="slidenum">
              <a:rPr lang="en-US" sz="1200" smtClean="0"/>
              <a:pPr eaLnBrk="1" hangingPunct="1">
                <a:defRPr/>
              </a:pPr>
              <a:t>8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46600" cy="34099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19588"/>
            <a:ext cx="5051425" cy="4167187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1" tIns="45075" rIns="90151" bIns="45075" anchor="ctr"/>
          <a:lstStyle/>
          <a:p>
            <a:pPr>
              <a:defRPr/>
            </a:pPr>
            <a:endParaRPr lang="it-IT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7D5C263-44EB-7E46-9A4E-CA72DB830775}" type="slidenum">
              <a:rPr lang="it-IT" smtClean="0">
                <a:latin typeface="Calibri" charset="0"/>
              </a:rPr>
              <a:pPr eaLnBrk="1" hangingPunct="1">
                <a:defRPr/>
              </a:pPr>
              <a:t>9</a:t>
            </a:fld>
            <a:endParaRPr lang="it-IT">
              <a:latin typeface="Calibri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it-IT">
              <a:latin typeface="Tahoma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F552DE2-B5C1-BD40-9B49-72A5F6123256}" type="slidenum">
              <a:rPr lang="it-IT" sz="1200" smtClean="0">
                <a:latin typeface="Arial" charset="0"/>
              </a:rPr>
              <a:pPr eaLnBrk="1" hangingPunct="1">
                <a:defRPr/>
              </a:pPr>
              <a:t>10</a:t>
            </a:fld>
            <a:endParaRPr lang="it-IT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1BAC7EA-3739-AF4B-9DEC-93BEE53E43F2}" type="slidenum">
              <a:rPr lang="it-IT" sz="1200" smtClean="0">
                <a:latin typeface="Arial" charset="0"/>
              </a:rPr>
              <a:pPr eaLnBrk="1" hangingPunct="1">
                <a:defRPr/>
              </a:pPr>
              <a:t>11</a:t>
            </a:fld>
            <a:endParaRPr lang="it-IT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5CD5-587A-6247-8ACD-15984DB04E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5652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5A770-6B07-3D45-8D61-463A4DAC95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5541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F54A-BE0C-0748-9C05-2C93C4B083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1926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C045F55C-A598-814D-B4FB-0611E7F06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17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550F1EE2-6605-FC4F-99CD-97C87E5A22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27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3EDA94C4-1F8E-7E49-A4D2-DD93BDD41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60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F388F75D-E77D-444B-9565-37EEC0AC9E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95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1EBDBD64-CE4B-0448-B0F7-3781E9F4B8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261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48E57EC4-FE15-914D-B713-E7883B281F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373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13FFFE73-1438-A04B-9DD8-E220A37FB2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943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9930036A-85F5-2745-A417-82BAA21152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A0FF-F1A6-9F43-8A70-DF8624AD7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31646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algn="l" eaLnBrk="1" hangingPunct="1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i="0">
              <a:solidFill>
                <a:prstClr val="black"/>
              </a:solidFill>
              <a:latin typeface="Gill Sans MT"/>
              <a:cs typeface="+mn-cs"/>
            </a:endParaRPr>
          </a:p>
        </p:txBody>
      </p:sp>
      <p:sp>
        <p:nvSpPr>
          <p:cNvPr id="6" name="Elaborazione 13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7" name="Elaborazione 15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sz="2400" i="0" dirty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0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64BB9A44-596B-FF47-A422-4E5D88A7F1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056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067B9CD0-6DB9-9C46-850D-DCAF3F12B6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033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charset="0"/>
              </a:defRPr>
            </a:lvl1pPr>
          </a:lstStyle>
          <a:p>
            <a:pPr>
              <a:defRPr/>
            </a:pPr>
            <a:fld id="{FCAD304F-5672-6241-AE3B-E7388EBD71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6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1841E-8D41-F94B-A107-D94076D59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0946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CE53-56C0-3A40-BCCF-A12FC6DE36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9592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6D117-EB11-744C-80A0-3A60B70886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2284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9A888-0D5D-D541-B93C-69735564FF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3729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4A77D-6EFC-8446-9888-F45EE93578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2027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15B0D-8F97-F64A-B05E-3CFFECD200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0071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AE67D-1517-F744-878C-B7F0074C21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447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358F1-3095-8449-BAE6-CA6F30CEC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e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  <a:headEnd/>
            <a:tailEnd/>
          </a:ln>
          <a:effectLst>
            <a:outerShdw blurRad="25400" dist="26940" dir="5400000" algn="tl" rotWithShape="0">
              <a:srgbClr val="AFA58D">
                <a:alpha val="8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3321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 i="0">
                <a:solidFill>
                  <a:srgbClr val="E7DEC9">
                    <a:shade val="50000"/>
                    <a:satMod val="200000"/>
                  </a:srgb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algn="l" eaLnBrk="1" latinLnBrk="0" hangingPunct="1">
              <a:defRPr kumimoji="0" sz="1200" i="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i="0">
                <a:solidFill>
                  <a:srgbClr val="B5A788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DF04B28-487C-524F-9180-0B7766B35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2400" i="0">
              <a:solidFill>
                <a:prstClr val="white"/>
              </a:solidFill>
              <a:latin typeface="Gill Sans M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12.m4a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Biologia Molecolare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Forense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BA4DA9-B779-E549-818E-F99B40279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0" y="785813"/>
            <a:ext cx="9144000" cy="5856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435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65138" indent="-350838"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30000"/>
              </a:lnSpc>
              <a:buFont typeface="Wingdings" charset="0"/>
              <a:buNone/>
            </a:pPr>
            <a:r>
              <a:rPr lang="it-IT" sz="2400" b="1" i="0">
                <a:solidFill>
                  <a:schemeClr val="tx1"/>
                </a:solidFill>
                <a:latin typeface="Times New Roman" charset="0"/>
              </a:rPr>
              <a:t>Domande che l</a:t>
            </a:r>
            <a:r>
              <a:rPr lang="ja-JP" altLang="it-IT" sz="2400" b="1" i="0">
                <a:solidFill>
                  <a:schemeClr val="tx1"/>
                </a:solidFill>
                <a:latin typeface="Times New Roman" charset="0"/>
              </a:rPr>
              <a:t>’</a:t>
            </a:r>
            <a:r>
              <a:rPr lang="it-IT" altLang="ja-JP" sz="2400" b="1" i="0">
                <a:solidFill>
                  <a:schemeClr val="tx1"/>
                </a:solidFill>
                <a:latin typeface="Times New Roman" charset="0"/>
              </a:rPr>
              <a:t>Autorità Giudiziaria e gli investigatori </a:t>
            </a:r>
            <a:r>
              <a:rPr lang="ja-JP" altLang="it-IT" sz="2400" b="1" i="0">
                <a:solidFill>
                  <a:schemeClr val="tx1"/>
                </a:solidFill>
                <a:latin typeface="Times New Roman" charset="0"/>
              </a:rPr>
              <a:t>“</a:t>
            </a:r>
            <a:r>
              <a:rPr lang="it-IT" altLang="ja-JP" sz="2400" b="1" i="0">
                <a:solidFill>
                  <a:schemeClr val="tx1"/>
                </a:solidFill>
                <a:latin typeface="Times New Roman" charset="0"/>
              </a:rPr>
              <a:t>tradizionali</a:t>
            </a:r>
            <a:r>
              <a:rPr lang="ja-JP" altLang="it-IT" sz="2400" b="1" i="0">
                <a:solidFill>
                  <a:schemeClr val="tx1"/>
                </a:solidFill>
                <a:latin typeface="Times New Roman" charset="0"/>
              </a:rPr>
              <a:t>”</a:t>
            </a:r>
            <a:r>
              <a:rPr lang="it-IT" altLang="ja-JP" sz="2400" b="1" i="0">
                <a:solidFill>
                  <a:schemeClr val="tx1"/>
                </a:solidFill>
                <a:latin typeface="Times New Roman" charset="0"/>
              </a:rPr>
              <a:t> pongono al biologo forense:</a:t>
            </a:r>
          </a:p>
          <a:p>
            <a:pPr lvl="1" algn="just" eaLnBrk="1" hangingPunct="1">
              <a:lnSpc>
                <a:spcPct val="130000"/>
              </a:lnSpc>
              <a:buFont typeface="Wingdings" charset="0"/>
              <a:buChar char="ü"/>
            </a:pPr>
            <a:r>
              <a:rPr lang="it-IT" sz="2400" b="1" i="0">
                <a:solidFill>
                  <a:schemeClr val="accent2"/>
                </a:solidFill>
                <a:latin typeface="Times New Roman" charset="0"/>
              </a:rPr>
              <a:t>Ci sono tracce biologiche sulla scena del crimine e/o sui reperti da essa acquisiti? </a:t>
            </a:r>
            <a:r>
              <a:rPr lang="it-IT" sz="2400" b="1" i="0">
                <a:solidFill>
                  <a:schemeClr val="accent2"/>
                </a:solidFill>
                <a:latin typeface="Times New Roman" charset="0"/>
                <a:sym typeface="Wingdings" charset="0"/>
              </a:rPr>
              <a:t> </a:t>
            </a:r>
            <a:r>
              <a:rPr lang="it-IT" sz="2400" b="1" i="0">
                <a:solidFill>
                  <a:srgbClr val="0070C0"/>
                </a:solidFill>
                <a:latin typeface="Times New Roman" charset="0"/>
                <a:sym typeface="Wingdings" charset="0"/>
              </a:rPr>
              <a:t>Sopralluogo e/o ispezione reperti.</a:t>
            </a:r>
            <a:endParaRPr lang="it-IT" sz="2400" b="1" i="0">
              <a:solidFill>
                <a:srgbClr val="0070C0"/>
              </a:solidFill>
              <a:latin typeface="Times New Roman" charset="0"/>
            </a:endParaRPr>
          </a:p>
          <a:p>
            <a:pPr lvl="1" algn="just" eaLnBrk="1" hangingPunct="1">
              <a:lnSpc>
                <a:spcPct val="130000"/>
              </a:lnSpc>
              <a:buFont typeface="Wingdings" charset="0"/>
              <a:buChar char="ü"/>
            </a:pPr>
            <a:r>
              <a:rPr lang="it-IT" sz="2400" b="1" i="0">
                <a:solidFill>
                  <a:schemeClr val="accent2"/>
                </a:solidFill>
                <a:latin typeface="Times New Roman" charset="0"/>
              </a:rPr>
              <a:t>Di che natura biologica sono le tracce osservate? </a:t>
            </a:r>
            <a:r>
              <a:rPr lang="it-IT" sz="2400" b="1" i="0">
                <a:solidFill>
                  <a:schemeClr val="accent2"/>
                </a:solidFill>
                <a:latin typeface="Times New Roman" charset="0"/>
                <a:sym typeface="Wingdings" charset="0"/>
              </a:rPr>
              <a:t> </a:t>
            </a:r>
            <a:r>
              <a:rPr lang="it-IT" sz="2400" b="1" i="0">
                <a:solidFill>
                  <a:srgbClr val="0070C0"/>
                </a:solidFill>
                <a:latin typeface="Times New Roman" charset="0"/>
                <a:sym typeface="Wingdings" charset="0"/>
              </a:rPr>
              <a:t>Test presuntivi/confermativi</a:t>
            </a:r>
            <a:endParaRPr lang="it-IT" sz="2400" b="1" i="0">
              <a:solidFill>
                <a:srgbClr val="0070C0"/>
              </a:solidFill>
              <a:latin typeface="Times New Roman" charset="0"/>
            </a:endParaRPr>
          </a:p>
          <a:p>
            <a:pPr lvl="1" algn="just" eaLnBrk="1" hangingPunct="1">
              <a:lnSpc>
                <a:spcPct val="130000"/>
              </a:lnSpc>
              <a:buFont typeface="Wingdings" charset="0"/>
              <a:buChar char="ü"/>
            </a:pPr>
            <a:r>
              <a:rPr lang="it-IT" sz="2400" b="1" i="0">
                <a:solidFill>
                  <a:schemeClr val="accent2"/>
                </a:solidFill>
                <a:latin typeface="Times New Roman" charset="0"/>
              </a:rPr>
              <a:t>In che posizione si trovano le tracce biologiche nel contesto della scena del crimine o sul reperto? </a:t>
            </a:r>
            <a:r>
              <a:rPr lang="it-IT" sz="2400" b="1" i="0">
                <a:solidFill>
                  <a:schemeClr val="accent2"/>
                </a:solidFill>
                <a:latin typeface="Times New Roman" charset="0"/>
                <a:sym typeface="Wingdings" charset="0"/>
              </a:rPr>
              <a:t> </a:t>
            </a:r>
            <a:r>
              <a:rPr lang="it-IT" sz="2400" b="1" i="0">
                <a:solidFill>
                  <a:srgbClr val="0070C0"/>
                </a:solidFill>
                <a:latin typeface="Times New Roman" charset="0"/>
                <a:sym typeface="Wingdings" charset="0"/>
              </a:rPr>
              <a:t>analisi scena del crimine</a:t>
            </a:r>
            <a:endParaRPr lang="it-IT" sz="2400" b="1" i="0">
              <a:solidFill>
                <a:srgbClr val="0070C0"/>
              </a:solidFill>
              <a:latin typeface="Times New Roman" charset="0"/>
            </a:endParaRPr>
          </a:p>
          <a:p>
            <a:pPr lvl="1" algn="just" eaLnBrk="1" hangingPunct="1">
              <a:lnSpc>
                <a:spcPct val="130000"/>
              </a:lnSpc>
              <a:buFont typeface="Wingdings" charset="0"/>
              <a:buChar char="ü"/>
            </a:pPr>
            <a:r>
              <a:rPr lang="it-IT" sz="2400" b="1" i="0">
                <a:solidFill>
                  <a:schemeClr val="accent2"/>
                </a:solidFill>
                <a:latin typeface="Times New Roman" charset="0"/>
              </a:rPr>
              <a:t>Da quanto tempo le tracce si trovano ove sono state osservate? </a:t>
            </a:r>
            <a:r>
              <a:rPr lang="it-IT" sz="2400" b="1" i="0">
                <a:solidFill>
                  <a:schemeClr val="accent2"/>
                </a:solidFill>
                <a:latin typeface="Times New Roman" charset="0"/>
                <a:sym typeface="Wingdings" charset="0"/>
              </a:rPr>
              <a:t> </a:t>
            </a:r>
            <a:r>
              <a:rPr lang="it-IT" sz="2400" b="1" i="0">
                <a:solidFill>
                  <a:srgbClr val="0070C0"/>
                </a:solidFill>
                <a:latin typeface="Times New Roman" charset="0"/>
                <a:sym typeface="Wingdings" charset="0"/>
              </a:rPr>
              <a:t>mRNA/rRNA (???)</a:t>
            </a:r>
            <a:endParaRPr lang="it-IT" sz="2400" b="1" i="0">
              <a:solidFill>
                <a:srgbClr val="0070C0"/>
              </a:solidFill>
              <a:latin typeface="Times New Roman" charset="0"/>
            </a:endParaRPr>
          </a:p>
          <a:p>
            <a:pPr lvl="1" algn="just" eaLnBrk="1" hangingPunct="1">
              <a:lnSpc>
                <a:spcPct val="130000"/>
              </a:lnSpc>
              <a:buFont typeface="Wingdings" charset="0"/>
              <a:buChar char="ü"/>
            </a:pPr>
            <a:r>
              <a:rPr lang="it-IT" sz="2400" b="1" i="0">
                <a:solidFill>
                  <a:schemeClr val="accent2"/>
                </a:solidFill>
                <a:latin typeface="Times New Roman" charset="0"/>
              </a:rPr>
              <a:t>Chi ha lasciato quelle tracce? </a:t>
            </a:r>
            <a:r>
              <a:rPr lang="it-IT" sz="2400" b="1" i="0">
                <a:solidFill>
                  <a:schemeClr val="accent2"/>
                </a:solidFill>
                <a:latin typeface="Times New Roman" charset="0"/>
                <a:sym typeface="Wingdings" charset="0"/>
              </a:rPr>
              <a:t> </a:t>
            </a:r>
            <a:r>
              <a:rPr lang="it-IT" sz="2400" b="1" i="0">
                <a:solidFill>
                  <a:srgbClr val="0070C0"/>
                </a:solidFill>
                <a:latin typeface="Times New Roman" charset="0"/>
                <a:sym typeface="Wingdings" charset="0"/>
              </a:rPr>
              <a:t>Tipizzazione di polimorfismi del DNA</a:t>
            </a:r>
          </a:p>
        </p:txBody>
      </p:sp>
      <p:sp>
        <p:nvSpPr>
          <p:cNvPr id="66562" name="Rectangle 6"/>
          <p:cNvSpPr>
            <a:spLocks noChangeArrowheads="1"/>
          </p:cNvSpPr>
          <p:nvPr/>
        </p:nvSpPr>
        <p:spPr bwMode="auto">
          <a:xfrm>
            <a:off x="142875" y="312738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</a:rPr>
              <a:t>Introduzione alla biologia forense: definizione e finalità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785A85-F3D1-2E49-B960-7E6844626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3"/>
          <p:cNvSpPr txBox="1">
            <a:spLocks noChangeArrowheads="1"/>
          </p:cNvSpPr>
          <p:nvPr/>
        </p:nvSpPr>
        <p:spPr bwMode="auto">
          <a:xfrm>
            <a:off x="1143000" y="2357438"/>
            <a:ext cx="69850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sz="2400" b="1" i="0">
                <a:solidFill>
                  <a:srgbClr val="0070C0"/>
                </a:solidFill>
                <a:latin typeface="Times New Roman" charset="0"/>
              </a:rPr>
              <a:t>Le tracce (biologiche) possono essere rilevate sia tramite METODI FISICI (lampade a lunghezza d</a:t>
            </a:r>
            <a:r>
              <a:rPr lang="ja-JP" altLang="it-IT" sz="2400" b="1" i="0">
                <a:solidFill>
                  <a:srgbClr val="0070C0"/>
                </a:solidFill>
                <a:latin typeface="Times New Roman" charset="0"/>
              </a:rPr>
              <a:t>’</a:t>
            </a:r>
            <a:r>
              <a:rPr lang="it-IT" altLang="ja-JP" sz="2400" b="1" i="0">
                <a:solidFill>
                  <a:srgbClr val="0070C0"/>
                </a:solidFill>
                <a:latin typeface="Times New Roman" charset="0"/>
              </a:rPr>
              <a:t>onda variabile come il CrimeScope o lo SceneScope) che tramite METODI CHIMICI (tests chimici), in dipendenza della loro tipologia e dalla condizione in cui si presentano.</a:t>
            </a:r>
            <a:endParaRPr lang="it-IT" sz="2400" b="1" i="0">
              <a:solidFill>
                <a:srgbClr val="0070C0"/>
              </a:solidFill>
              <a:latin typeface="Times New Roman" charset="0"/>
            </a:endParaRPr>
          </a:p>
        </p:txBody>
      </p:sp>
      <p:sp>
        <p:nvSpPr>
          <p:cNvPr id="68610" name="Rectangle 5"/>
          <p:cNvSpPr>
            <a:spLocks noChangeArrowheads="1"/>
          </p:cNvSpPr>
          <p:nvPr/>
        </p:nvSpPr>
        <p:spPr bwMode="auto">
          <a:xfrm>
            <a:off x="971550" y="106363"/>
            <a:ext cx="7272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35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it-IT" sz="2800" b="1" i="0"/>
              <a:t>Le Investigazioni Scientifiche sulla scena del crimine</a:t>
            </a:r>
          </a:p>
        </p:txBody>
      </p:sp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1138238" y="1052513"/>
            <a:ext cx="6937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b="1" i="0">
                <a:solidFill>
                  <a:srgbClr val="CC0000"/>
                </a:solidFill>
              </a:rPr>
              <a:t>IL REPERTAMENTO: LA RICERCA DELLE TRACCE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7CF533-4F28-3F4A-BEF4-E84BD8D5E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"/>
          <p:cNvSpPr>
            <a:spLocks noChangeArrowheads="1"/>
          </p:cNvSpPr>
          <p:nvPr/>
        </p:nvSpPr>
        <p:spPr bwMode="auto">
          <a:xfrm>
            <a:off x="857250" y="996950"/>
            <a:ext cx="82153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200" b="1" i="0">
                <a:solidFill>
                  <a:srgbClr val="CC0000"/>
                </a:solidFill>
              </a:rPr>
              <a:t>I DISPOSITIVI LUMINOSI UTILIZZATI IN BIOLOGIA FORENSE</a:t>
            </a:r>
          </a:p>
        </p:txBody>
      </p:sp>
      <p:sp>
        <p:nvSpPr>
          <p:cNvPr id="70658" name="Rettangolo 9"/>
          <p:cNvSpPr>
            <a:spLocks noChangeArrowheads="1"/>
          </p:cNvSpPr>
          <p:nvPr/>
        </p:nvSpPr>
        <p:spPr bwMode="auto">
          <a:xfrm>
            <a:off x="1000125" y="-6350"/>
            <a:ext cx="7143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 i="0"/>
              <a:t>La ricerca delle tracce biologiche tramite dispositivi ad emissione di luce  </a:t>
            </a:r>
          </a:p>
        </p:txBody>
      </p:sp>
      <p:pic>
        <p:nvPicPr>
          <p:cNvPr id="70659" name="Picture 4" descr="C:\Documents and Settings\FB\Desktop\L’ANALISI DELLE MACCHIE DI SANGUE SULLA SCENA DEL CRIMINE\Figure libro\FigureCapitolo4\Fig. 4.1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902075"/>
            <a:ext cx="37147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ttangolo 9"/>
          <p:cNvSpPr>
            <a:spLocks noChangeArrowheads="1"/>
          </p:cNvSpPr>
          <p:nvPr/>
        </p:nvSpPr>
        <p:spPr bwMode="auto">
          <a:xfrm>
            <a:off x="1000125" y="1477963"/>
            <a:ext cx="7286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1775" indent="-231775" algn="just">
              <a:buFontTx/>
              <a:buChar char="•"/>
            </a:pPr>
            <a:r>
              <a:rPr lang="en-US" sz="1800" b="1" i="0">
                <a:solidFill>
                  <a:srgbClr val="0070C0"/>
                </a:solidFill>
              </a:rPr>
              <a:t>Se illuminati con luce a specifiche lunghezze d’onda i fluidi biologici possono, in genere, essere distinti dal susbstrato su cui sono adsorbiti</a:t>
            </a:r>
          </a:p>
          <a:p>
            <a:pPr marL="231775" indent="-231775" algn="just">
              <a:buFontTx/>
              <a:buChar char="•"/>
            </a:pPr>
            <a:endParaRPr lang="en-US" sz="1800" b="1" i="0">
              <a:solidFill>
                <a:srgbClr val="0070C0"/>
              </a:solidFill>
            </a:endParaRPr>
          </a:p>
          <a:p>
            <a:pPr marL="231775" indent="-231775" algn="just">
              <a:buFontTx/>
              <a:buChar char="•"/>
            </a:pPr>
            <a:r>
              <a:rPr lang="en-US" sz="1800" b="1" i="0">
                <a:solidFill>
                  <a:srgbClr val="0070C0"/>
                </a:solidFill>
              </a:rPr>
              <a:t>I materiali biologici presentano una propria fluorescenza intrinseca (autofluorescenza) dovuta a molecole dotate di sistemi elettronici delocalizzati (aminoacidi aromatici, vitamine, cofattori e gruppi prostetici, etc.)</a:t>
            </a:r>
          </a:p>
        </p:txBody>
      </p:sp>
      <p:sp>
        <p:nvSpPr>
          <p:cNvPr id="70661" name="Rettangolo 10"/>
          <p:cNvSpPr>
            <a:spLocks noChangeArrowheads="1"/>
          </p:cNvSpPr>
          <p:nvPr/>
        </p:nvSpPr>
        <p:spPr bwMode="auto">
          <a:xfrm>
            <a:off x="1000125" y="4094163"/>
            <a:ext cx="4071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1775" indent="-231775" algn="just">
              <a:buFontTx/>
              <a:buChar char="•"/>
            </a:pPr>
            <a:r>
              <a:rPr lang="en-US" sz="1800" b="1" i="0">
                <a:solidFill>
                  <a:srgbClr val="0070C0"/>
                </a:solidFill>
              </a:rPr>
              <a:t>per certi tipi di fluidi biologici (sangue) consentono di incrementarne il contrasto cromatico con il substrato (assorbimento differenziale)</a:t>
            </a:r>
          </a:p>
        </p:txBody>
      </p:sp>
      <p:graphicFrame>
        <p:nvGraphicFramePr>
          <p:cNvPr id="90117" name="Object 5"/>
          <p:cNvGraphicFramePr>
            <a:graphicFrameLocks noChangeAspect="1"/>
          </p:cNvGraphicFramePr>
          <p:nvPr/>
        </p:nvGraphicFramePr>
        <p:xfrm>
          <a:off x="0" y="1643063"/>
          <a:ext cx="6802438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6" name="CorelPhotoPaint.Image.8" r:id="rId8" imgW="9142857" imgH="7314286" progId="">
                  <p:embed/>
                </p:oleObj>
              </mc:Choice>
              <mc:Fallback>
                <p:oleObj name="CorelPhotoPaint.Image.8" r:id="rId8" imgW="9142857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43063"/>
                        <a:ext cx="6802438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7E477F-9C37-1E4E-BC00-DC028391F9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8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8"/>
          <p:cNvGrpSpPr>
            <a:grpSpLocks/>
          </p:cNvGrpSpPr>
          <p:nvPr/>
        </p:nvGrpSpPr>
        <p:grpSpPr bwMode="auto">
          <a:xfrm>
            <a:off x="6000750" y="2214563"/>
            <a:ext cx="3143250" cy="4643437"/>
            <a:chOff x="3198" y="1131"/>
            <a:chExt cx="2455" cy="3093"/>
          </a:xfrm>
        </p:grpSpPr>
        <p:grpSp>
          <p:nvGrpSpPr>
            <p:cNvPr id="72717" name="Group 9"/>
            <p:cNvGrpSpPr>
              <a:grpSpLocks/>
            </p:cNvGrpSpPr>
            <p:nvPr/>
          </p:nvGrpSpPr>
          <p:grpSpPr bwMode="auto">
            <a:xfrm>
              <a:off x="3198" y="1131"/>
              <a:ext cx="2455" cy="1437"/>
              <a:chOff x="3208" y="698"/>
              <a:chExt cx="2450" cy="1830"/>
            </a:xfrm>
          </p:grpSpPr>
          <p:pic>
            <p:nvPicPr>
              <p:cNvPr id="72723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706"/>
                <a:ext cx="2432" cy="181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724" name="Rectangle 11"/>
              <p:cNvSpPr>
                <a:spLocks noChangeArrowheads="1"/>
              </p:cNvSpPr>
              <p:nvPr/>
            </p:nvSpPr>
            <p:spPr bwMode="auto">
              <a:xfrm>
                <a:off x="3208" y="698"/>
                <a:ext cx="2450" cy="183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  <p:sp>
            <p:nvSpPr>
              <p:cNvPr id="72725" name="Rectangle 12"/>
              <p:cNvSpPr>
                <a:spLocks noChangeArrowheads="1"/>
              </p:cNvSpPr>
              <p:nvPr/>
            </p:nvSpPr>
            <p:spPr bwMode="auto">
              <a:xfrm>
                <a:off x="3216" y="706"/>
                <a:ext cx="2434" cy="181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</p:grpSp>
        <p:grpSp>
          <p:nvGrpSpPr>
            <p:cNvPr id="72718" name="Group 13"/>
            <p:cNvGrpSpPr>
              <a:grpSpLocks/>
            </p:cNvGrpSpPr>
            <p:nvPr/>
          </p:nvGrpSpPr>
          <p:grpSpPr bwMode="auto">
            <a:xfrm>
              <a:off x="3198" y="2682"/>
              <a:ext cx="2454" cy="1542"/>
              <a:chOff x="3208" y="2570"/>
              <a:chExt cx="2448" cy="1796"/>
            </a:xfrm>
          </p:grpSpPr>
          <p:pic>
            <p:nvPicPr>
              <p:cNvPr id="72720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578"/>
                <a:ext cx="2430" cy="177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208" y="2570"/>
                <a:ext cx="2448" cy="17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3216" y="2578"/>
                <a:ext cx="2432" cy="17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</p:grpSp>
        <p:sp>
          <p:nvSpPr>
            <p:cNvPr id="72719" name="AutoShape 17"/>
            <p:cNvSpPr>
              <a:spLocks noChangeArrowheads="1"/>
            </p:cNvSpPr>
            <p:nvPr/>
          </p:nvSpPr>
          <p:spPr bwMode="auto">
            <a:xfrm>
              <a:off x="5329" y="2296"/>
              <a:ext cx="273" cy="635"/>
            </a:xfrm>
            <a:prstGeom prst="downArrow">
              <a:avLst>
                <a:gd name="adj1" fmla="val 50000"/>
                <a:gd name="adj2" fmla="val 5815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pic>
        <p:nvPicPr>
          <p:cNvPr id="72706" name="Picture 6" descr="Saliva_gre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143375"/>
            <a:ext cx="29813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15"/>
          <p:cNvSpPr>
            <a:spLocks noChangeArrowheads="1"/>
          </p:cNvSpPr>
          <p:nvPr/>
        </p:nvSpPr>
        <p:spPr bwMode="auto">
          <a:xfrm>
            <a:off x="1000125" y="4214813"/>
            <a:ext cx="885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3300"/>
                </a:solidFill>
              </a:rPr>
              <a:t>Saliva</a:t>
            </a:r>
          </a:p>
        </p:txBody>
      </p:sp>
      <p:sp>
        <p:nvSpPr>
          <p:cNvPr id="72708" name="Rectangle 13"/>
          <p:cNvSpPr>
            <a:spLocks noChangeArrowheads="1"/>
          </p:cNvSpPr>
          <p:nvPr/>
        </p:nvSpPr>
        <p:spPr bwMode="auto">
          <a:xfrm>
            <a:off x="6500813" y="2286000"/>
            <a:ext cx="211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3300"/>
                </a:solidFill>
              </a:rPr>
              <a:t>Liquido seminale</a:t>
            </a:r>
            <a:endParaRPr lang="it-IT" i="0">
              <a:solidFill>
                <a:srgbClr val="FF3300"/>
              </a:solidFill>
            </a:endParaRPr>
          </a:p>
        </p:txBody>
      </p:sp>
      <p:pic>
        <p:nvPicPr>
          <p:cNvPr id="72709" name="Picture 8" descr="Vaginalfluid_gre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122738"/>
            <a:ext cx="28670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11"/>
          <p:cNvSpPr>
            <a:spLocks noChangeArrowheads="1"/>
          </p:cNvSpPr>
          <p:nvPr/>
        </p:nvSpPr>
        <p:spPr bwMode="auto">
          <a:xfrm>
            <a:off x="3408363" y="4267200"/>
            <a:ext cx="208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F3300"/>
                </a:solidFill>
              </a:rPr>
              <a:t>Secreto vaginale</a:t>
            </a:r>
          </a:p>
        </p:txBody>
      </p:sp>
      <p:sp>
        <p:nvSpPr>
          <p:cNvPr id="72711" name="Rectangle 10"/>
          <p:cNvSpPr>
            <a:spLocks noChangeArrowheads="1"/>
          </p:cNvSpPr>
          <p:nvPr/>
        </p:nvSpPr>
        <p:spPr bwMode="auto">
          <a:xfrm>
            <a:off x="857250" y="857250"/>
            <a:ext cx="7500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200" b="1" i="0">
                <a:solidFill>
                  <a:srgbClr val="CC0000"/>
                </a:solidFill>
              </a:rPr>
              <a:t>LA RILEVAZIONE DELLE TRACCE BIOLOGICHE</a:t>
            </a:r>
          </a:p>
        </p:txBody>
      </p:sp>
      <p:sp>
        <p:nvSpPr>
          <p:cNvPr id="26633" name="Rectangle 6"/>
          <p:cNvSpPr>
            <a:spLocks noChangeArrowheads="1"/>
          </p:cNvSpPr>
          <p:nvPr/>
        </p:nvSpPr>
        <p:spPr bwMode="auto">
          <a:xfrm>
            <a:off x="214313" y="1428750"/>
            <a:ext cx="5715000" cy="285750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2200" b="1" i="0" dirty="0">
                <a:solidFill>
                  <a:schemeClr val="tx1"/>
                </a:solidFill>
              </a:rPr>
              <a:t>Tutti i fluidi biologici con un basso coefficiente di assorbimento </a:t>
            </a:r>
            <a:r>
              <a:rPr lang="it-IT" sz="2200" b="1" i="0" dirty="0">
                <a:solidFill>
                  <a:schemeClr val="accent2"/>
                </a:solidFill>
              </a:rPr>
              <a:t>(</a:t>
            </a:r>
            <a:r>
              <a:rPr lang="it-IT" sz="2200" b="1" i="0" dirty="0">
                <a:solidFill>
                  <a:schemeClr val="accent2"/>
                </a:solidFill>
                <a:sym typeface="Wingdings" pitchFamily="2" charset="2"/>
              </a:rPr>
              <a:t> trasparenti alle </a:t>
            </a:r>
            <a:r>
              <a:rPr lang="it-IT" sz="2200" b="1" i="0" dirty="0" err="1">
                <a:solidFill>
                  <a:schemeClr val="accent2"/>
                </a:solidFill>
                <a:sym typeface="Wingdings" pitchFamily="2" charset="2"/>
              </a:rPr>
              <a:t>oem</a:t>
            </a:r>
            <a:r>
              <a:rPr lang="it-IT" sz="2200" b="1" i="0" dirty="0">
                <a:solidFill>
                  <a:schemeClr val="accent2"/>
                </a:solidFill>
                <a:sym typeface="Wingdings" pitchFamily="2" charset="2"/>
              </a:rPr>
              <a:t> incidenti ed emergenti) possono essere rilevati mediante opportune </a:t>
            </a:r>
            <a:r>
              <a:rPr lang="it-IT" sz="2200" b="1" i="0" dirty="0" err="1">
                <a:solidFill>
                  <a:schemeClr val="accent2"/>
                </a:solidFill>
                <a:sym typeface="Wingdings" pitchFamily="2" charset="2"/>
              </a:rPr>
              <a:t>oem</a:t>
            </a:r>
            <a:r>
              <a:rPr lang="it-IT" sz="2200" b="1" i="0" dirty="0">
                <a:solidFill>
                  <a:schemeClr val="accent2"/>
                </a:solidFill>
                <a:sym typeface="Wingdings" pitchFamily="2" charset="2"/>
              </a:rPr>
              <a:t> (UV o 430-460 </a:t>
            </a:r>
            <a:r>
              <a:rPr lang="it-IT" sz="2200" b="1" i="0" dirty="0" err="1">
                <a:solidFill>
                  <a:schemeClr val="accent2"/>
                </a:solidFill>
                <a:sym typeface="Wingdings" pitchFamily="2" charset="2"/>
              </a:rPr>
              <a:t>nm</a:t>
            </a:r>
            <a:r>
              <a:rPr lang="it-IT" sz="2200" b="1" i="0" dirty="0">
                <a:solidFill>
                  <a:schemeClr val="accent2"/>
                </a:solidFill>
                <a:sym typeface="Wingdings" pitchFamily="2" charset="2"/>
              </a:rPr>
              <a:t>) che eccitano le specie chimiche fluorescenti presenti, determinando una emissione per fluorescenza</a:t>
            </a:r>
            <a:r>
              <a:rPr lang="it-IT" sz="2200" b="1" i="0" dirty="0">
                <a:solidFill>
                  <a:schemeClr val="accent2"/>
                </a:solidFill>
              </a:rPr>
              <a:t> </a:t>
            </a:r>
            <a:endParaRPr lang="en-US" sz="2200" b="1" i="0" dirty="0">
              <a:solidFill>
                <a:schemeClr val="accent2"/>
              </a:solidFill>
            </a:endParaRPr>
          </a:p>
        </p:txBody>
      </p:sp>
      <p:sp>
        <p:nvSpPr>
          <p:cNvPr id="72713" name="Rectangle 15"/>
          <p:cNvSpPr>
            <a:spLocks noChangeArrowheads="1"/>
          </p:cNvSpPr>
          <p:nvPr/>
        </p:nvSpPr>
        <p:spPr bwMode="auto">
          <a:xfrm>
            <a:off x="4143375" y="6315075"/>
            <a:ext cx="1039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C000"/>
                </a:solidFill>
              </a:rPr>
              <a:t>455 nm</a:t>
            </a:r>
          </a:p>
        </p:txBody>
      </p:sp>
      <p:sp>
        <p:nvSpPr>
          <p:cNvPr id="72714" name="Rectangle 15"/>
          <p:cNvSpPr>
            <a:spLocks noChangeArrowheads="1"/>
          </p:cNvSpPr>
          <p:nvPr/>
        </p:nvSpPr>
        <p:spPr bwMode="auto">
          <a:xfrm>
            <a:off x="1017588" y="6303963"/>
            <a:ext cx="1039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C000"/>
                </a:solidFill>
              </a:rPr>
              <a:t>445 nm</a:t>
            </a:r>
          </a:p>
        </p:txBody>
      </p:sp>
      <p:sp>
        <p:nvSpPr>
          <p:cNvPr id="72715" name="Rectangle 15"/>
          <p:cNvSpPr>
            <a:spLocks noChangeArrowheads="1"/>
          </p:cNvSpPr>
          <p:nvPr/>
        </p:nvSpPr>
        <p:spPr bwMode="auto">
          <a:xfrm>
            <a:off x="6072188" y="3886200"/>
            <a:ext cx="1039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C000"/>
                </a:solidFill>
              </a:rPr>
              <a:t>430 nm</a:t>
            </a:r>
          </a:p>
        </p:txBody>
      </p:sp>
      <p:sp>
        <p:nvSpPr>
          <p:cNvPr id="72716" name="Rettangolo 26"/>
          <p:cNvSpPr>
            <a:spLocks noChangeArrowheads="1"/>
          </p:cNvSpPr>
          <p:nvPr/>
        </p:nvSpPr>
        <p:spPr bwMode="auto">
          <a:xfrm>
            <a:off x="1000125" y="-6350"/>
            <a:ext cx="7143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 i="0"/>
              <a:t>La ricerca delle tracce biologiche tramite dispositivi ad emissione di luce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AC7509-4E34-2C48-BE23-C3D7B4530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Filippo\Desktop\Libro BPA\bozza libro\Immagini\Immagini definitive Cap. 4\sangue lampad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571625"/>
            <a:ext cx="88582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5"/>
          <p:cNvSpPr txBox="1">
            <a:spLocks noChangeArrowheads="1"/>
          </p:cNvSpPr>
          <p:nvPr/>
        </p:nvSpPr>
        <p:spPr bwMode="auto">
          <a:xfrm>
            <a:off x="1446213" y="1643063"/>
            <a:ext cx="191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400" b="1" i="0">
                <a:solidFill>
                  <a:schemeClr val="bg1"/>
                </a:solidFill>
                <a:latin typeface="Times New Roman" charset="0"/>
              </a:rPr>
              <a:t>Luce bianca</a:t>
            </a:r>
          </a:p>
        </p:txBody>
      </p:sp>
      <p:sp>
        <p:nvSpPr>
          <p:cNvPr id="73731" name="Rectangle 10"/>
          <p:cNvSpPr>
            <a:spLocks noChangeArrowheads="1"/>
          </p:cNvSpPr>
          <p:nvPr/>
        </p:nvSpPr>
        <p:spPr bwMode="auto">
          <a:xfrm>
            <a:off x="857250" y="1085850"/>
            <a:ext cx="7500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200" b="1" i="0">
                <a:solidFill>
                  <a:srgbClr val="CC0000"/>
                </a:solidFill>
              </a:rPr>
              <a:t>LA RILEVAZIONE DELLE TRACCE BIOLOGICHE</a:t>
            </a:r>
          </a:p>
        </p:txBody>
      </p:sp>
      <p:sp>
        <p:nvSpPr>
          <p:cNvPr id="73732" name="Rettangolo 9"/>
          <p:cNvSpPr>
            <a:spLocks noChangeArrowheads="1"/>
          </p:cNvSpPr>
          <p:nvPr/>
        </p:nvSpPr>
        <p:spPr bwMode="auto">
          <a:xfrm>
            <a:off x="1000125" y="-6350"/>
            <a:ext cx="7143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 i="0"/>
              <a:t>La ricerca delle tracce biologiche tramite dispositivi ad emissione di luce  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071813" y="4786313"/>
            <a:ext cx="5857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400" b="1" i="0">
                <a:solidFill>
                  <a:schemeClr val="bg1"/>
                </a:solidFill>
                <a:latin typeface="Times New Roman" charset="0"/>
              </a:rPr>
              <a:t>Luce blu a 415 nm indossando filtri ottici gialli: la forte assorbanza dell</a:t>
            </a:r>
            <a:r>
              <a:rPr lang="ja-JP" altLang="it-IT" sz="2400" b="1" i="0">
                <a:solidFill>
                  <a:schemeClr val="bg1"/>
                </a:solidFill>
                <a:latin typeface="Times New Roman" charset="0"/>
              </a:rPr>
              <a:t>’</a:t>
            </a:r>
            <a:r>
              <a:rPr lang="it-IT" altLang="ja-JP" sz="2400" b="1" i="0">
                <a:solidFill>
                  <a:schemeClr val="bg1"/>
                </a:solidFill>
                <a:latin typeface="Times New Roman" charset="0"/>
              </a:rPr>
              <a:t>emoglobina del sangue a questa </a:t>
            </a:r>
            <a:r>
              <a:rPr lang="it-IT" altLang="ja-JP" sz="2400" b="1" i="0">
                <a:solidFill>
                  <a:schemeClr val="bg1"/>
                </a:solidFill>
                <a:latin typeface="Symbol" charset="0"/>
              </a:rPr>
              <a:t>l</a:t>
            </a:r>
            <a:r>
              <a:rPr lang="it-IT" altLang="ja-JP" sz="2400" b="1" i="0">
                <a:solidFill>
                  <a:schemeClr val="bg1"/>
                </a:solidFill>
                <a:latin typeface="Times New Roman" charset="0"/>
              </a:rPr>
              <a:t> consente di incrementare il contrasto con la maggior parte delle superfici su cui esso si trova</a:t>
            </a:r>
            <a:endParaRPr lang="it-IT" sz="2400" b="1" i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C1D66F-1655-824F-A91D-755D3A195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0" y="1428750"/>
            <a:ext cx="91440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23900" indent="-609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sz="2200" b="1" i="0">
                <a:solidFill>
                  <a:srgbClr val="FF0000"/>
                </a:solidFill>
                <a:latin typeface="Times New Roman" charset="0"/>
                <a:sym typeface="Wingdings" charset="0"/>
              </a:rPr>
              <a:t>Basati su reazioni redox o idrolitiche in cui il marcatore ricercato è di</a:t>
            </a: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sz="2200" b="1" i="0">
                <a:solidFill>
                  <a:srgbClr val="FF0000"/>
                </a:solidFill>
                <a:latin typeface="Times New Roman" charset="0"/>
                <a:sym typeface="Wingdings" charset="0"/>
              </a:rPr>
              <a:t>norma il catalizzatore della reazione (test </a:t>
            </a:r>
            <a:r>
              <a:rPr lang="it-IT" sz="2200" b="1" i="0">
                <a:solidFill>
                  <a:srgbClr val="FF0000"/>
                </a:solidFill>
                <a:latin typeface="Times New Roman" charset="0"/>
              </a:rPr>
              <a:t>catalitici); </a:t>
            </a:r>
            <a:r>
              <a:rPr lang="it-IT" sz="2200" b="1">
                <a:solidFill>
                  <a:srgbClr val="FF0000"/>
                </a:solidFill>
                <a:latin typeface="Times New Roman" charset="0"/>
              </a:rPr>
              <a:t>elevata sensibilità,</a:t>
            </a: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sz="2200" b="1">
                <a:solidFill>
                  <a:srgbClr val="FF0000"/>
                </a:solidFill>
                <a:latin typeface="Times New Roman" charset="0"/>
              </a:rPr>
              <a:t>esecuzione semplice e rapida ma poco specifici!</a:t>
            </a: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endParaRPr lang="it-IT" sz="2200" b="1">
              <a:solidFill>
                <a:srgbClr val="FF0000"/>
              </a:solidFill>
              <a:latin typeface="Times New Roman" charset="0"/>
            </a:endParaRP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endParaRPr lang="it-IT" sz="2200" b="1">
              <a:solidFill>
                <a:srgbClr val="FF0000"/>
              </a:solidFill>
              <a:latin typeface="Times New Roman" charset="0"/>
              <a:sym typeface="Wingdings" charset="0"/>
            </a:endParaRPr>
          </a:p>
        </p:txBody>
      </p:sp>
      <p:sp>
        <p:nvSpPr>
          <p:cNvPr id="74754" name="Rectangle 6"/>
          <p:cNvSpPr>
            <a:spLocks noChangeArrowheads="1"/>
          </p:cNvSpPr>
          <p:nvPr/>
        </p:nvSpPr>
        <p:spPr bwMode="auto">
          <a:xfrm>
            <a:off x="1071563" y="0"/>
            <a:ext cx="72151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800" b="1" i="0">
                <a:solidFill>
                  <a:schemeClr val="tx2"/>
                </a:solidFill>
              </a:rPr>
              <a:t>La diagnosi della natura biologica delle tracce: i test presuntivi</a:t>
            </a:r>
          </a:p>
        </p:txBody>
      </p:sp>
      <p:sp>
        <p:nvSpPr>
          <p:cNvPr id="74755" name="Rectangle 26"/>
          <p:cNvSpPr>
            <a:spLocks noChangeArrowheads="1"/>
          </p:cNvSpPr>
          <p:nvPr/>
        </p:nvSpPr>
        <p:spPr bwMode="auto">
          <a:xfrm>
            <a:off x="34925" y="857250"/>
            <a:ext cx="9072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2200" b="1" i="0">
                <a:solidFill>
                  <a:srgbClr val="CC0000"/>
                </a:solidFill>
              </a:rPr>
              <a:t>CARATTERISTICHE DEI TEST  </a:t>
            </a: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0" y="3143250"/>
            <a:ext cx="91440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0050" lvl="1" indent="-285750" algn="just">
              <a:lnSpc>
                <a:spcPct val="120000"/>
              </a:lnSpc>
              <a:spcBef>
                <a:spcPct val="20000"/>
              </a:spcBef>
            </a:pPr>
            <a:r>
              <a:rPr lang="it-IT" sz="2200" b="1" i="0">
                <a:solidFill>
                  <a:srgbClr val="002060"/>
                </a:solidFill>
              </a:rPr>
              <a:t>Utilizzati con duplice finalità:</a:t>
            </a:r>
          </a:p>
          <a:p>
            <a:pPr marL="400050" lvl="1" indent="-285750" algn="just">
              <a:lnSpc>
                <a:spcPct val="12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200" b="1" i="0">
                <a:solidFill>
                  <a:srgbClr val="002060"/>
                </a:solidFill>
              </a:rPr>
              <a:t>per localizzare tracce, eventualmente latenti, riconducibili ad una qualche natura biologica come sangue, liquido seminale o saliva</a:t>
            </a:r>
          </a:p>
          <a:p>
            <a:pPr marL="400050" lvl="1" indent="-285750" algn="just">
              <a:lnSpc>
                <a:spcPct val="12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200" b="1" i="0">
                <a:solidFill>
                  <a:srgbClr val="002060"/>
                </a:solidFill>
              </a:rPr>
              <a:t>per definire, in via presuntiva o certa, la specifica natura biologica della traccia in esame e, quindi, il tipo di materiale biologico da cui, mediante le successive procedure analitiche, potrà derivare un eventuale profilo genetico</a:t>
            </a:r>
            <a:endParaRPr lang="it-IT" sz="2200" b="1" i="0">
              <a:solidFill>
                <a:srgbClr val="002060"/>
              </a:solidFill>
              <a:latin typeface="Verdana" charset="0"/>
              <a:cs typeface="Times New Roman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7AF206-FC4A-3144-86D7-14B119C6B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6"/>
          <p:cNvSpPr>
            <a:spLocks noChangeArrowheads="1"/>
          </p:cNvSpPr>
          <p:nvPr/>
        </p:nvSpPr>
        <p:spPr bwMode="auto">
          <a:xfrm>
            <a:off x="1428750" y="119063"/>
            <a:ext cx="650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800" b="1" i="0">
                <a:solidFill>
                  <a:schemeClr val="tx2"/>
                </a:solidFill>
              </a:rPr>
              <a:t>I test presuntivi catalitici</a:t>
            </a: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71550" y="1895475"/>
            <a:ext cx="727233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tabLst>
                <a:tab pos="355600" algn="l"/>
              </a:tabLst>
            </a:pPr>
            <a:r>
              <a:rPr lang="it-IT" b="1" i="0">
                <a:latin typeface="Arial" charset="0"/>
              </a:rPr>
              <a:t>Principali marcatori rilevati dai test presuntivi di attuale impiego:</a:t>
            </a: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tabLst>
                <a:tab pos="355600" algn="l"/>
              </a:tabLst>
            </a:pPr>
            <a:endParaRPr lang="it-IT" b="1" i="0">
              <a:latin typeface="Arial" charset="0"/>
            </a:endParaRP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r>
              <a:rPr lang="it-IT" b="1" i="0">
                <a:solidFill>
                  <a:srgbClr val="C00000"/>
                </a:solidFill>
                <a:latin typeface="Arial" charset="0"/>
              </a:rPr>
              <a:t>SANGUE</a:t>
            </a:r>
            <a:r>
              <a:rPr lang="it-IT" b="1" i="0">
                <a:solidFill>
                  <a:schemeClr val="accent2"/>
                </a:solidFill>
                <a:latin typeface="Arial" charset="0"/>
              </a:rPr>
              <a:t>: derivati del gruppo prostetico EME dell</a:t>
            </a:r>
            <a:r>
              <a:rPr lang="ja-JP" altLang="it-IT" b="1" i="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b="1" i="0">
                <a:solidFill>
                  <a:schemeClr val="accent2"/>
                </a:solidFill>
                <a:latin typeface="Arial" charset="0"/>
              </a:rPr>
              <a:t>emoglobina (attività catalitica pseudoperossidasica)</a:t>
            </a: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endParaRPr lang="it-IT" b="1" i="0">
              <a:latin typeface="Arial" charset="0"/>
            </a:endParaRP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r>
              <a:rPr lang="it-IT" b="1" i="0">
                <a:solidFill>
                  <a:srgbClr val="C00000"/>
                </a:solidFill>
                <a:latin typeface="Arial" charset="0"/>
              </a:rPr>
              <a:t>SALIVA</a:t>
            </a:r>
            <a:r>
              <a:rPr lang="it-IT" b="1" i="0">
                <a:solidFill>
                  <a:schemeClr val="accent2"/>
                </a:solidFill>
                <a:latin typeface="Arial" charset="0"/>
              </a:rPr>
              <a:t>: enzima </a:t>
            </a:r>
            <a:r>
              <a:rPr lang="it-IT" b="1" i="0">
                <a:solidFill>
                  <a:schemeClr val="accent2"/>
                </a:solidFill>
                <a:latin typeface="Symbol" charset="0"/>
              </a:rPr>
              <a:t>a</a:t>
            </a:r>
            <a:r>
              <a:rPr lang="it-IT" b="1" i="0">
                <a:solidFill>
                  <a:schemeClr val="accent2"/>
                </a:solidFill>
                <a:latin typeface="Arial" charset="0"/>
              </a:rPr>
              <a:t>-amilasi (attività catalitica idrolasica)</a:t>
            </a: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endParaRPr lang="it-IT" b="1" i="0">
              <a:latin typeface="Arial" charset="0"/>
            </a:endParaRP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r>
              <a:rPr lang="it-IT" b="1" i="0">
                <a:solidFill>
                  <a:srgbClr val="C00000"/>
                </a:solidFill>
                <a:latin typeface="Arial" charset="0"/>
              </a:rPr>
              <a:t>LIQUIDO SEMINALE</a:t>
            </a:r>
            <a:r>
              <a:rPr lang="it-IT" b="1" i="0">
                <a:solidFill>
                  <a:schemeClr val="accent2"/>
                </a:solidFill>
                <a:latin typeface="Arial" charset="0"/>
              </a:rPr>
              <a:t>: enzima fosfatasi acida prostatica (attività catalitica idrolasica)</a:t>
            </a:r>
          </a:p>
          <a:p>
            <a:pPr marL="0" lvl="1" algn="just">
              <a:lnSpc>
                <a:spcPct val="90000"/>
              </a:lnSpc>
              <a:spcBef>
                <a:spcPct val="20000"/>
              </a:spcBef>
              <a:buSzPct val="100000"/>
              <a:buFont typeface="Gill Sans MT" charset="0"/>
              <a:buAutoNum type="arabicPeriod"/>
              <a:tabLst>
                <a:tab pos="355600" algn="l"/>
              </a:tabLst>
            </a:pPr>
            <a:endParaRPr lang="en-US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6803" name="Rectangle 26"/>
          <p:cNvSpPr>
            <a:spLocks noChangeArrowheads="1"/>
          </p:cNvSpPr>
          <p:nvPr/>
        </p:nvSpPr>
        <p:spPr bwMode="auto">
          <a:xfrm>
            <a:off x="34925" y="908050"/>
            <a:ext cx="9072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2200" b="1" i="0">
                <a:solidFill>
                  <a:srgbClr val="CC0000"/>
                </a:solidFill>
              </a:rPr>
              <a:t>I PRINCIPALI MARCATORI DEI TEST CATALITICI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4C67F3-732A-1A4C-A2B3-090D84C52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4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ChangeArrowheads="1"/>
          </p:cNvSpPr>
          <p:nvPr/>
        </p:nvSpPr>
        <p:spPr bwMode="auto">
          <a:xfrm>
            <a:off x="0" y="1571625"/>
            <a:ext cx="9144000" cy="6310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pic>
        <p:nvPicPr>
          <p:cNvPr id="55300" name="Picture 4" descr="_DSC88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57438"/>
            <a:ext cx="8645525" cy="4964112"/>
          </a:xfrm>
        </p:spPr>
      </p:pic>
      <p:sp>
        <p:nvSpPr>
          <p:cNvPr id="77827" name="Rectangle 6"/>
          <p:cNvSpPr>
            <a:spLocks noChangeArrowheads="1"/>
          </p:cNvSpPr>
          <p:nvPr/>
        </p:nvSpPr>
        <p:spPr bwMode="auto">
          <a:xfrm>
            <a:off x="1428750" y="0"/>
            <a:ext cx="650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800" b="1" i="0">
                <a:solidFill>
                  <a:schemeClr val="tx2"/>
                </a:solidFill>
              </a:rPr>
              <a:t>I test presuntivi catalitici per la diagnosi della natura ematica</a:t>
            </a:r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242888" y="1023938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200" b="1" i="0">
                <a:solidFill>
                  <a:srgbClr val="CC0000"/>
                </a:solidFill>
              </a:rPr>
              <a:t>TEST DEL LUMINOL (secondo Grodsky et al., 1951)</a:t>
            </a:r>
            <a:endParaRPr lang="en-US" sz="2200" b="1" i="0">
              <a:solidFill>
                <a:srgbClr val="CC0000"/>
              </a:solidFill>
            </a:endParaRPr>
          </a:p>
        </p:txBody>
      </p:sp>
      <p:sp>
        <p:nvSpPr>
          <p:cNvPr id="77829" name="Text Box 11"/>
          <p:cNvSpPr txBox="1">
            <a:spLocks noChangeArrowheads="1"/>
          </p:cNvSpPr>
          <p:nvPr/>
        </p:nvSpPr>
        <p:spPr bwMode="auto">
          <a:xfrm>
            <a:off x="285750" y="1704975"/>
            <a:ext cx="592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 i="0">
                <a:solidFill>
                  <a:srgbClr val="FFFF00"/>
                </a:solidFill>
                <a:latin typeface="Times New Roman" charset="0"/>
              </a:rPr>
              <a:t>Impronta di calzatura con sangue latente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B2E582-ECCC-2544-BD05-5F8529079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762000"/>
            <a:ext cx="2630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rgbClr val="0070C0"/>
                </a:solidFill>
                <a:latin typeface="Comic Sans MS" charset="0"/>
              </a:rPr>
              <a:t>Campioni ottenuti dalla Scena del Crimine o Confronti</a:t>
            </a:r>
          </a:p>
        </p:txBody>
      </p:sp>
      <p:sp>
        <p:nvSpPr>
          <p:cNvPr id="78850" name="Text Box 6"/>
          <p:cNvSpPr txBox="1">
            <a:spLocks noChangeArrowheads="1"/>
          </p:cNvSpPr>
          <p:nvPr/>
        </p:nvSpPr>
        <p:spPr bwMode="auto">
          <a:xfrm>
            <a:off x="3643313" y="1117600"/>
            <a:ext cx="165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0" u="sng">
                <a:solidFill>
                  <a:srgbClr val="FF0000"/>
                </a:solidFill>
                <a:latin typeface="Comic Sans MS" charset="0"/>
              </a:rPr>
              <a:t>Biologia</a:t>
            </a:r>
            <a:endParaRPr lang="en-US" sz="1800" i="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500188" y="1785938"/>
            <a:ext cx="6705600" cy="639762"/>
            <a:chOff x="1008" y="1116"/>
            <a:chExt cx="4224" cy="403"/>
          </a:xfrm>
        </p:grpSpPr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1008" y="1124"/>
              <a:ext cx="913" cy="34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en-US" i="0" dirty="0" err="1">
                  <a:latin typeface="Comic Sans MS" pitchFamily="66" charset="0"/>
                  <a:ea typeface="+mn-ea"/>
                  <a:cs typeface="+mn-cs"/>
                </a:rPr>
                <a:t>Estrazione</a:t>
              </a:r>
              <a:endParaRPr lang="en-US" i="0" dirty="0">
                <a:latin typeface="Comic Sans MS" pitchFamily="66" charset="0"/>
                <a:ea typeface="+mn-ea"/>
                <a:cs typeface="+mn-cs"/>
              </a:endParaRPr>
            </a:p>
            <a:p>
              <a:pPr>
                <a:defRPr/>
              </a:pPr>
              <a:r>
                <a:rPr lang="en-US" i="0" dirty="0">
                  <a:latin typeface="Comic Sans MS" pitchFamily="66" charset="0"/>
                  <a:ea typeface="+mn-ea"/>
                  <a:cs typeface="+mn-cs"/>
                </a:rPr>
                <a:t>DNA</a:t>
              </a:r>
              <a:endParaRPr lang="en-US" i="0" dirty="0"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8869" name="Group 20"/>
            <p:cNvGrpSpPr>
              <a:grpSpLocks/>
            </p:cNvGrpSpPr>
            <p:nvPr/>
          </p:nvGrpSpPr>
          <p:grpSpPr bwMode="auto">
            <a:xfrm>
              <a:off x="2020" y="1116"/>
              <a:ext cx="1355" cy="401"/>
              <a:chOff x="2020" y="1116"/>
              <a:chExt cx="1355" cy="401"/>
            </a:xfrm>
          </p:grpSpPr>
          <p:sp>
            <p:nvSpPr>
              <p:cNvPr id="13316" name="Text Box 4"/>
              <p:cNvSpPr txBox="1">
                <a:spLocks noChangeArrowheads="1"/>
              </p:cNvSpPr>
              <p:nvPr/>
            </p:nvSpPr>
            <p:spPr bwMode="auto">
              <a:xfrm>
                <a:off x="2284" y="1116"/>
                <a:ext cx="1091" cy="40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r>
                  <a:rPr lang="en-US" i="0" dirty="0" err="1">
                    <a:latin typeface="Comic Sans MS" pitchFamily="66" charset="0"/>
                    <a:ea typeface="+mn-ea"/>
                    <a:cs typeface="+mn-cs"/>
                  </a:rPr>
                  <a:t>Quantificazione</a:t>
                </a:r>
                <a:endParaRPr lang="en-US" i="0" dirty="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874" name="Line 7"/>
              <p:cNvSpPr>
                <a:spLocks noChangeShapeType="1"/>
              </p:cNvSpPr>
              <p:nvPr/>
            </p:nvSpPr>
            <p:spPr bwMode="auto">
              <a:xfrm>
                <a:off x="2020" y="1302"/>
                <a:ext cx="230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78870" name="Group 21"/>
            <p:cNvGrpSpPr>
              <a:grpSpLocks/>
            </p:cNvGrpSpPr>
            <p:nvPr/>
          </p:nvGrpSpPr>
          <p:grpSpPr bwMode="auto">
            <a:xfrm>
              <a:off x="3375" y="1116"/>
              <a:ext cx="1857" cy="403"/>
              <a:chOff x="3375" y="1116"/>
              <a:chExt cx="1857" cy="403"/>
            </a:xfrm>
          </p:grpSpPr>
          <p:sp>
            <p:nvSpPr>
              <p:cNvPr id="13317" name="Text Box 5"/>
              <p:cNvSpPr txBox="1">
                <a:spLocks noChangeArrowheads="1"/>
              </p:cNvSpPr>
              <p:nvPr/>
            </p:nvSpPr>
            <p:spPr bwMode="auto">
              <a:xfrm>
                <a:off x="3601" y="1116"/>
                <a:ext cx="1631" cy="40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r>
                  <a:rPr lang="en-US" i="0" dirty="0" err="1">
                    <a:latin typeface="Comic Sans MS" pitchFamily="66" charset="0"/>
                    <a:ea typeface="+mn-ea"/>
                    <a:cs typeface="+mn-cs"/>
                  </a:rPr>
                  <a:t>Amplificazione</a:t>
                </a:r>
                <a:r>
                  <a:rPr lang="en-US" i="0" dirty="0">
                    <a:latin typeface="Comic Sans MS" pitchFamily="66" charset="0"/>
                    <a:ea typeface="+mn-ea"/>
                    <a:cs typeface="+mn-cs"/>
                  </a:rPr>
                  <a:t> con kit multiplex </a:t>
                </a:r>
                <a:endParaRPr lang="en-US" i="0" dirty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872" name="Line 8"/>
              <p:cNvSpPr>
                <a:spLocks noChangeShapeType="1"/>
              </p:cNvSpPr>
              <p:nvPr/>
            </p:nvSpPr>
            <p:spPr bwMode="auto">
              <a:xfrm>
                <a:off x="3375" y="1350"/>
                <a:ext cx="230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8852" name="Text Box 10"/>
          <p:cNvSpPr txBox="1">
            <a:spLocks noChangeArrowheads="1"/>
          </p:cNvSpPr>
          <p:nvPr/>
        </p:nvSpPr>
        <p:spPr bwMode="auto">
          <a:xfrm>
            <a:off x="3754438" y="2727325"/>
            <a:ext cx="1828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0" u="sng">
                <a:solidFill>
                  <a:srgbClr val="FF0000"/>
                </a:solidFill>
                <a:latin typeface="Comic Sans MS" charset="0"/>
              </a:rPr>
              <a:t>Tecnologia</a:t>
            </a:r>
            <a:endParaRPr lang="en-US" sz="1800" i="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295400" y="3224213"/>
            <a:ext cx="6030913" cy="822325"/>
            <a:chOff x="816" y="2031"/>
            <a:chExt cx="3799" cy="518"/>
          </a:xfrm>
        </p:grpSpPr>
        <p:sp>
          <p:nvSpPr>
            <p:cNvPr id="78864" name="Text Box 9"/>
            <p:cNvSpPr txBox="1">
              <a:spLocks noChangeArrowheads="1"/>
            </p:cNvSpPr>
            <p:nvPr/>
          </p:nvSpPr>
          <p:spPr bwMode="auto">
            <a:xfrm>
              <a:off x="816" y="2031"/>
              <a:ext cx="1954" cy="518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0">
                  <a:solidFill>
                    <a:schemeClr val="tx1"/>
                  </a:solidFill>
                  <a:latin typeface="Comic Sans MS" charset="0"/>
                </a:rPr>
                <a:t>Separazione e rilevazione</a:t>
              </a:r>
            </a:p>
            <a:p>
              <a:pPr eaLnBrk="1" hangingPunct="1"/>
              <a:r>
                <a:rPr lang="en-US" i="0">
                  <a:solidFill>
                    <a:schemeClr val="tx1"/>
                  </a:solidFill>
                  <a:latin typeface="Comic Sans MS" charset="0"/>
                </a:rPr>
                <a:t>(alleli STR)</a:t>
              </a:r>
            </a:p>
          </p:txBody>
        </p:sp>
        <p:grpSp>
          <p:nvGrpSpPr>
            <p:cNvPr id="78865" name="Group 22"/>
            <p:cNvGrpSpPr>
              <a:grpSpLocks/>
            </p:cNvGrpSpPr>
            <p:nvPr/>
          </p:nvGrpSpPr>
          <p:grpSpPr bwMode="auto">
            <a:xfrm>
              <a:off x="2841" y="2075"/>
              <a:ext cx="1774" cy="345"/>
              <a:chOff x="2841" y="2075"/>
              <a:chExt cx="1774" cy="345"/>
            </a:xfrm>
          </p:grpSpPr>
          <p:sp>
            <p:nvSpPr>
              <p:cNvPr id="78866" name="Text Box 11"/>
              <p:cNvSpPr txBox="1">
                <a:spLocks noChangeArrowheads="1"/>
              </p:cNvSpPr>
              <p:nvPr/>
            </p:nvSpPr>
            <p:spPr bwMode="auto">
              <a:xfrm>
                <a:off x="3456" y="2075"/>
                <a:ext cx="1159" cy="345"/>
              </a:xfrm>
              <a:prstGeom prst="rect">
                <a:avLst/>
              </a:prstGeom>
              <a:solidFill>
                <a:srgbClr val="FFFFFF"/>
              </a:solidFill>
              <a:ln w="9525">
                <a:miter lim="800000"/>
                <a:headEnd/>
                <a:tailEnd/>
              </a:ln>
              <a:scene3d>
                <a:camera prst="legacyPerspectiveBottomLeft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>
                <a:lvl1pPr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i="0">
                    <a:solidFill>
                      <a:schemeClr val="tx1"/>
                    </a:solidFill>
                    <a:latin typeface="Comic Sans MS" charset="0"/>
                  </a:rPr>
                  <a:t>Genotipizzazione</a:t>
                </a:r>
              </a:p>
            </p:txBody>
          </p:sp>
          <p:sp>
            <p:nvSpPr>
              <p:cNvPr id="78867" name="Line 12"/>
              <p:cNvSpPr>
                <a:spLocks noChangeShapeType="1"/>
              </p:cNvSpPr>
              <p:nvPr/>
            </p:nvSpPr>
            <p:spPr bwMode="auto">
              <a:xfrm>
                <a:off x="2841" y="2266"/>
                <a:ext cx="460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8854" name="Text Box 13"/>
          <p:cNvSpPr txBox="1">
            <a:spLocks noChangeArrowheads="1"/>
          </p:cNvSpPr>
          <p:nvPr/>
        </p:nvSpPr>
        <p:spPr bwMode="auto">
          <a:xfrm>
            <a:off x="3000375" y="4143375"/>
            <a:ext cx="3786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0" u="sng">
                <a:solidFill>
                  <a:srgbClr val="FF0000"/>
                </a:solidFill>
                <a:latin typeface="Comic Sans MS" charset="0"/>
              </a:rPr>
              <a:t>Genetica/Statistica</a:t>
            </a:r>
            <a:endParaRPr lang="en-US" sz="1800" i="0" u="sng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1066800" y="4648200"/>
            <a:ext cx="7443788" cy="1714500"/>
            <a:chOff x="672" y="2928"/>
            <a:chExt cx="4689" cy="1080"/>
          </a:xfrm>
        </p:grpSpPr>
        <p:sp>
          <p:nvSpPr>
            <p:cNvPr id="78857" name="Text Box 14"/>
            <p:cNvSpPr txBox="1">
              <a:spLocks noChangeArrowheads="1"/>
            </p:cNvSpPr>
            <p:nvPr/>
          </p:nvSpPr>
          <p:spPr bwMode="auto">
            <a:xfrm>
              <a:off x="672" y="2928"/>
              <a:ext cx="1620" cy="5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7"/>
                </a:srgbClr>
              </a:prstShdw>
            </a:effectLst>
          </p:spPr>
          <p:txBody>
            <a:bodyPr/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0">
                  <a:solidFill>
                    <a:schemeClr val="tx1"/>
                  </a:solidFill>
                  <a:latin typeface="Comic Sans MS" charset="0"/>
                </a:rPr>
                <a:t>Comparazione dei profili </a:t>
              </a:r>
            </a:p>
          </p:txBody>
        </p:sp>
        <p:grpSp>
          <p:nvGrpSpPr>
            <p:cNvPr id="78858" name="Group 23"/>
            <p:cNvGrpSpPr>
              <a:grpSpLocks/>
            </p:cNvGrpSpPr>
            <p:nvPr/>
          </p:nvGrpSpPr>
          <p:grpSpPr bwMode="auto">
            <a:xfrm>
              <a:off x="1632" y="3408"/>
              <a:ext cx="2313" cy="600"/>
              <a:chOff x="1632" y="3408"/>
              <a:chExt cx="2313" cy="600"/>
            </a:xfrm>
          </p:grpSpPr>
          <p:sp>
            <p:nvSpPr>
              <p:cNvPr id="78862" name="Text Box 15"/>
              <p:cNvSpPr txBox="1">
                <a:spLocks noChangeArrowheads="1"/>
              </p:cNvSpPr>
              <p:nvPr/>
            </p:nvSpPr>
            <p:spPr bwMode="auto">
              <a:xfrm>
                <a:off x="2025" y="3645"/>
                <a:ext cx="1920" cy="3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000000">
                    <a:alpha val="74997"/>
                  </a:srgbClr>
                </a:prstShdw>
              </a:effectLst>
            </p:spPr>
            <p:txBody>
              <a:bodyPr/>
              <a:lstStyle>
                <a:lvl1pPr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i="0">
                    <a:solidFill>
                      <a:schemeClr val="tx1"/>
                    </a:solidFill>
                    <a:latin typeface="Comic Sans MS" charset="0"/>
                  </a:rPr>
                  <a:t>In caso di match </a:t>
                </a:r>
              </a:p>
            </p:txBody>
          </p:sp>
          <p:sp>
            <p:nvSpPr>
              <p:cNvPr id="78863" name="Line 17"/>
              <p:cNvSpPr>
                <a:spLocks noChangeShapeType="1"/>
              </p:cNvSpPr>
              <p:nvPr/>
            </p:nvSpPr>
            <p:spPr bwMode="auto">
              <a:xfrm rot="3051468" flipH="1">
                <a:off x="1417" y="3623"/>
                <a:ext cx="551" cy="12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78859" name="Group 24"/>
            <p:cNvGrpSpPr>
              <a:grpSpLocks/>
            </p:cNvGrpSpPr>
            <p:nvPr/>
          </p:nvGrpSpPr>
          <p:grpSpPr bwMode="auto">
            <a:xfrm>
              <a:off x="3744" y="2928"/>
              <a:ext cx="1617" cy="768"/>
              <a:chOff x="3744" y="2928"/>
              <a:chExt cx="1617" cy="768"/>
            </a:xfrm>
          </p:grpSpPr>
          <p:sp>
            <p:nvSpPr>
              <p:cNvPr id="78860" name="Text Box 16"/>
              <p:cNvSpPr txBox="1">
                <a:spLocks noChangeArrowheads="1"/>
              </p:cNvSpPr>
              <p:nvPr/>
            </p:nvSpPr>
            <p:spPr bwMode="auto">
              <a:xfrm>
                <a:off x="3744" y="2928"/>
                <a:ext cx="1617" cy="5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000000">
                    <a:alpha val="74997"/>
                  </a:srgbClr>
                </a:prstShdw>
              </a:effectLst>
            </p:spPr>
            <p:txBody>
              <a:bodyPr/>
              <a:lstStyle>
                <a:lvl1pPr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i="0">
                    <a:solidFill>
                      <a:schemeClr val="tx1"/>
                    </a:solidFill>
                    <a:latin typeface="Comic Sans MS" charset="0"/>
                  </a:rPr>
                  <a:t>Redazione di un referto con valutazione del “peso dell’evidenza” </a:t>
                </a:r>
              </a:p>
            </p:txBody>
          </p:sp>
          <p:sp>
            <p:nvSpPr>
              <p:cNvPr id="78861" name="Line 18"/>
              <p:cNvSpPr>
                <a:spLocks noChangeShapeType="1"/>
              </p:cNvSpPr>
              <p:nvPr/>
            </p:nvSpPr>
            <p:spPr bwMode="auto">
              <a:xfrm rot="-2506207">
                <a:off x="3936" y="3696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8856" name="Text Box 19"/>
          <p:cNvSpPr txBox="1">
            <a:spLocks noChangeArrowheads="1"/>
          </p:cNvSpPr>
          <p:nvPr/>
        </p:nvSpPr>
        <p:spPr bwMode="auto">
          <a:xfrm>
            <a:off x="1371600" y="2286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0">
                <a:solidFill>
                  <a:schemeClr val="accent2"/>
                </a:solidFill>
                <a:latin typeface="Times New Roman" charset="0"/>
              </a:rPr>
              <a:t>Fasi dell’analisi del DNA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915B32-249D-6049-9312-AABD2CA9A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46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4"/>
          <p:cNvGrpSpPr>
            <a:grpSpLocks/>
          </p:cNvGrpSpPr>
          <p:nvPr/>
        </p:nvGrpSpPr>
        <p:grpSpPr bwMode="auto">
          <a:xfrm>
            <a:off x="1981200" y="249238"/>
            <a:ext cx="6629400" cy="6532562"/>
            <a:chOff x="6634" y="9284"/>
            <a:chExt cx="4176" cy="4115"/>
          </a:xfrm>
        </p:grpSpPr>
        <p:graphicFrame>
          <p:nvGraphicFramePr>
            <p:cNvPr id="79880" name="Object 5"/>
            <p:cNvGraphicFramePr>
              <a:graphicFrameLocks noChangeAspect="1"/>
            </p:cNvGraphicFramePr>
            <p:nvPr/>
          </p:nvGraphicFramePr>
          <p:xfrm>
            <a:off x="6634" y="9284"/>
            <a:ext cx="4176" cy="41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41" name="Bitmap Image" r:id="rId5" imgW="5229955" imgH="5152381" progId="Paint.Picture">
                    <p:embed/>
                  </p:oleObj>
                </mc:Choice>
                <mc:Fallback>
                  <p:oleObj name="Bitmap Image" r:id="rId5" imgW="5229955" imgH="5152381" progId="Paint.Picture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4" y="9284"/>
                          <a:ext cx="4176" cy="411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881" name="Text Box 6"/>
            <p:cNvSpPr txBox="1">
              <a:spLocks noChangeArrowheads="1"/>
            </p:cNvSpPr>
            <p:nvPr/>
          </p:nvSpPr>
          <p:spPr bwMode="auto">
            <a:xfrm>
              <a:off x="7001" y="93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66FF"/>
                  </a:solidFill>
                  <a:latin typeface="Arial" charset="0"/>
                </a:rPr>
                <a:t>D8S1179</a:t>
              </a:r>
            </a:p>
          </p:txBody>
        </p:sp>
        <p:sp>
          <p:nvSpPr>
            <p:cNvPr id="79882" name="Text Box 7"/>
            <p:cNvSpPr txBox="1">
              <a:spLocks noChangeArrowheads="1"/>
            </p:cNvSpPr>
            <p:nvPr/>
          </p:nvSpPr>
          <p:spPr bwMode="auto">
            <a:xfrm>
              <a:off x="7844" y="9384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66FF"/>
                  </a:solidFill>
                  <a:latin typeface="Arial" charset="0"/>
                </a:rPr>
                <a:t>D21S11</a:t>
              </a:r>
            </a:p>
          </p:txBody>
        </p:sp>
        <p:sp>
          <p:nvSpPr>
            <p:cNvPr id="79883" name="Text Box 8"/>
            <p:cNvSpPr txBox="1">
              <a:spLocks noChangeArrowheads="1"/>
            </p:cNvSpPr>
            <p:nvPr/>
          </p:nvSpPr>
          <p:spPr bwMode="auto">
            <a:xfrm>
              <a:off x="8723" y="93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66FF"/>
                  </a:solidFill>
                  <a:latin typeface="Arial" charset="0"/>
                </a:rPr>
                <a:t>D7S820</a:t>
              </a:r>
            </a:p>
          </p:txBody>
        </p:sp>
        <p:sp>
          <p:nvSpPr>
            <p:cNvPr id="79884" name="Text Box 9"/>
            <p:cNvSpPr txBox="1">
              <a:spLocks noChangeArrowheads="1"/>
            </p:cNvSpPr>
            <p:nvPr/>
          </p:nvSpPr>
          <p:spPr bwMode="auto">
            <a:xfrm>
              <a:off x="9731" y="9411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66FF"/>
                  </a:solidFill>
                  <a:latin typeface="Arial" charset="0"/>
                </a:rPr>
                <a:t>CSF1PO</a:t>
              </a:r>
            </a:p>
          </p:txBody>
        </p:sp>
        <p:sp>
          <p:nvSpPr>
            <p:cNvPr id="79885" name="Text Box 10"/>
            <p:cNvSpPr txBox="1">
              <a:spLocks noChangeArrowheads="1"/>
            </p:cNvSpPr>
            <p:nvPr/>
          </p:nvSpPr>
          <p:spPr bwMode="auto">
            <a:xfrm>
              <a:off x="6896" y="1006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33CC33"/>
                  </a:solidFill>
                  <a:latin typeface="Arial" charset="0"/>
                </a:rPr>
                <a:t>D3S1358</a:t>
              </a:r>
            </a:p>
          </p:txBody>
        </p:sp>
        <p:sp>
          <p:nvSpPr>
            <p:cNvPr id="79886" name="Text Box 11"/>
            <p:cNvSpPr txBox="1">
              <a:spLocks noChangeArrowheads="1"/>
            </p:cNvSpPr>
            <p:nvPr/>
          </p:nvSpPr>
          <p:spPr bwMode="auto">
            <a:xfrm>
              <a:off x="7406" y="9957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33CC33"/>
                  </a:solidFill>
                  <a:latin typeface="Arial" charset="0"/>
                </a:rPr>
                <a:t>TH01</a:t>
              </a:r>
            </a:p>
          </p:txBody>
        </p:sp>
        <p:sp>
          <p:nvSpPr>
            <p:cNvPr id="79887" name="Text Box 12"/>
            <p:cNvSpPr txBox="1">
              <a:spLocks noChangeArrowheads="1"/>
            </p:cNvSpPr>
            <p:nvPr/>
          </p:nvSpPr>
          <p:spPr bwMode="auto">
            <a:xfrm>
              <a:off x="8267" y="10074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33CC33"/>
                  </a:solidFill>
                  <a:latin typeface="Arial" charset="0"/>
                </a:rPr>
                <a:t>D13S317</a:t>
              </a:r>
            </a:p>
          </p:txBody>
        </p:sp>
        <p:sp>
          <p:nvSpPr>
            <p:cNvPr id="79888" name="Text Box 13"/>
            <p:cNvSpPr txBox="1">
              <a:spLocks noChangeArrowheads="1"/>
            </p:cNvSpPr>
            <p:nvPr/>
          </p:nvSpPr>
          <p:spPr bwMode="auto">
            <a:xfrm>
              <a:off x="8933" y="10101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33CC33"/>
                  </a:solidFill>
                  <a:latin typeface="Arial" charset="0"/>
                </a:rPr>
                <a:t>D16S539</a:t>
              </a:r>
            </a:p>
          </p:txBody>
        </p:sp>
        <p:sp>
          <p:nvSpPr>
            <p:cNvPr id="79889" name="Text Box 14"/>
            <p:cNvSpPr txBox="1">
              <a:spLocks noChangeArrowheads="1"/>
            </p:cNvSpPr>
            <p:nvPr/>
          </p:nvSpPr>
          <p:spPr bwMode="auto">
            <a:xfrm>
              <a:off x="9641" y="10146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33CC33"/>
                  </a:solidFill>
                  <a:latin typeface="Arial" charset="0"/>
                </a:rPr>
                <a:t>D2S1338</a:t>
              </a:r>
            </a:p>
          </p:txBody>
        </p:sp>
        <p:sp>
          <p:nvSpPr>
            <p:cNvPr id="79890" name="Text Box 15"/>
            <p:cNvSpPr txBox="1">
              <a:spLocks noChangeArrowheads="1"/>
            </p:cNvSpPr>
            <p:nvPr/>
          </p:nvSpPr>
          <p:spPr bwMode="auto">
            <a:xfrm>
              <a:off x="6707" y="10944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0000"/>
                  </a:solidFill>
                  <a:latin typeface="Arial" charset="0"/>
                </a:rPr>
                <a:t>D19S433</a:t>
              </a:r>
            </a:p>
          </p:txBody>
        </p:sp>
        <p:sp>
          <p:nvSpPr>
            <p:cNvPr id="79891" name="Text Box 16"/>
            <p:cNvSpPr txBox="1">
              <a:spLocks noChangeArrowheads="1"/>
            </p:cNvSpPr>
            <p:nvPr/>
          </p:nvSpPr>
          <p:spPr bwMode="auto">
            <a:xfrm>
              <a:off x="9074" y="1093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0000"/>
                  </a:solidFill>
                  <a:latin typeface="Arial" charset="0"/>
                </a:rPr>
                <a:t>D18S51</a:t>
              </a:r>
            </a:p>
          </p:txBody>
        </p:sp>
        <p:sp>
          <p:nvSpPr>
            <p:cNvPr id="79892" name="Text Box 17"/>
            <p:cNvSpPr txBox="1">
              <a:spLocks noChangeArrowheads="1"/>
            </p:cNvSpPr>
            <p:nvPr/>
          </p:nvSpPr>
          <p:spPr bwMode="auto">
            <a:xfrm>
              <a:off x="8222" y="10809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0000"/>
                  </a:solidFill>
                  <a:latin typeface="Arial" charset="0"/>
                </a:rPr>
                <a:t>TPOX</a:t>
              </a:r>
            </a:p>
          </p:txBody>
        </p:sp>
        <p:sp>
          <p:nvSpPr>
            <p:cNvPr id="79893" name="Text Box 18"/>
            <p:cNvSpPr txBox="1">
              <a:spLocks noChangeArrowheads="1"/>
            </p:cNvSpPr>
            <p:nvPr/>
          </p:nvSpPr>
          <p:spPr bwMode="auto">
            <a:xfrm>
              <a:off x="7529" y="10944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000000"/>
                  </a:solidFill>
                  <a:latin typeface="Arial" charset="0"/>
                </a:rPr>
                <a:t>VWA</a:t>
              </a:r>
            </a:p>
          </p:txBody>
        </p:sp>
        <p:sp>
          <p:nvSpPr>
            <p:cNvPr id="79894" name="Text Box 19"/>
            <p:cNvSpPr txBox="1">
              <a:spLocks noChangeArrowheads="1"/>
            </p:cNvSpPr>
            <p:nvPr/>
          </p:nvSpPr>
          <p:spPr bwMode="auto">
            <a:xfrm>
              <a:off x="6776" y="11671"/>
              <a:ext cx="5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FF3300"/>
                  </a:solidFill>
                  <a:latin typeface="Arial" charset="0"/>
                </a:rPr>
                <a:t>AMEL</a:t>
              </a:r>
            </a:p>
          </p:txBody>
        </p:sp>
        <p:sp>
          <p:nvSpPr>
            <p:cNvPr id="79895" name="Text Box 20"/>
            <p:cNvSpPr txBox="1">
              <a:spLocks noChangeArrowheads="1"/>
            </p:cNvSpPr>
            <p:nvPr/>
          </p:nvSpPr>
          <p:spPr bwMode="auto">
            <a:xfrm>
              <a:off x="7216" y="11680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FF3300"/>
                  </a:solidFill>
                  <a:latin typeface="Arial" charset="0"/>
                </a:rPr>
                <a:t>D5S818</a:t>
              </a:r>
            </a:p>
          </p:txBody>
        </p:sp>
        <p:sp>
          <p:nvSpPr>
            <p:cNvPr id="79896" name="Text Box 21"/>
            <p:cNvSpPr txBox="1">
              <a:spLocks noChangeArrowheads="1"/>
            </p:cNvSpPr>
            <p:nvPr/>
          </p:nvSpPr>
          <p:spPr bwMode="auto">
            <a:xfrm>
              <a:off x="8258" y="11716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FF3300"/>
                  </a:solidFill>
                  <a:latin typeface="Arial" charset="0"/>
                </a:rPr>
                <a:t>FGA</a:t>
              </a:r>
            </a:p>
          </p:txBody>
        </p:sp>
        <p:sp>
          <p:nvSpPr>
            <p:cNvPr id="79897" name="Text Box 22"/>
            <p:cNvSpPr txBox="1">
              <a:spLocks noChangeArrowheads="1"/>
            </p:cNvSpPr>
            <p:nvPr/>
          </p:nvSpPr>
          <p:spPr bwMode="auto">
            <a:xfrm>
              <a:off x="7329" y="12535"/>
              <a:ext cx="22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0">
                  <a:solidFill>
                    <a:srgbClr val="FF9900"/>
                  </a:solidFill>
                  <a:latin typeface="Arial" charset="0"/>
                </a:rPr>
                <a:t>GS500 LIZ size standard</a:t>
              </a:r>
            </a:p>
          </p:txBody>
        </p:sp>
      </p:grpSp>
      <p:sp>
        <p:nvSpPr>
          <p:cNvPr id="79874" name="Text Box 23"/>
          <p:cNvSpPr txBox="1">
            <a:spLocks noChangeArrowheads="1"/>
          </p:cNvSpPr>
          <p:nvPr/>
        </p:nvSpPr>
        <p:spPr bwMode="auto">
          <a:xfrm>
            <a:off x="657225" y="874713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0">
                <a:solidFill>
                  <a:srgbClr val="0066FF"/>
                </a:solidFill>
                <a:latin typeface="Arial" charset="0"/>
              </a:rPr>
              <a:t>6FAM (blue)</a:t>
            </a:r>
          </a:p>
        </p:txBody>
      </p:sp>
      <p:sp>
        <p:nvSpPr>
          <p:cNvPr id="79875" name="Text Box 24"/>
          <p:cNvSpPr txBox="1">
            <a:spLocks noChangeArrowheads="1"/>
          </p:cNvSpPr>
          <p:nvPr/>
        </p:nvSpPr>
        <p:spPr bwMode="auto">
          <a:xfrm>
            <a:off x="642938" y="1984375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0">
                <a:solidFill>
                  <a:srgbClr val="00CC66"/>
                </a:solidFill>
                <a:latin typeface="Arial" charset="0"/>
              </a:rPr>
              <a:t>VIC (green)</a:t>
            </a:r>
          </a:p>
        </p:txBody>
      </p:sp>
      <p:sp>
        <p:nvSpPr>
          <p:cNvPr id="79876" name="Text Box 25"/>
          <p:cNvSpPr txBox="1">
            <a:spLocks noChangeArrowheads="1"/>
          </p:cNvSpPr>
          <p:nvPr/>
        </p:nvSpPr>
        <p:spPr bwMode="auto">
          <a:xfrm>
            <a:off x="552450" y="3370263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0">
                <a:solidFill>
                  <a:srgbClr val="FFFF00"/>
                </a:solidFill>
                <a:latin typeface="Arial" charset="0"/>
              </a:rPr>
              <a:t>NED (yellow)</a:t>
            </a:r>
          </a:p>
        </p:txBody>
      </p:sp>
      <p:sp>
        <p:nvSpPr>
          <p:cNvPr id="79877" name="Text Box 26"/>
          <p:cNvSpPr txBox="1">
            <a:spLocks noChangeArrowheads="1"/>
          </p:cNvSpPr>
          <p:nvPr/>
        </p:nvSpPr>
        <p:spPr bwMode="auto">
          <a:xfrm>
            <a:off x="642938" y="46863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0">
                <a:solidFill>
                  <a:srgbClr val="FF5050"/>
                </a:solidFill>
                <a:latin typeface="Arial" charset="0"/>
              </a:rPr>
              <a:t>PET (red)</a:t>
            </a:r>
          </a:p>
        </p:txBody>
      </p:sp>
      <p:sp>
        <p:nvSpPr>
          <p:cNvPr id="79878" name="Text Box 27"/>
          <p:cNvSpPr txBox="1">
            <a:spLocks noChangeArrowheads="1"/>
          </p:cNvSpPr>
          <p:nvPr/>
        </p:nvSpPr>
        <p:spPr bwMode="auto">
          <a:xfrm>
            <a:off x="533400" y="6064250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0">
                <a:solidFill>
                  <a:srgbClr val="FF9966"/>
                </a:solidFill>
                <a:latin typeface="Arial" charset="0"/>
              </a:rPr>
              <a:t>LIZ (orange)</a:t>
            </a:r>
          </a:p>
        </p:txBody>
      </p:sp>
      <p:sp>
        <p:nvSpPr>
          <p:cNvPr id="79879" name="Text Box 28"/>
          <p:cNvSpPr txBox="1">
            <a:spLocks noChangeArrowheads="1"/>
          </p:cNvSpPr>
          <p:nvPr/>
        </p:nvSpPr>
        <p:spPr bwMode="auto">
          <a:xfrm>
            <a:off x="76200" y="0"/>
            <a:ext cx="2057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37" tIns="42318" rIns="84637" bIns="42318">
            <a:spAutoFit/>
          </a:bodyPr>
          <a:lstStyle>
            <a:lvl1pPr defTabSz="846138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46138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46138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46138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46138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defTabSz="84613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defTabSz="84613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defTabSz="84613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defTabSz="84613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0">
                <a:solidFill>
                  <a:srgbClr val="000000"/>
                </a:solidFill>
                <a:latin typeface="Arial" charset="0"/>
              </a:rPr>
              <a:t>AmpFlSTR</a:t>
            </a:r>
            <a:r>
              <a:rPr lang="en-US" sz="2400" i="0" baseline="30000">
                <a:solidFill>
                  <a:srgbClr val="000000"/>
                </a:solidFill>
                <a:latin typeface="Arial" charset="0"/>
              </a:rPr>
              <a:t>®</a:t>
            </a:r>
            <a:r>
              <a:rPr lang="en-US" sz="2400" i="0">
                <a:solidFill>
                  <a:srgbClr val="000000"/>
                </a:solidFill>
                <a:latin typeface="Arial" charset="0"/>
              </a:rPr>
              <a:t> Identifiler™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04D689-6114-2B46-B820-79F7DEDFC2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9"/>
    </mc:Choice>
    <mc:Fallback xmlns="">
      <p:transition spd="slow" advTm="1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ab 7"/>
          <p:cNvPicPr>
            <a:picLocks noChangeAspect="1" noChangeArrowheads="1"/>
          </p:cNvPicPr>
          <p:nvPr/>
        </p:nvPicPr>
        <p:blipFill>
          <a:blip r:embed="rId5">
            <a:lum bright="-3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838200"/>
            <a:ext cx="55641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carta di identità genotipica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4B4DDB-7341-1841-97EA-AD9D36665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6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ChangeArrowheads="1"/>
          </p:cNvSpPr>
          <p:nvPr/>
        </p:nvSpPr>
        <p:spPr bwMode="auto">
          <a:xfrm>
            <a:off x="0" y="3048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endParaRPr lang="it-IT" sz="3200" b="1" i="0">
              <a:solidFill>
                <a:srgbClr val="FF3300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80898" name="Text Box 9"/>
          <p:cNvSpPr txBox="1">
            <a:spLocks noChangeArrowheads="1"/>
          </p:cNvSpPr>
          <p:nvPr/>
        </p:nvSpPr>
        <p:spPr bwMode="auto">
          <a:xfrm>
            <a:off x="2201863" y="1476375"/>
            <a:ext cx="3581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grpSp>
        <p:nvGrpSpPr>
          <p:cNvPr id="80899" name="Group 10"/>
          <p:cNvGrpSpPr>
            <a:grpSpLocks/>
          </p:cNvGrpSpPr>
          <p:nvPr/>
        </p:nvGrpSpPr>
        <p:grpSpPr bwMode="auto">
          <a:xfrm>
            <a:off x="2916238" y="1484313"/>
            <a:ext cx="4919662" cy="5105400"/>
            <a:chOff x="3120" y="1632"/>
            <a:chExt cx="2400" cy="1824"/>
          </a:xfrm>
        </p:grpSpPr>
        <p:pic>
          <p:nvPicPr>
            <p:cNvPr id="80911" name="Picture 11" descr="prov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632"/>
              <a:ext cx="2400" cy="182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12" name="Rectangle 12"/>
            <p:cNvSpPr>
              <a:spLocks noChangeArrowheads="1"/>
            </p:cNvSpPr>
            <p:nvPr/>
          </p:nvSpPr>
          <p:spPr bwMode="auto">
            <a:xfrm>
              <a:off x="3120" y="1632"/>
              <a:ext cx="2400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11188" y="5084763"/>
            <a:ext cx="2482850" cy="914400"/>
            <a:chOff x="1020" y="3203"/>
            <a:chExt cx="1564" cy="576"/>
          </a:xfrm>
        </p:grpSpPr>
        <p:grpSp>
          <p:nvGrpSpPr>
            <p:cNvPr id="80907" name="Group 18"/>
            <p:cNvGrpSpPr>
              <a:grpSpLocks/>
            </p:cNvGrpSpPr>
            <p:nvPr/>
          </p:nvGrpSpPr>
          <p:grpSpPr bwMode="auto">
            <a:xfrm>
              <a:off x="2200" y="3203"/>
              <a:ext cx="384" cy="576"/>
              <a:chOff x="1008" y="3120"/>
              <a:chExt cx="384" cy="576"/>
            </a:xfrm>
          </p:grpSpPr>
          <p:sp>
            <p:nvSpPr>
              <p:cNvPr id="80909" name="Line 19"/>
              <p:cNvSpPr>
                <a:spLocks noChangeShapeType="1"/>
              </p:cNvSpPr>
              <p:nvPr/>
            </p:nvSpPr>
            <p:spPr bwMode="auto">
              <a:xfrm flipV="1">
                <a:off x="1008" y="3120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66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910" name="Line 20"/>
              <p:cNvSpPr>
                <a:spLocks noChangeShapeType="1"/>
              </p:cNvSpPr>
              <p:nvPr/>
            </p:nvSpPr>
            <p:spPr bwMode="auto">
              <a:xfrm>
                <a:off x="1008" y="3408"/>
                <a:ext cx="336" cy="288"/>
              </a:xfrm>
              <a:prstGeom prst="line">
                <a:avLst/>
              </a:prstGeom>
              <a:noFill/>
              <a:ln w="38100">
                <a:solidFill>
                  <a:srgbClr val="66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0908" name="Text Box 21"/>
            <p:cNvSpPr txBox="1">
              <a:spLocks noChangeArrowheads="1"/>
            </p:cNvSpPr>
            <p:nvPr/>
          </p:nvSpPr>
          <p:spPr bwMode="auto">
            <a:xfrm>
              <a:off x="1020" y="3339"/>
              <a:ext cx="11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 b="1" i="0">
                  <a:solidFill>
                    <a:srgbClr val="66FF66"/>
                  </a:solidFill>
                  <a:latin typeface="Arial" charset="0"/>
                </a:rPr>
                <a:t>Compatibilità 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857250" y="3860800"/>
            <a:ext cx="2452688" cy="914400"/>
            <a:chOff x="1129" y="2523"/>
            <a:chExt cx="1545" cy="576"/>
          </a:xfrm>
        </p:grpSpPr>
        <p:sp>
          <p:nvSpPr>
            <p:cNvPr id="80903" name="Text Box 23"/>
            <p:cNvSpPr txBox="1">
              <a:spLocks noChangeArrowheads="1"/>
            </p:cNvSpPr>
            <p:nvPr/>
          </p:nvSpPr>
          <p:spPr bwMode="auto">
            <a:xfrm>
              <a:off x="1129" y="2701"/>
              <a:ext cx="112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 b="1" i="0">
                  <a:solidFill>
                    <a:srgbClr val="FF0000"/>
                  </a:solidFill>
                  <a:latin typeface="Arial" charset="0"/>
                </a:rPr>
                <a:t>Esclusione</a:t>
              </a:r>
            </a:p>
          </p:txBody>
        </p:sp>
        <p:grpSp>
          <p:nvGrpSpPr>
            <p:cNvPr id="80904" name="Group 24"/>
            <p:cNvGrpSpPr>
              <a:grpSpLocks/>
            </p:cNvGrpSpPr>
            <p:nvPr/>
          </p:nvGrpSpPr>
          <p:grpSpPr bwMode="auto">
            <a:xfrm>
              <a:off x="2290" y="2523"/>
              <a:ext cx="384" cy="576"/>
              <a:chOff x="1008" y="3120"/>
              <a:chExt cx="384" cy="576"/>
            </a:xfrm>
          </p:grpSpPr>
          <p:sp>
            <p:nvSpPr>
              <p:cNvPr id="80905" name="Line 25"/>
              <p:cNvSpPr>
                <a:spLocks noChangeShapeType="1"/>
              </p:cNvSpPr>
              <p:nvPr/>
            </p:nvSpPr>
            <p:spPr bwMode="auto">
              <a:xfrm flipV="1">
                <a:off x="1008" y="3120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906" name="Line 26"/>
              <p:cNvSpPr>
                <a:spLocks noChangeShapeType="1"/>
              </p:cNvSpPr>
              <p:nvPr/>
            </p:nvSpPr>
            <p:spPr bwMode="auto">
              <a:xfrm>
                <a:off x="1008" y="3408"/>
                <a:ext cx="336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0902" name="Rectangle 27"/>
          <p:cNvSpPr>
            <a:spLocks noChangeArrowheads="1"/>
          </p:cNvSpPr>
          <p:nvPr/>
        </p:nvSpPr>
        <p:spPr bwMode="auto">
          <a:xfrm>
            <a:off x="684213" y="188913"/>
            <a:ext cx="7270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fr-FR" sz="2800" b="1" i="0">
                <a:solidFill>
                  <a:srgbClr val="66FF33"/>
                </a:solidFill>
              </a:rPr>
              <a:t>COMPARAZIONE DI PROFILI GENETICI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2E86C1-3ED2-A243-9E21-C88B347D7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4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6530975" y="2055813"/>
            <a:ext cx="685800" cy="609600"/>
            <a:chOff x="1104" y="1632"/>
            <a:chExt cx="432" cy="384"/>
          </a:xfrm>
        </p:grpSpPr>
        <p:sp>
          <p:nvSpPr>
            <p:cNvPr id="82080" name="Freeform 3"/>
            <p:cNvSpPr>
              <a:spLocks/>
            </p:cNvSpPr>
            <p:nvPr/>
          </p:nvSpPr>
          <p:spPr bwMode="auto">
            <a:xfrm>
              <a:off x="1104" y="1632"/>
              <a:ext cx="432" cy="384"/>
            </a:xfrm>
            <a:custGeom>
              <a:avLst/>
              <a:gdLst>
                <a:gd name="T0" fmla="*/ 0 w 432"/>
                <a:gd name="T1" fmla="*/ 144 h 384"/>
                <a:gd name="T2" fmla="*/ 0 w 432"/>
                <a:gd name="T3" fmla="*/ 192 h 384"/>
                <a:gd name="T4" fmla="*/ 48 w 432"/>
                <a:gd name="T5" fmla="*/ 240 h 384"/>
                <a:gd name="T6" fmla="*/ 48 w 432"/>
                <a:gd name="T7" fmla="*/ 336 h 384"/>
                <a:gd name="T8" fmla="*/ 96 w 432"/>
                <a:gd name="T9" fmla="*/ 336 h 384"/>
                <a:gd name="T10" fmla="*/ 240 w 432"/>
                <a:gd name="T11" fmla="*/ 384 h 384"/>
                <a:gd name="T12" fmla="*/ 336 w 432"/>
                <a:gd name="T13" fmla="*/ 384 h 384"/>
                <a:gd name="T14" fmla="*/ 432 w 432"/>
                <a:gd name="T15" fmla="*/ 288 h 384"/>
                <a:gd name="T16" fmla="*/ 384 w 432"/>
                <a:gd name="T17" fmla="*/ 240 h 384"/>
                <a:gd name="T18" fmla="*/ 432 w 432"/>
                <a:gd name="T19" fmla="*/ 144 h 384"/>
                <a:gd name="T20" fmla="*/ 384 w 432"/>
                <a:gd name="T21" fmla="*/ 48 h 384"/>
                <a:gd name="T22" fmla="*/ 336 w 432"/>
                <a:gd name="T23" fmla="*/ 0 h 384"/>
                <a:gd name="T24" fmla="*/ 288 w 432"/>
                <a:gd name="T25" fmla="*/ 0 h 384"/>
                <a:gd name="T26" fmla="*/ 192 w 432"/>
                <a:gd name="T27" fmla="*/ 0 h 384"/>
                <a:gd name="T28" fmla="*/ 144 w 432"/>
                <a:gd name="T29" fmla="*/ 48 h 384"/>
                <a:gd name="T30" fmla="*/ 144 w 432"/>
                <a:gd name="T31" fmla="*/ 96 h 384"/>
                <a:gd name="T32" fmla="*/ 96 w 432"/>
                <a:gd name="T33" fmla="*/ 48 h 384"/>
                <a:gd name="T34" fmla="*/ 48 w 432"/>
                <a:gd name="T35" fmla="*/ 48 h 384"/>
                <a:gd name="T36" fmla="*/ 48 w 432"/>
                <a:gd name="T37" fmla="*/ 96 h 384"/>
                <a:gd name="T38" fmla="*/ 0 w 432"/>
                <a:gd name="T39" fmla="*/ 96 h 384"/>
                <a:gd name="T40" fmla="*/ 0 w 432"/>
                <a:gd name="T41" fmla="*/ 144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2"/>
                <a:gd name="T64" fmla="*/ 0 h 384"/>
                <a:gd name="T65" fmla="*/ 432 w 432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2" h="384">
                  <a:moveTo>
                    <a:pt x="0" y="144"/>
                  </a:moveTo>
                  <a:lnTo>
                    <a:pt x="0" y="192"/>
                  </a:lnTo>
                  <a:lnTo>
                    <a:pt x="48" y="240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240" y="384"/>
                  </a:lnTo>
                  <a:lnTo>
                    <a:pt x="336" y="384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432" y="144"/>
                  </a:lnTo>
                  <a:lnTo>
                    <a:pt x="384" y="48"/>
                  </a:lnTo>
                  <a:lnTo>
                    <a:pt x="336" y="0"/>
                  </a:lnTo>
                  <a:lnTo>
                    <a:pt x="28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48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81" name="Oval 4"/>
            <p:cNvSpPr>
              <a:spLocks noChangeArrowheads="1"/>
            </p:cNvSpPr>
            <p:nvPr/>
          </p:nvSpPr>
          <p:spPr bwMode="auto">
            <a:xfrm>
              <a:off x="1296" y="1776"/>
              <a:ext cx="4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22" name="Group 5"/>
          <p:cNvGrpSpPr>
            <a:grpSpLocks/>
          </p:cNvGrpSpPr>
          <p:nvPr/>
        </p:nvGrpSpPr>
        <p:grpSpPr bwMode="auto">
          <a:xfrm>
            <a:off x="1463675" y="1544638"/>
            <a:ext cx="685800" cy="609600"/>
            <a:chOff x="1104" y="1632"/>
            <a:chExt cx="432" cy="384"/>
          </a:xfrm>
        </p:grpSpPr>
        <p:sp>
          <p:nvSpPr>
            <p:cNvPr id="82078" name="Freeform 6"/>
            <p:cNvSpPr>
              <a:spLocks/>
            </p:cNvSpPr>
            <p:nvPr/>
          </p:nvSpPr>
          <p:spPr bwMode="auto">
            <a:xfrm>
              <a:off x="1104" y="1632"/>
              <a:ext cx="432" cy="384"/>
            </a:xfrm>
            <a:custGeom>
              <a:avLst/>
              <a:gdLst>
                <a:gd name="T0" fmla="*/ 0 w 432"/>
                <a:gd name="T1" fmla="*/ 144 h 384"/>
                <a:gd name="T2" fmla="*/ 0 w 432"/>
                <a:gd name="T3" fmla="*/ 192 h 384"/>
                <a:gd name="T4" fmla="*/ 48 w 432"/>
                <a:gd name="T5" fmla="*/ 240 h 384"/>
                <a:gd name="T6" fmla="*/ 48 w 432"/>
                <a:gd name="T7" fmla="*/ 336 h 384"/>
                <a:gd name="T8" fmla="*/ 96 w 432"/>
                <a:gd name="T9" fmla="*/ 336 h 384"/>
                <a:gd name="T10" fmla="*/ 240 w 432"/>
                <a:gd name="T11" fmla="*/ 384 h 384"/>
                <a:gd name="T12" fmla="*/ 336 w 432"/>
                <a:gd name="T13" fmla="*/ 384 h 384"/>
                <a:gd name="T14" fmla="*/ 432 w 432"/>
                <a:gd name="T15" fmla="*/ 288 h 384"/>
                <a:gd name="T16" fmla="*/ 384 w 432"/>
                <a:gd name="T17" fmla="*/ 240 h 384"/>
                <a:gd name="T18" fmla="*/ 432 w 432"/>
                <a:gd name="T19" fmla="*/ 144 h 384"/>
                <a:gd name="T20" fmla="*/ 384 w 432"/>
                <a:gd name="T21" fmla="*/ 48 h 384"/>
                <a:gd name="T22" fmla="*/ 336 w 432"/>
                <a:gd name="T23" fmla="*/ 0 h 384"/>
                <a:gd name="T24" fmla="*/ 288 w 432"/>
                <a:gd name="T25" fmla="*/ 0 h 384"/>
                <a:gd name="T26" fmla="*/ 192 w 432"/>
                <a:gd name="T27" fmla="*/ 0 h 384"/>
                <a:gd name="T28" fmla="*/ 144 w 432"/>
                <a:gd name="T29" fmla="*/ 48 h 384"/>
                <a:gd name="T30" fmla="*/ 144 w 432"/>
                <a:gd name="T31" fmla="*/ 96 h 384"/>
                <a:gd name="T32" fmla="*/ 96 w 432"/>
                <a:gd name="T33" fmla="*/ 48 h 384"/>
                <a:gd name="T34" fmla="*/ 48 w 432"/>
                <a:gd name="T35" fmla="*/ 48 h 384"/>
                <a:gd name="T36" fmla="*/ 48 w 432"/>
                <a:gd name="T37" fmla="*/ 96 h 384"/>
                <a:gd name="T38" fmla="*/ 0 w 432"/>
                <a:gd name="T39" fmla="*/ 96 h 384"/>
                <a:gd name="T40" fmla="*/ 0 w 432"/>
                <a:gd name="T41" fmla="*/ 144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2"/>
                <a:gd name="T64" fmla="*/ 0 h 384"/>
                <a:gd name="T65" fmla="*/ 432 w 432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2" h="384">
                  <a:moveTo>
                    <a:pt x="0" y="144"/>
                  </a:moveTo>
                  <a:lnTo>
                    <a:pt x="0" y="192"/>
                  </a:lnTo>
                  <a:lnTo>
                    <a:pt x="48" y="240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240" y="384"/>
                  </a:lnTo>
                  <a:lnTo>
                    <a:pt x="336" y="384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432" y="144"/>
                  </a:lnTo>
                  <a:lnTo>
                    <a:pt x="384" y="48"/>
                  </a:lnTo>
                  <a:lnTo>
                    <a:pt x="336" y="0"/>
                  </a:lnTo>
                  <a:lnTo>
                    <a:pt x="28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48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79" name="Oval 7"/>
            <p:cNvSpPr>
              <a:spLocks noChangeArrowheads="1"/>
            </p:cNvSpPr>
            <p:nvPr/>
          </p:nvSpPr>
          <p:spPr bwMode="auto">
            <a:xfrm>
              <a:off x="1296" y="177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23" name="Group 8"/>
          <p:cNvGrpSpPr>
            <a:grpSpLocks/>
          </p:cNvGrpSpPr>
          <p:nvPr/>
        </p:nvGrpSpPr>
        <p:grpSpPr bwMode="auto">
          <a:xfrm>
            <a:off x="1616075" y="2535238"/>
            <a:ext cx="685800" cy="609600"/>
            <a:chOff x="1104" y="1632"/>
            <a:chExt cx="432" cy="384"/>
          </a:xfrm>
        </p:grpSpPr>
        <p:sp>
          <p:nvSpPr>
            <p:cNvPr id="82076" name="Freeform 9"/>
            <p:cNvSpPr>
              <a:spLocks/>
            </p:cNvSpPr>
            <p:nvPr/>
          </p:nvSpPr>
          <p:spPr bwMode="auto">
            <a:xfrm>
              <a:off x="1104" y="1632"/>
              <a:ext cx="432" cy="384"/>
            </a:xfrm>
            <a:custGeom>
              <a:avLst/>
              <a:gdLst>
                <a:gd name="T0" fmla="*/ 0 w 432"/>
                <a:gd name="T1" fmla="*/ 144 h 384"/>
                <a:gd name="T2" fmla="*/ 0 w 432"/>
                <a:gd name="T3" fmla="*/ 192 h 384"/>
                <a:gd name="T4" fmla="*/ 48 w 432"/>
                <a:gd name="T5" fmla="*/ 240 h 384"/>
                <a:gd name="T6" fmla="*/ 48 w 432"/>
                <a:gd name="T7" fmla="*/ 336 h 384"/>
                <a:gd name="T8" fmla="*/ 96 w 432"/>
                <a:gd name="T9" fmla="*/ 336 h 384"/>
                <a:gd name="T10" fmla="*/ 240 w 432"/>
                <a:gd name="T11" fmla="*/ 384 h 384"/>
                <a:gd name="T12" fmla="*/ 336 w 432"/>
                <a:gd name="T13" fmla="*/ 384 h 384"/>
                <a:gd name="T14" fmla="*/ 432 w 432"/>
                <a:gd name="T15" fmla="*/ 288 h 384"/>
                <a:gd name="T16" fmla="*/ 384 w 432"/>
                <a:gd name="T17" fmla="*/ 240 h 384"/>
                <a:gd name="T18" fmla="*/ 432 w 432"/>
                <a:gd name="T19" fmla="*/ 144 h 384"/>
                <a:gd name="T20" fmla="*/ 384 w 432"/>
                <a:gd name="T21" fmla="*/ 48 h 384"/>
                <a:gd name="T22" fmla="*/ 336 w 432"/>
                <a:gd name="T23" fmla="*/ 0 h 384"/>
                <a:gd name="T24" fmla="*/ 288 w 432"/>
                <a:gd name="T25" fmla="*/ 0 h 384"/>
                <a:gd name="T26" fmla="*/ 192 w 432"/>
                <a:gd name="T27" fmla="*/ 0 h 384"/>
                <a:gd name="T28" fmla="*/ 144 w 432"/>
                <a:gd name="T29" fmla="*/ 48 h 384"/>
                <a:gd name="T30" fmla="*/ 144 w 432"/>
                <a:gd name="T31" fmla="*/ 96 h 384"/>
                <a:gd name="T32" fmla="*/ 96 w 432"/>
                <a:gd name="T33" fmla="*/ 48 h 384"/>
                <a:gd name="T34" fmla="*/ 48 w 432"/>
                <a:gd name="T35" fmla="*/ 48 h 384"/>
                <a:gd name="T36" fmla="*/ 48 w 432"/>
                <a:gd name="T37" fmla="*/ 96 h 384"/>
                <a:gd name="T38" fmla="*/ 0 w 432"/>
                <a:gd name="T39" fmla="*/ 96 h 384"/>
                <a:gd name="T40" fmla="*/ 0 w 432"/>
                <a:gd name="T41" fmla="*/ 144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2"/>
                <a:gd name="T64" fmla="*/ 0 h 384"/>
                <a:gd name="T65" fmla="*/ 432 w 432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2" h="384">
                  <a:moveTo>
                    <a:pt x="0" y="144"/>
                  </a:moveTo>
                  <a:lnTo>
                    <a:pt x="0" y="192"/>
                  </a:lnTo>
                  <a:lnTo>
                    <a:pt x="48" y="240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240" y="384"/>
                  </a:lnTo>
                  <a:lnTo>
                    <a:pt x="336" y="384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432" y="144"/>
                  </a:lnTo>
                  <a:lnTo>
                    <a:pt x="384" y="48"/>
                  </a:lnTo>
                  <a:lnTo>
                    <a:pt x="336" y="0"/>
                  </a:lnTo>
                  <a:lnTo>
                    <a:pt x="28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48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77" name="Oval 10"/>
            <p:cNvSpPr>
              <a:spLocks noChangeArrowheads="1"/>
            </p:cNvSpPr>
            <p:nvPr/>
          </p:nvSpPr>
          <p:spPr bwMode="auto">
            <a:xfrm>
              <a:off x="1296" y="177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24" name="Group 11"/>
          <p:cNvGrpSpPr>
            <a:grpSpLocks/>
          </p:cNvGrpSpPr>
          <p:nvPr/>
        </p:nvGrpSpPr>
        <p:grpSpPr bwMode="auto">
          <a:xfrm>
            <a:off x="701675" y="1773238"/>
            <a:ext cx="685800" cy="609600"/>
            <a:chOff x="1104" y="1632"/>
            <a:chExt cx="432" cy="384"/>
          </a:xfrm>
        </p:grpSpPr>
        <p:sp>
          <p:nvSpPr>
            <p:cNvPr id="82074" name="Freeform 12"/>
            <p:cNvSpPr>
              <a:spLocks/>
            </p:cNvSpPr>
            <p:nvPr/>
          </p:nvSpPr>
          <p:spPr bwMode="auto">
            <a:xfrm>
              <a:off x="1104" y="1632"/>
              <a:ext cx="432" cy="384"/>
            </a:xfrm>
            <a:custGeom>
              <a:avLst/>
              <a:gdLst>
                <a:gd name="T0" fmla="*/ 0 w 432"/>
                <a:gd name="T1" fmla="*/ 144 h 384"/>
                <a:gd name="T2" fmla="*/ 0 w 432"/>
                <a:gd name="T3" fmla="*/ 192 h 384"/>
                <a:gd name="T4" fmla="*/ 48 w 432"/>
                <a:gd name="T5" fmla="*/ 240 h 384"/>
                <a:gd name="T6" fmla="*/ 48 w 432"/>
                <a:gd name="T7" fmla="*/ 336 h 384"/>
                <a:gd name="T8" fmla="*/ 96 w 432"/>
                <a:gd name="T9" fmla="*/ 336 h 384"/>
                <a:gd name="T10" fmla="*/ 240 w 432"/>
                <a:gd name="T11" fmla="*/ 384 h 384"/>
                <a:gd name="T12" fmla="*/ 336 w 432"/>
                <a:gd name="T13" fmla="*/ 384 h 384"/>
                <a:gd name="T14" fmla="*/ 432 w 432"/>
                <a:gd name="T15" fmla="*/ 288 h 384"/>
                <a:gd name="T16" fmla="*/ 384 w 432"/>
                <a:gd name="T17" fmla="*/ 240 h 384"/>
                <a:gd name="T18" fmla="*/ 432 w 432"/>
                <a:gd name="T19" fmla="*/ 144 h 384"/>
                <a:gd name="T20" fmla="*/ 384 w 432"/>
                <a:gd name="T21" fmla="*/ 48 h 384"/>
                <a:gd name="T22" fmla="*/ 336 w 432"/>
                <a:gd name="T23" fmla="*/ 0 h 384"/>
                <a:gd name="T24" fmla="*/ 288 w 432"/>
                <a:gd name="T25" fmla="*/ 0 h 384"/>
                <a:gd name="T26" fmla="*/ 192 w 432"/>
                <a:gd name="T27" fmla="*/ 0 h 384"/>
                <a:gd name="T28" fmla="*/ 144 w 432"/>
                <a:gd name="T29" fmla="*/ 48 h 384"/>
                <a:gd name="T30" fmla="*/ 144 w 432"/>
                <a:gd name="T31" fmla="*/ 96 h 384"/>
                <a:gd name="T32" fmla="*/ 96 w 432"/>
                <a:gd name="T33" fmla="*/ 48 h 384"/>
                <a:gd name="T34" fmla="*/ 48 w 432"/>
                <a:gd name="T35" fmla="*/ 48 h 384"/>
                <a:gd name="T36" fmla="*/ 48 w 432"/>
                <a:gd name="T37" fmla="*/ 96 h 384"/>
                <a:gd name="T38" fmla="*/ 0 w 432"/>
                <a:gd name="T39" fmla="*/ 96 h 384"/>
                <a:gd name="T40" fmla="*/ 0 w 432"/>
                <a:gd name="T41" fmla="*/ 144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2"/>
                <a:gd name="T64" fmla="*/ 0 h 384"/>
                <a:gd name="T65" fmla="*/ 432 w 432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2" h="384">
                  <a:moveTo>
                    <a:pt x="0" y="144"/>
                  </a:moveTo>
                  <a:lnTo>
                    <a:pt x="0" y="192"/>
                  </a:lnTo>
                  <a:lnTo>
                    <a:pt x="48" y="240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240" y="384"/>
                  </a:lnTo>
                  <a:lnTo>
                    <a:pt x="336" y="384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432" y="144"/>
                  </a:lnTo>
                  <a:lnTo>
                    <a:pt x="384" y="48"/>
                  </a:lnTo>
                  <a:lnTo>
                    <a:pt x="336" y="0"/>
                  </a:lnTo>
                  <a:lnTo>
                    <a:pt x="28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48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75" name="Oval 13"/>
            <p:cNvSpPr>
              <a:spLocks noChangeArrowheads="1"/>
            </p:cNvSpPr>
            <p:nvPr/>
          </p:nvSpPr>
          <p:spPr bwMode="auto">
            <a:xfrm>
              <a:off x="1296" y="177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25" name="Group 14"/>
          <p:cNvGrpSpPr>
            <a:grpSpLocks/>
          </p:cNvGrpSpPr>
          <p:nvPr/>
        </p:nvGrpSpPr>
        <p:grpSpPr bwMode="auto">
          <a:xfrm>
            <a:off x="768350" y="2459038"/>
            <a:ext cx="771525" cy="152400"/>
            <a:chOff x="522" y="1296"/>
            <a:chExt cx="678" cy="144"/>
          </a:xfrm>
        </p:grpSpPr>
        <p:sp>
          <p:nvSpPr>
            <p:cNvPr id="82072" name="Oval 15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73" name="Freeform 16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26" name="Group 17"/>
          <p:cNvGrpSpPr>
            <a:grpSpLocks/>
          </p:cNvGrpSpPr>
          <p:nvPr/>
        </p:nvGrpSpPr>
        <p:grpSpPr bwMode="auto">
          <a:xfrm rot="-1246948">
            <a:off x="1073150" y="2840038"/>
            <a:ext cx="771525" cy="152400"/>
            <a:chOff x="522" y="1296"/>
            <a:chExt cx="678" cy="144"/>
          </a:xfrm>
        </p:grpSpPr>
        <p:sp>
          <p:nvSpPr>
            <p:cNvPr id="82070" name="Oval 18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71" name="Freeform 19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27" name="Group 26"/>
          <p:cNvGrpSpPr>
            <a:grpSpLocks/>
          </p:cNvGrpSpPr>
          <p:nvPr/>
        </p:nvGrpSpPr>
        <p:grpSpPr bwMode="auto">
          <a:xfrm>
            <a:off x="3048000" y="1752600"/>
            <a:ext cx="990600" cy="2057400"/>
            <a:chOff x="2256" y="1008"/>
            <a:chExt cx="624" cy="1296"/>
          </a:xfrm>
        </p:grpSpPr>
        <p:sp>
          <p:nvSpPr>
            <p:cNvPr id="82066" name="AutoShape 27"/>
            <p:cNvSpPr>
              <a:spLocks noChangeArrowheads="1"/>
            </p:cNvSpPr>
            <p:nvPr/>
          </p:nvSpPr>
          <p:spPr bwMode="auto">
            <a:xfrm>
              <a:off x="2256" y="1728"/>
              <a:ext cx="62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73 w 21600"/>
                <a:gd name="T13" fmla="*/ 6488 h 21600"/>
                <a:gd name="T14" fmla="*/ 15127 w 21600"/>
                <a:gd name="T15" fmla="*/ 15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346" y="21600"/>
                  </a:lnTo>
                  <a:lnTo>
                    <a:pt x="1225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67" name="Rectangle 28"/>
            <p:cNvSpPr>
              <a:spLocks noChangeArrowheads="1"/>
            </p:cNvSpPr>
            <p:nvPr/>
          </p:nvSpPr>
          <p:spPr bwMode="auto">
            <a:xfrm>
              <a:off x="2256" y="1104"/>
              <a:ext cx="62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68" name="Rectangle 29"/>
            <p:cNvSpPr>
              <a:spLocks noChangeArrowheads="1"/>
            </p:cNvSpPr>
            <p:nvPr/>
          </p:nvSpPr>
          <p:spPr bwMode="auto">
            <a:xfrm>
              <a:off x="2304" y="1680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69" name="Oval 30"/>
            <p:cNvSpPr>
              <a:spLocks noChangeArrowheads="1"/>
            </p:cNvSpPr>
            <p:nvPr/>
          </p:nvSpPr>
          <p:spPr bwMode="auto">
            <a:xfrm>
              <a:off x="2256" y="1008"/>
              <a:ext cx="62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sp>
        <p:nvSpPr>
          <p:cNvPr id="81928" name="AutoShape 31"/>
          <p:cNvSpPr>
            <a:spLocks noChangeArrowheads="1"/>
          </p:cNvSpPr>
          <p:nvPr/>
        </p:nvSpPr>
        <p:spPr bwMode="auto">
          <a:xfrm>
            <a:off x="1311275" y="630238"/>
            <a:ext cx="2651125" cy="914400"/>
          </a:xfrm>
          <a:prstGeom prst="curvedDownArrow">
            <a:avLst>
              <a:gd name="adj1" fmla="val 19798"/>
              <a:gd name="adj2" fmla="val 112415"/>
              <a:gd name="adj3" fmla="val 4791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i="0"/>
          </a:p>
        </p:txBody>
      </p:sp>
      <p:grpSp>
        <p:nvGrpSpPr>
          <p:cNvPr id="81929" name="Group 32"/>
          <p:cNvGrpSpPr>
            <a:grpSpLocks/>
          </p:cNvGrpSpPr>
          <p:nvPr/>
        </p:nvGrpSpPr>
        <p:grpSpPr bwMode="auto">
          <a:xfrm>
            <a:off x="3276600" y="2514600"/>
            <a:ext cx="685800" cy="609600"/>
            <a:chOff x="1104" y="1632"/>
            <a:chExt cx="432" cy="384"/>
          </a:xfrm>
        </p:grpSpPr>
        <p:sp>
          <p:nvSpPr>
            <p:cNvPr id="82064" name="Freeform 33"/>
            <p:cNvSpPr>
              <a:spLocks/>
            </p:cNvSpPr>
            <p:nvPr/>
          </p:nvSpPr>
          <p:spPr bwMode="auto">
            <a:xfrm>
              <a:off x="1104" y="1632"/>
              <a:ext cx="432" cy="384"/>
            </a:xfrm>
            <a:custGeom>
              <a:avLst/>
              <a:gdLst>
                <a:gd name="T0" fmla="*/ 0 w 432"/>
                <a:gd name="T1" fmla="*/ 144 h 384"/>
                <a:gd name="T2" fmla="*/ 0 w 432"/>
                <a:gd name="T3" fmla="*/ 192 h 384"/>
                <a:gd name="T4" fmla="*/ 48 w 432"/>
                <a:gd name="T5" fmla="*/ 240 h 384"/>
                <a:gd name="T6" fmla="*/ 48 w 432"/>
                <a:gd name="T7" fmla="*/ 336 h 384"/>
                <a:gd name="T8" fmla="*/ 96 w 432"/>
                <a:gd name="T9" fmla="*/ 336 h 384"/>
                <a:gd name="T10" fmla="*/ 240 w 432"/>
                <a:gd name="T11" fmla="*/ 384 h 384"/>
                <a:gd name="T12" fmla="*/ 336 w 432"/>
                <a:gd name="T13" fmla="*/ 384 h 384"/>
                <a:gd name="T14" fmla="*/ 432 w 432"/>
                <a:gd name="T15" fmla="*/ 288 h 384"/>
                <a:gd name="T16" fmla="*/ 384 w 432"/>
                <a:gd name="T17" fmla="*/ 240 h 384"/>
                <a:gd name="T18" fmla="*/ 432 w 432"/>
                <a:gd name="T19" fmla="*/ 144 h 384"/>
                <a:gd name="T20" fmla="*/ 384 w 432"/>
                <a:gd name="T21" fmla="*/ 48 h 384"/>
                <a:gd name="T22" fmla="*/ 336 w 432"/>
                <a:gd name="T23" fmla="*/ 0 h 384"/>
                <a:gd name="T24" fmla="*/ 288 w 432"/>
                <a:gd name="T25" fmla="*/ 0 h 384"/>
                <a:gd name="T26" fmla="*/ 192 w 432"/>
                <a:gd name="T27" fmla="*/ 0 h 384"/>
                <a:gd name="T28" fmla="*/ 144 w 432"/>
                <a:gd name="T29" fmla="*/ 48 h 384"/>
                <a:gd name="T30" fmla="*/ 144 w 432"/>
                <a:gd name="T31" fmla="*/ 96 h 384"/>
                <a:gd name="T32" fmla="*/ 96 w 432"/>
                <a:gd name="T33" fmla="*/ 48 h 384"/>
                <a:gd name="T34" fmla="*/ 48 w 432"/>
                <a:gd name="T35" fmla="*/ 48 h 384"/>
                <a:gd name="T36" fmla="*/ 48 w 432"/>
                <a:gd name="T37" fmla="*/ 96 h 384"/>
                <a:gd name="T38" fmla="*/ 0 w 432"/>
                <a:gd name="T39" fmla="*/ 96 h 384"/>
                <a:gd name="T40" fmla="*/ 0 w 432"/>
                <a:gd name="T41" fmla="*/ 144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2"/>
                <a:gd name="T64" fmla="*/ 0 h 384"/>
                <a:gd name="T65" fmla="*/ 432 w 432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2" h="384">
                  <a:moveTo>
                    <a:pt x="0" y="144"/>
                  </a:moveTo>
                  <a:lnTo>
                    <a:pt x="0" y="192"/>
                  </a:lnTo>
                  <a:lnTo>
                    <a:pt x="48" y="240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240" y="384"/>
                  </a:lnTo>
                  <a:lnTo>
                    <a:pt x="336" y="384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432" y="144"/>
                  </a:lnTo>
                  <a:lnTo>
                    <a:pt x="384" y="48"/>
                  </a:lnTo>
                  <a:lnTo>
                    <a:pt x="336" y="0"/>
                  </a:lnTo>
                  <a:lnTo>
                    <a:pt x="28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48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65" name="Oval 34"/>
            <p:cNvSpPr>
              <a:spLocks noChangeArrowheads="1"/>
            </p:cNvSpPr>
            <p:nvPr/>
          </p:nvSpPr>
          <p:spPr bwMode="auto">
            <a:xfrm>
              <a:off x="1296" y="177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30" name="Group 35"/>
          <p:cNvGrpSpPr>
            <a:grpSpLocks/>
          </p:cNvGrpSpPr>
          <p:nvPr/>
        </p:nvGrpSpPr>
        <p:grpSpPr bwMode="auto">
          <a:xfrm rot="3137401">
            <a:off x="3043237" y="2976563"/>
            <a:ext cx="771525" cy="152400"/>
            <a:chOff x="522" y="1296"/>
            <a:chExt cx="678" cy="144"/>
          </a:xfrm>
        </p:grpSpPr>
        <p:sp>
          <p:nvSpPr>
            <p:cNvPr id="82062" name="Oval 36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63" name="Freeform 37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31" name="Text Box 38"/>
          <p:cNvSpPr txBox="1">
            <a:spLocks noChangeArrowheads="1"/>
          </p:cNvSpPr>
          <p:nvPr/>
        </p:nvSpPr>
        <p:spPr bwMode="auto">
          <a:xfrm>
            <a:off x="396875" y="3173413"/>
            <a:ext cx="222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Spermatozoi + cellule epitaliali</a:t>
            </a:r>
          </a:p>
        </p:txBody>
      </p:sp>
      <p:grpSp>
        <p:nvGrpSpPr>
          <p:cNvPr id="81932" name="Group 39"/>
          <p:cNvGrpSpPr>
            <a:grpSpLocks/>
          </p:cNvGrpSpPr>
          <p:nvPr/>
        </p:nvGrpSpPr>
        <p:grpSpPr bwMode="auto">
          <a:xfrm>
            <a:off x="6477000" y="1752600"/>
            <a:ext cx="990600" cy="2057400"/>
            <a:chOff x="2256" y="1008"/>
            <a:chExt cx="624" cy="1296"/>
          </a:xfrm>
        </p:grpSpPr>
        <p:sp>
          <p:nvSpPr>
            <p:cNvPr id="82058" name="AutoShape 40"/>
            <p:cNvSpPr>
              <a:spLocks noChangeArrowheads="1"/>
            </p:cNvSpPr>
            <p:nvPr/>
          </p:nvSpPr>
          <p:spPr bwMode="auto">
            <a:xfrm>
              <a:off x="2256" y="1728"/>
              <a:ext cx="62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73 w 21600"/>
                <a:gd name="T13" fmla="*/ 6488 h 21600"/>
                <a:gd name="T14" fmla="*/ 15127 w 21600"/>
                <a:gd name="T15" fmla="*/ 15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346" y="21600"/>
                  </a:lnTo>
                  <a:lnTo>
                    <a:pt x="1225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59" name="Rectangle 41"/>
            <p:cNvSpPr>
              <a:spLocks noChangeArrowheads="1"/>
            </p:cNvSpPr>
            <p:nvPr/>
          </p:nvSpPr>
          <p:spPr bwMode="auto">
            <a:xfrm>
              <a:off x="2256" y="1104"/>
              <a:ext cx="62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60" name="Rectangle 42"/>
            <p:cNvSpPr>
              <a:spLocks noChangeArrowheads="1"/>
            </p:cNvSpPr>
            <p:nvPr/>
          </p:nvSpPr>
          <p:spPr bwMode="auto">
            <a:xfrm>
              <a:off x="2304" y="1680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61" name="Oval 43"/>
            <p:cNvSpPr>
              <a:spLocks noChangeArrowheads="1"/>
            </p:cNvSpPr>
            <p:nvPr/>
          </p:nvSpPr>
          <p:spPr bwMode="auto">
            <a:xfrm>
              <a:off x="2256" y="1008"/>
              <a:ext cx="62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33" name="Group 44"/>
          <p:cNvGrpSpPr>
            <a:grpSpLocks/>
          </p:cNvGrpSpPr>
          <p:nvPr/>
        </p:nvGrpSpPr>
        <p:grpSpPr bwMode="auto">
          <a:xfrm>
            <a:off x="4249738" y="2794000"/>
            <a:ext cx="1819275" cy="285750"/>
            <a:chOff x="2388" y="4761"/>
            <a:chExt cx="2244" cy="550"/>
          </a:xfrm>
        </p:grpSpPr>
        <p:grpSp>
          <p:nvGrpSpPr>
            <p:cNvPr id="82054" name="Group 45"/>
            <p:cNvGrpSpPr>
              <a:grpSpLocks/>
            </p:cNvGrpSpPr>
            <p:nvPr/>
          </p:nvGrpSpPr>
          <p:grpSpPr bwMode="auto">
            <a:xfrm>
              <a:off x="2388" y="4770"/>
              <a:ext cx="690" cy="470"/>
              <a:chOff x="4720" y="3790"/>
              <a:chExt cx="440" cy="280"/>
            </a:xfrm>
          </p:grpSpPr>
          <p:sp>
            <p:nvSpPr>
              <p:cNvPr id="82056" name="AutoShape 46"/>
              <p:cNvSpPr>
                <a:spLocks noChangeArrowheads="1"/>
              </p:cNvSpPr>
              <p:nvPr/>
            </p:nvSpPr>
            <p:spPr bwMode="auto">
              <a:xfrm>
                <a:off x="4720" y="3790"/>
                <a:ext cx="200" cy="280"/>
              </a:xfrm>
              <a:prstGeom prst="curvedRightArrow">
                <a:avLst>
                  <a:gd name="adj1" fmla="val 28000"/>
                  <a:gd name="adj2" fmla="val 56000"/>
                  <a:gd name="adj3" fmla="val 33333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  <p:sp>
            <p:nvSpPr>
              <p:cNvPr id="82057" name="AutoShape 47"/>
              <p:cNvSpPr>
                <a:spLocks noChangeArrowheads="1"/>
              </p:cNvSpPr>
              <p:nvPr/>
            </p:nvSpPr>
            <p:spPr bwMode="auto">
              <a:xfrm rot="-10154248">
                <a:off x="4960" y="3790"/>
                <a:ext cx="200" cy="280"/>
              </a:xfrm>
              <a:prstGeom prst="curvedRightArrow">
                <a:avLst>
                  <a:gd name="adj1" fmla="val 28000"/>
                  <a:gd name="adj2" fmla="val 56000"/>
                  <a:gd name="adj3" fmla="val 33333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 i="0"/>
              </a:p>
            </p:txBody>
          </p:sp>
        </p:grpSp>
        <p:sp>
          <p:nvSpPr>
            <p:cNvPr id="82055" name="Text Box 48"/>
            <p:cNvSpPr txBox="1">
              <a:spLocks noChangeArrowheads="1"/>
            </p:cNvSpPr>
            <p:nvPr/>
          </p:nvSpPr>
          <p:spPr bwMode="auto">
            <a:xfrm>
              <a:off x="3084" y="4761"/>
              <a:ext cx="1548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i="0">
                  <a:solidFill>
                    <a:schemeClr val="tx1"/>
                  </a:solidFill>
                  <a:latin typeface="Times New Roman" charset="0"/>
                  <a:ea typeface="PMingLiU" charset="0"/>
                  <a:cs typeface="PMingLiU" charset="0"/>
                </a:rPr>
                <a:t>Centrifugare</a:t>
              </a:r>
            </a:p>
          </p:txBody>
        </p:sp>
      </p:grpSp>
      <p:sp>
        <p:nvSpPr>
          <p:cNvPr id="81934" name="Text Box 49"/>
          <p:cNvSpPr txBox="1">
            <a:spLocks noChangeArrowheads="1"/>
          </p:cNvSpPr>
          <p:nvPr/>
        </p:nvSpPr>
        <p:spPr bwMode="auto">
          <a:xfrm>
            <a:off x="7366000" y="3771900"/>
            <a:ext cx="15573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Rimuovere supenatante</a:t>
            </a:r>
            <a:endParaRPr lang="en-US" altLang="zh-TW" sz="2000" i="0">
              <a:solidFill>
                <a:schemeClr val="tx1"/>
              </a:solidFill>
              <a:latin typeface="Times New Roman" charset="0"/>
              <a:ea typeface="PMingLiU" charset="0"/>
              <a:cs typeface="PMingLiU" charset="0"/>
            </a:endParaRPr>
          </a:p>
        </p:txBody>
      </p:sp>
      <p:sp>
        <p:nvSpPr>
          <p:cNvPr id="81935" name="Freeform 50"/>
          <p:cNvSpPr>
            <a:spLocks/>
          </p:cNvSpPr>
          <p:nvPr/>
        </p:nvSpPr>
        <p:spPr bwMode="auto">
          <a:xfrm flipH="1">
            <a:off x="3810000" y="1219200"/>
            <a:ext cx="714375" cy="457200"/>
          </a:xfrm>
          <a:custGeom>
            <a:avLst/>
            <a:gdLst>
              <a:gd name="T0" fmla="*/ 0 w 750"/>
              <a:gd name="T1" fmla="*/ 2147483647 h 302"/>
              <a:gd name="T2" fmla="*/ 2147483647 w 750"/>
              <a:gd name="T3" fmla="*/ 2147483647 h 302"/>
              <a:gd name="T4" fmla="*/ 2147483647 w 750"/>
              <a:gd name="T5" fmla="*/ 2147483647 h 302"/>
              <a:gd name="T6" fmla="*/ 0 60000 65536"/>
              <a:gd name="T7" fmla="*/ 0 60000 65536"/>
              <a:gd name="T8" fmla="*/ 0 60000 65536"/>
              <a:gd name="T9" fmla="*/ 0 w 750"/>
              <a:gd name="T10" fmla="*/ 0 h 302"/>
              <a:gd name="T11" fmla="*/ 750 w 750"/>
              <a:gd name="T12" fmla="*/ 302 h 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0" h="302">
                <a:moveTo>
                  <a:pt x="0" y="107"/>
                </a:moveTo>
                <a:cubicBezTo>
                  <a:pt x="230" y="53"/>
                  <a:pt x="460" y="0"/>
                  <a:pt x="585" y="32"/>
                </a:cubicBezTo>
                <a:cubicBezTo>
                  <a:pt x="710" y="64"/>
                  <a:pt x="733" y="260"/>
                  <a:pt x="750" y="302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36" name="Text Box 51"/>
          <p:cNvSpPr txBox="1">
            <a:spLocks noChangeArrowheads="1"/>
          </p:cNvSpPr>
          <p:nvPr/>
        </p:nvSpPr>
        <p:spPr bwMode="auto">
          <a:xfrm>
            <a:off x="4267200" y="914400"/>
            <a:ext cx="2057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400">
                <a:solidFill>
                  <a:srgbClr val="FF0000"/>
                </a:solidFill>
                <a:latin typeface="Times New Roman" charset="0"/>
                <a:ea typeface="PMingLiU" charset="0"/>
                <a:cs typeface="PMingLiU" charset="0"/>
              </a:rPr>
              <a:t>SDS, EDTA &amp;</a:t>
            </a:r>
          </a:p>
          <a:p>
            <a:pPr eaLnBrk="1" hangingPunct="1"/>
            <a:r>
              <a:rPr lang="en-US" altLang="zh-TW" sz="2400" i="0">
                <a:solidFill>
                  <a:srgbClr val="FF0000"/>
                </a:solidFill>
                <a:latin typeface="Times New Roman" charset="0"/>
                <a:ea typeface="PMingLiU" charset="0"/>
                <a:cs typeface="PMingLiU" charset="0"/>
              </a:rPr>
              <a:t>proteinase K </a:t>
            </a:r>
          </a:p>
          <a:p>
            <a:pPr eaLnBrk="1" hangingPunct="1"/>
            <a:r>
              <a:rPr lang="en-US" altLang="zh-TW" sz="1800" i="0">
                <a:solidFill>
                  <a:srgbClr val="FF0000"/>
                </a:solidFill>
                <a:latin typeface="Times New Roman" charset="0"/>
                <a:ea typeface="PMingLiU" charset="0"/>
                <a:cs typeface="PMingLiU" charset="0"/>
              </a:rPr>
              <a:t>(cell lysis buffer)</a:t>
            </a:r>
          </a:p>
        </p:txBody>
      </p:sp>
      <p:sp>
        <p:nvSpPr>
          <p:cNvPr id="81937" name="Rectangle 52"/>
          <p:cNvSpPr>
            <a:spLocks noChangeArrowheads="1"/>
          </p:cNvSpPr>
          <p:nvPr/>
        </p:nvSpPr>
        <p:spPr bwMode="auto">
          <a:xfrm rot="2450422">
            <a:off x="463550" y="1720850"/>
            <a:ext cx="1284288" cy="9556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i="0"/>
          </a:p>
        </p:txBody>
      </p:sp>
      <p:grpSp>
        <p:nvGrpSpPr>
          <p:cNvPr id="81938" name="Group 53"/>
          <p:cNvGrpSpPr>
            <a:grpSpLocks/>
          </p:cNvGrpSpPr>
          <p:nvPr/>
        </p:nvGrpSpPr>
        <p:grpSpPr bwMode="auto">
          <a:xfrm>
            <a:off x="3124200" y="2438400"/>
            <a:ext cx="771525" cy="152400"/>
            <a:chOff x="522" y="1296"/>
            <a:chExt cx="678" cy="144"/>
          </a:xfrm>
        </p:grpSpPr>
        <p:sp>
          <p:nvSpPr>
            <p:cNvPr id="82052" name="Oval 54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53" name="Freeform 55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39" name="Text Box 56"/>
          <p:cNvSpPr txBox="1">
            <a:spLocks noChangeArrowheads="1"/>
          </p:cNvSpPr>
          <p:nvPr/>
        </p:nvSpPr>
        <p:spPr bwMode="auto">
          <a:xfrm>
            <a:off x="212725" y="180975"/>
            <a:ext cx="1387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Prelevare una porzione di traccia mista</a:t>
            </a:r>
          </a:p>
        </p:txBody>
      </p:sp>
      <p:sp>
        <p:nvSpPr>
          <p:cNvPr id="81940" name="Text Box 57"/>
          <p:cNvSpPr txBox="1">
            <a:spLocks noChangeArrowheads="1"/>
          </p:cNvSpPr>
          <p:nvPr/>
        </p:nvSpPr>
        <p:spPr bwMode="auto">
          <a:xfrm>
            <a:off x="2535238" y="4125913"/>
            <a:ext cx="220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40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SDS, EDTA and </a:t>
            </a:r>
          </a:p>
          <a:p>
            <a:pPr eaLnBrk="1" hangingPunct="1"/>
            <a:r>
              <a:rPr lang="en-US" altLang="zh-TW" sz="24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proteinase K </a:t>
            </a:r>
            <a:r>
              <a:rPr lang="en-US" altLang="zh-TW" sz="2400" b="1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+ </a:t>
            </a:r>
            <a:r>
              <a:rPr lang="en-US" altLang="zh-TW" sz="2400" b="1" i="0">
                <a:solidFill>
                  <a:srgbClr val="FF0000"/>
                </a:solidFill>
                <a:latin typeface="Times New Roman" charset="0"/>
                <a:ea typeface="PMingLiU" charset="0"/>
                <a:cs typeface="PMingLiU" charset="0"/>
              </a:rPr>
              <a:t>DTT</a:t>
            </a:r>
          </a:p>
        </p:txBody>
      </p:sp>
      <p:grpSp>
        <p:nvGrpSpPr>
          <p:cNvPr id="81941" name="Group 59"/>
          <p:cNvGrpSpPr>
            <a:grpSpLocks/>
          </p:cNvGrpSpPr>
          <p:nvPr/>
        </p:nvGrpSpPr>
        <p:grpSpPr bwMode="auto">
          <a:xfrm rot="3874746">
            <a:off x="6472237" y="3348038"/>
            <a:ext cx="771525" cy="152400"/>
            <a:chOff x="522" y="1296"/>
            <a:chExt cx="678" cy="144"/>
          </a:xfrm>
        </p:grpSpPr>
        <p:sp>
          <p:nvSpPr>
            <p:cNvPr id="82050" name="Oval 60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51" name="Freeform 61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2" name="Group 62"/>
          <p:cNvGrpSpPr>
            <a:grpSpLocks/>
          </p:cNvGrpSpPr>
          <p:nvPr/>
        </p:nvGrpSpPr>
        <p:grpSpPr bwMode="auto">
          <a:xfrm rot="2306942">
            <a:off x="6477000" y="3200400"/>
            <a:ext cx="771525" cy="152400"/>
            <a:chOff x="522" y="1296"/>
            <a:chExt cx="678" cy="144"/>
          </a:xfrm>
        </p:grpSpPr>
        <p:sp>
          <p:nvSpPr>
            <p:cNvPr id="82048" name="Oval 63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49" name="Freeform 64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3" name="Group 65"/>
          <p:cNvGrpSpPr>
            <a:grpSpLocks/>
          </p:cNvGrpSpPr>
          <p:nvPr/>
        </p:nvGrpSpPr>
        <p:grpSpPr bwMode="auto">
          <a:xfrm>
            <a:off x="7129463" y="2152650"/>
            <a:ext cx="244475" cy="828675"/>
            <a:chOff x="3104" y="2352"/>
            <a:chExt cx="184" cy="720"/>
          </a:xfrm>
        </p:grpSpPr>
        <p:sp>
          <p:nvSpPr>
            <p:cNvPr id="82041" name="Freeform 66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2" name="Freeform 67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3" name="Line 68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4" name="Line 69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5" name="Line 70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6" name="Line 71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7" name="Line 72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4" name="Group 73"/>
          <p:cNvGrpSpPr>
            <a:grpSpLocks/>
          </p:cNvGrpSpPr>
          <p:nvPr/>
        </p:nvGrpSpPr>
        <p:grpSpPr bwMode="auto">
          <a:xfrm>
            <a:off x="6915150" y="2195513"/>
            <a:ext cx="244475" cy="828675"/>
            <a:chOff x="3104" y="2352"/>
            <a:chExt cx="184" cy="720"/>
          </a:xfrm>
        </p:grpSpPr>
        <p:sp>
          <p:nvSpPr>
            <p:cNvPr id="82034" name="Freeform 74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5" name="Freeform 75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6" name="Line 76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7" name="Line 77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8" name="Line 78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9" name="Line 79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40" name="Line 80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5" name="Group 81"/>
          <p:cNvGrpSpPr>
            <a:grpSpLocks/>
          </p:cNvGrpSpPr>
          <p:nvPr/>
        </p:nvGrpSpPr>
        <p:grpSpPr bwMode="auto">
          <a:xfrm>
            <a:off x="6646863" y="2144713"/>
            <a:ext cx="244475" cy="828675"/>
            <a:chOff x="3104" y="2352"/>
            <a:chExt cx="184" cy="720"/>
          </a:xfrm>
        </p:grpSpPr>
        <p:sp>
          <p:nvSpPr>
            <p:cNvPr id="82027" name="Freeform 82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28" name="Freeform 83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29" name="Line 84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0" name="Line 85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1" name="Line 86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2" name="Line 87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33" name="Line 88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6" name="Group 89"/>
          <p:cNvGrpSpPr>
            <a:grpSpLocks/>
          </p:cNvGrpSpPr>
          <p:nvPr/>
        </p:nvGrpSpPr>
        <p:grpSpPr bwMode="auto">
          <a:xfrm>
            <a:off x="4730750" y="4391025"/>
            <a:ext cx="990600" cy="2057400"/>
            <a:chOff x="2256" y="1008"/>
            <a:chExt cx="624" cy="1296"/>
          </a:xfrm>
        </p:grpSpPr>
        <p:sp>
          <p:nvSpPr>
            <p:cNvPr id="82023" name="AutoShape 90"/>
            <p:cNvSpPr>
              <a:spLocks noChangeArrowheads="1"/>
            </p:cNvSpPr>
            <p:nvPr/>
          </p:nvSpPr>
          <p:spPr bwMode="auto">
            <a:xfrm>
              <a:off x="2256" y="1728"/>
              <a:ext cx="62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73 w 21600"/>
                <a:gd name="T13" fmla="*/ 6488 h 21600"/>
                <a:gd name="T14" fmla="*/ 15127 w 21600"/>
                <a:gd name="T15" fmla="*/ 15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346" y="21600"/>
                  </a:lnTo>
                  <a:lnTo>
                    <a:pt x="1225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24" name="Rectangle 91"/>
            <p:cNvSpPr>
              <a:spLocks noChangeArrowheads="1"/>
            </p:cNvSpPr>
            <p:nvPr/>
          </p:nvSpPr>
          <p:spPr bwMode="auto">
            <a:xfrm>
              <a:off x="2256" y="1104"/>
              <a:ext cx="62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25" name="Rectangle 92"/>
            <p:cNvSpPr>
              <a:spLocks noChangeArrowheads="1"/>
            </p:cNvSpPr>
            <p:nvPr/>
          </p:nvSpPr>
          <p:spPr bwMode="auto">
            <a:xfrm>
              <a:off x="2304" y="1680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26" name="Oval 93"/>
            <p:cNvSpPr>
              <a:spLocks noChangeArrowheads="1"/>
            </p:cNvSpPr>
            <p:nvPr/>
          </p:nvSpPr>
          <p:spPr bwMode="auto">
            <a:xfrm>
              <a:off x="2256" y="1008"/>
              <a:ext cx="62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47" name="Group 94"/>
          <p:cNvGrpSpPr>
            <a:grpSpLocks/>
          </p:cNvGrpSpPr>
          <p:nvPr/>
        </p:nvGrpSpPr>
        <p:grpSpPr bwMode="auto">
          <a:xfrm rot="3874746">
            <a:off x="4725987" y="5986463"/>
            <a:ext cx="771525" cy="152400"/>
            <a:chOff x="522" y="1296"/>
            <a:chExt cx="678" cy="144"/>
          </a:xfrm>
        </p:grpSpPr>
        <p:sp>
          <p:nvSpPr>
            <p:cNvPr id="82021" name="Oval 95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22" name="Freeform 96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48" name="Group 97"/>
          <p:cNvGrpSpPr>
            <a:grpSpLocks/>
          </p:cNvGrpSpPr>
          <p:nvPr/>
        </p:nvGrpSpPr>
        <p:grpSpPr bwMode="auto">
          <a:xfrm rot="2306942">
            <a:off x="4730750" y="5838825"/>
            <a:ext cx="771525" cy="152400"/>
            <a:chOff x="522" y="1296"/>
            <a:chExt cx="678" cy="144"/>
          </a:xfrm>
        </p:grpSpPr>
        <p:sp>
          <p:nvSpPr>
            <p:cNvPr id="82019" name="Oval 98"/>
            <p:cNvSpPr>
              <a:spLocks noChangeArrowheads="1"/>
            </p:cNvSpPr>
            <p:nvPr/>
          </p:nvSpPr>
          <p:spPr bwMode="auto">
            <a:xfrm>
              <a:off x="912" y="1296"/>
              <a:ext cx="288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20" name="Freeform 99"/>
            <p:cNvSpPr>
              <a:spLocks/>
            </p:cNvSpPr>
            <p:nvPr/>
          </p:nvSpPr>
          <p:spPr bwMode="auto">
            <a:xfrm>
              <a:off x="522" y="1351"/>
              <a:ext cx="390" cy="71"/>
            </a:xfrm>
            <a:custGeom>
              <a:avLst/>
              <a:gdLst>
                <a:gd name="T0" fmla="*/ 390 w 390"/>
                <a:gd name="T1" fmla="*/ 17 h 71"/>
                <a:gd name="T2" fmla="*/ 252 w 390"/>
                <a:gd name="T3" fmla="*/ 29 h 71"/>
                <a:gd name="T4" fmla="*/ 240 w 390"/>
                <a:gd name="T5" fmla="*/ 47 h 71"/>
                <a:gd name="T6" fmla="*/ 204 w 390"/>
                <a:gd name="T7" fmla="*/ 71 h 71"/>
                <a:gd name="T8" fmla="*/ 168 w 390"/>
                <a:gd name="T9" fmla="*/ 29 h 71"/>
                <a:gd name="T10" fmla="*/ 132 w 390"/>
                <a:gd name="T11" fmla="*/ 17 h 71"/>
                <a:gd name="T12" fmla="*/ 54 w 390"/>
                <a:gd name="T13" fmla="*/ 41 h 71"/>
                <a:gd name="T14" fmla="*/ 0 w 390"/>
                <a:gd name="T15" fmla="*/ 7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71"/>
                <a:gd name="T26" fmla="*/ 390 w 390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71">
                  <a:moveTo>
                    <a:pt x="390" y="17"/>
                  </a:moveTo>
                  <a:cubicBezTo>
                    <a:pt x="344" y="19"/>
                    <a:pt x="288" y="0"/>
                    <a:pt x="252" y="29"/>
                  </a:cubicBezTo>
                  <a:cubicBezTo>
                    <a:pt x="246" y="34"/>
                    <a:pt x="245" y="42"/>
                    <a:pt x="240" y="47"/>
                  </a:cubicBezTo>
                  <a:cubicBezTo>
                    <a:pt x="229" y="56"/>
                    <a:pt x="204" y="71"/>
                    <a:pt x="204" y="71"/>
                  </a:cubicBezTo>
                  <a:cubicBezTo>
                    <a:pt x="167" y="59"/>
                    <a:pt x="194" y="45"/>
                    <a:pt x="168" y="29"/>
                  </a:cubicBezTo>
                  <a:cubicBezTo>
                    <a:pt x="157" y="22"/>
                    <a:pt x="132" y="17"/>
                    <a:pt x="132" y="17"/>
                  </a:cubicBezTo>
                  <a:cubicBezTo>
                    <a:pt x="97" y="22"/>
                    <a:pt x="82" y="23"/>
                    <a:pt x="54" y="41"/>
                  </a:cubicBezTo>
                  <a:cubicBezTo>
                    <a:pt x="46" y="66"/>
                    <a:pt x="27" y="71"/>
                    <a:pt x="0" y="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49" name="Freeform 100"/>
          <p:cNvSpPr>
            <a:spLocks/>
          </p:cNvSpPr>
          <p:nvPr/>
        </p:nvSpPr>
        <p:spPr bwMode="auto">
          <a:xfrm>
            <a:off x="4349750" y="4090988"/>
            <a:ext cx="714375" cy="457200"/>
          </a:xfrm>
          <a:custGeom>
            <a:avLst/>
            <a:gdLst>
              <a:gd name="T0" fmla="*/ 0 w 750"/>
              <a:gd name="T1" fmla="*/ 2147483647 h 302"/>
              <a:gd name="T2" fmla="*/ 2147483647 w 750"/>
              <a:gd name="T3" fmla="*/ 2147483647 h 302"/>
              <a:gd name="T4" fmla="*/ 2147483647 w 750"/>
              <a:gd name="T5" fmla="*/ 2147483647 h 302"/>
              <a:gd name="T6" fmla="*/ 0 60000 65536"/>
              <a:gd name="T7" fmla="*/ 0 60000 65536"/>
              <a:gd name="T8" fmla="*/ 0 60000 65536"/>
              <a:gd name="T9" fmla="*/ 0 w 750"/>
              <a:gd name="T10" fmla="*/ 0 h 302"/>
              <a:gd name="T11" fmla="*/ 750 w 750"/>
              <a:gd name="T12" fmla="*/ 302 h 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0" h="302">
                <a:moveTo>
                  <a:pt x="0" y="107"/>
                </a:moveTo>
                <a:cubicBezTo>
                  <a:pt x="230" y="53"/>
                  <a:pt x="460" y="0"/>
                  <a:pt x="585" y="32"/>
                </a:cubicBezTo>
                <a:cubicBezTo>
                  <a:pt x="710" y="64"/>
                  <a:pt x="733" y="260"/>
                  <a:pt x="750" y="302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50" name="Line 101"/>
          <p:cNvSpPr>
            <a:spLocks noChangeShapeType="1"/>
          </p:cNvSpPr>
          <p:nvPr/>
        </p:nvSpPr>
        <p:spPr bwMode="auto">
          <a:xfrm flipH="1">
            <a:off x="5576888" y="3036888"/>
            <a:ext cx="731837" cy="102552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51" name="AutoShape 102"/>
          <p:cNvSpPr>
            <a:spLocks noChangeArrowheads="1"/>
          </p:cNvSpPr>
          <p:nvPr/>
        </p:nvSpPr>
        <p:spPr bwMode="auto">
          <a:xfrm>
            <a:off x="6986588" y="876300"/>
            <a:ext cx="1135062" cy="39322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275" y="10726"/>
                </a:moveTo>
                <a:cubicBezTo>
                  <a:pt x="20235" y="5521"/>
                  <a:pt x="16004" y="1324"/>
                  <a:pt x="10800" y="1324"/>
                </a:cubicBezTo>
                <a:cubicBezTo>
                  <a:pt x="8093" y="1323"/>
                  <a:pt x="5516" y="2480"/>
                  <a:pt x="3718" y="4503"/>
                </a:cubicBezTo>
                <a:lnTo>
                  <a:pt x="2729" y="3623"/>
                </a:lnTo>
                <a:cubicBezTo>
                  <a:pt x="4778" y="1318"/>
                  <a:pt x="7715" y="-1"/>
                  <a:pt x="10800" y="0"/>
                </a:cubicBezTo>
                <a:cubicBezTo>
                  <a:pt x="16731" y="0"/>
                  <a:pt x="21553" y="4784"/>
                  <a:pt x="21599" y="10715"/>
                </a:cubicBezTo>
                <a:lnTo>
                  <a:pt x="24299" y="10694"/>
                </a:lnTo>
                <a:lnTo>
                  <a:pt x="20964" y="14082"/>
                </a:lnTo>
                <a:lnTo>
                  <a:pt x="17575" y="10747"/>
                </a:lnTo>
                <a:lnTo>
                  <a:pt x="20275" y="10726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81952" name="Group 103"/>
          <p:cNvGrpSpPr>
            <a:grpSpLocks/>
          </p:cNvGrpSpPr>
          <p:nvPr/>
        </p:nvGrpSpPr>
        <p:grpSpPr bwMode="auto">
          <a:xfrm>
            <a:off x="7397750" y="4543425"/>
            <a:ext cx="990600" cy="2057400"/>
            <a:chOff x="2256" y="1008"/>
            <a:chExt cx="624" cy="1296"/>
          </a:xfrm>
        </p:grpSpPr>
        <p:sp>
          <p:nvSpPr>
            <p:cNvPr id="82015" name="AutoShape 104"/>
            <p:cNvSpPr>
              <a:spLocks noChangeArrowheads="1"/>
            </p:cNvSpPr>
            <p:nvPr/>
          </p:nvSpPr>
          <p:spPr bwMode="auto">
            <a:xfrm>
              <a:off x="2256" y="1728"/>
              <a:ext cx="62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73 w 21600"/>
                <a:gd name="T13" fmla="*/ 6488 h 21600"/>
                <a:gd name="T14" fmla="*/ 15127 w 21600"/>
                <a:gd name="T15" fmla="*/ 15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346" y="21600"/>
                  </a:lnTo>
                  <a:lnTo>
                    <a:pt x="1225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16" name="Rectangle 105"/>
            <p:cNvSpPr>
              <a:spLocks noChangeArrowheads="1"/>
            </p:cNvSpPr>
            <p:nvPr/>
          </p:nvSpPr>
          <p:spPr bwMode="auto">
            <a:xfrm>
              <a:off x="2256" y="1104"/>
              <a:ext cx="62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17" name="Rectangle 106"/>
            <p:cNvSpPr>
              <a:spLocks noChangeArrowheads="1"/>
            </p:cNvSpPr>
            <p:nvPr/>
          </p:nvSpPr>
          <p:spPr bwMode="auto">
            <a:xfrm>
              <a:off x="2304" y="1680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2018" name="Oval 107"/>
            <p:cNvSpPr>
              <a:spLocks noChangeArrowheads="1"/>
            </p:cNvSpPr>
            <p:nvPr/>
          </p:nvSpPr>
          <p:spPr bwMode="auto">
            <a:xfrm>
              <a:off x="2256" y="1008"/>
              <a:ext cx="62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53" name="Group 108"/>
          <p:cNvGrpSpPr>
            <a:grpSpLocks/>
          </p:cNvGrpSpPr>
          <p:nvPr/>
        </p:nvGrpSpPr>
        <p:grpSpPr bwMode="auto">
          <a:xfrm>
            <a:off x="8023225" y="4902200"/>
            <a:ext cx="244475" cy="828675"/>
            <a:chOff x="3104" y="2352"/>
            <a:chExt cx="184" cy="720"/>
          </a:xfrm>
        </p:grpSpPr>
        <p:sp>
          <p:nvSpPr>
            <p:cNvPr id="82008" name="Freeform 109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9" name="Freeform 110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10" name="Line 111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11" name="Line 112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12" name="Line 113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13" name="Line 114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14" name="Line 115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54" name="Group 116"/>
          <p:cNvGrpSpPr>
            <a:grpSpLocks/>
          </p:cNvGrpSpPr>
          <p:nvPr/>
        </p:nvGrpSpPr>
        <p:grpSpPr bwMode="auto">
          <a:xfrm>
            <a:off x="7808913" y="4945063"/>
            <a:ext cx="244475" cy="828675"/>
            <a:chOff x="3104" y="2352"/>
            <a:chExt cx="184" cy="720"/>
          </a:xfrm>
        </p:grpSpPr>
        <p:sp>
          <p:nvSpPr>
            <p:cNvPr id="82001" name="Freeform 117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2" name="Freeform 118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3" name="Line 119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4" name="Line 120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5" name="Line 121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6" name="Line 122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7" name="Line 123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55" name="Group 124"/>
          <p:cNvGrpSpPr>
            <a:grpSpLocks/>
          </p:cNvGrpSpPr>
          <p:nvPr/>
        </p:nvGrpSpPr>
        <p:grpSpPr bwMode="auto">
          <a:xfrm>
            <a:off x="7540625" y="4894263"/>
            <a:ext cx="244475" cy="828675"/>
            <a:chOff x="3104" y="2352"/>
            <a:chExt cx="184" cy="720"/>
          </a:xfrm>
        </p:grpSpPr>
        <p:sp>
          <p:nvSpPr>
            <p:cNvPr id="81994" name="Freeform 125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95" name="Freeform 126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96" name="Line 127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97" name="Line 128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98" name="Line 129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99" name="Line 130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00" name="Line 131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56" name="Text Box 132"/>
          <p:cNvSpPr txBox="1">
            <a:spLocks noChangeArrowheads="1"/>
          </p:cNvSpPr>
          <p:nvPr/>
        </p:nvSpPr>
        <p:spPr bwMode="auto">
          <a:xfrm>
            <a:off x="5891213" y="3368675"/>
            <a:ext cx="9731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4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sperm pellet</a:t>
            </a:r>
          </a:p>
        </p:txBody>
      </p:sp>
      <p:sp>
        <p:nvSpPr>
          <p:cNvPr id="81957" name="Text Box 133"/>
          <p:cNvSpPr txBox="1">
            <a:spLocks noChangeArrowheads="1"/>
          </p:cNvSpPr>
          <p:nvPr/>
        </p:nvSpPr>
        <p:spPr bwMode="auto">
          <a:xfrm>
            <a:off x="4357688" y="4602163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Aggiungere DTT per lisare gli spermi</a:t>
            </a:r>
          </a:p>
        </p:txBody>
      </p:sp>
      <p:grpSp>
        <p:nvGrpSpPr>
          <p:cNvPr id="81958" name="Group 134"/>
          <p:cNvGrpSpPr>
            <a:grpSpLocks/>
          </p:cNvGrpSpPr>
          <p:nvPr/>
        </p:nvGrpSpPr>
        <p:grpSpPr bwMode="auto">
          <a:xfrm>
            <a:off x="1212850" y="4443413"/>
            <a:ext cx="990600" cy="2057400"/>
            <a:chOff x="2256" y="1008"/>
            <a:chExt cx="624" cy="1296"/>
          </a:xfrm>
        </p:grpSpPr>
        <p:sp>
          <p:nvSpPr>
            <p:cNvPr id="81990" name="AutoShape 135"/>
            <p:cNvSpPr>
              <a:spLocks noChangeArrowheads="1"/>
            </p:cNvSpPr>
            <p:nvPr/>
          </p:nvSpPr>
          <p:spPr bwMode="auto">
            <a:xfrm>
              <a:off x="2256" y="1728"/>
              <a:ext cx="62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73 w 21600"/>
                <a:gd name="T13" fmla="*/ 6488 h 21600"/>
                <a:gd name="T14" fmla="*/ 15127 w 21600"/>
                <a:gd name="T15" fmla="*/ 15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346" y="21600"/>
                  </a:lnTo>
                  <a:lnTo>
                    <a:pt x="1225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91" name="Rectangle 136"/>
            <p:cNvSpPr>
              <a:spLocks noChangeArrowheads="1"/>
            </p:cNvSpPr>
            <p:nvPr/>
          </p:nvSpPr>
          <p:spPr bwMode="auto">
            <a:xfrm>
              <a:off x="2256" y="1104"/>
              <a:ext cx="62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1992" name="Rectangle 137"/>
            <p:cNvSpPr>
              <a:spLocks noChangeArrowheads="1"/>
            </p:cNvSpPr>
            <p:nvPr/>
          </p:nvSpPr>
          <p:spPr bwMode="auto">
            <a:xfrm>
              <a:off x="2304" y="1680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81993" name="Oval 138"/>
            <p:cNvSpPr>
              <a:spLocks noChangeArrowheads="1"/>
            </p:cNvSpPr>
            <p:nvPr/>
          </p:nvSpPr>
          <p:spPr bwMode="auto">
            <a:xfrm>
              <a:off x="2256" y="1008"/>
              <a:ext cx="62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81959" name="Group 139"/>
          <p:cNvGrpSpPr>
            <a:grpSpLocks/>
          </p:cNvGrpSpPr>
          <p:nvPr/>
        </p:nvGrpSpPr>
        <p:grpSpPr bwMode="auto">
          <a:xfrm>
            <a:off x="1838325" y="4802188"/>
            <a:ext cx="244475" cy="828675"/>
            <a:chOff x="3104" y="2352"/>
            <a:chExt cx="184" cy="720"/>
          </a:xfrm>
        </p:grpSpPr>
        <p:sp>
          <p:nvSpPr>
            <p:cNvPr id="81983" name="Freeform 140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4" name="Freeform 141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5" name="Line 142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6" name="Line 143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7" name="Line 144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8" name="Line 145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9" name="Line 146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60" name="Group 147"/>
          <p:cNvGrpSpPr>
            <a:grpSpLocks/>
          </p:cNvGrpSpPr>
          <p:nvPr/>
        </p:nvGrpSpPr>
        <p:grpSpPr bwMode="auto">
          <a:xfrm>
            <a:off x="1624013" y="4845050"/>
            <a:ext cx="244475" cy="828675"/>
            <a:chOff x="3104" y="2352"/>
            <a:chExt cx="184" cy="720"/>
          </a:xfrm>
        </p:grpSpPr>
        <p:sp>
          <p:nvSpPr>
            <p:cNvPr id="81976" name="Freeform 148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7" name="Freeform 149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8" name="Line 150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9" name="Line 151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0" name="Line 152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1" name="Line 153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82" name="Line 154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61" name="Group 155"/>
          <p:cNvGrpSpPr>
            <a:grpSpLocks/>
          </p:cNvGrpSpPr>
          <p:nvPr/>
        </p:nvGrpSpPr>
        <p:grpSpPr bwMode="auto">
          <a:xfrm>
            <a:off x="1355725" y="4794250"/>
            <a:ext cx="244475" cy="828675"/>
            <a:chOff x="3104" y="2352"/>
            <a:chExt cx="184" cy="720"/>
          </a:xfrm>
        </p:grpSpPr>
        <p:sp>
          <p:nvSpPr>
            <p:cNvPr id="81969" name="Freeform 156"/>
            <p:cNvSpPr>
              <a:spLocks/>
            </p:cNvSpPr>
            <p:nvPr/>
          </p:nvSpPr>
          <p:spPr bwMode="auto">
            <a:xfrm>
              <a:off x="3104" y="2352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0" name="Freeform 157"/>
            <p:cNvSpPr>
              <a:spLocks/>
            </p:cNvSpPr>
            <p:nvPr/>
          </p:nvSpPr>
          <p:spPr bwMode="auto">
            <a:xfrm>
              <a:off x="3120" y="2496"/>
              <a:ext cx="168" cy="576"/>
            </a:xfrm>
            <a:custGeom>
              <a:avLst/>
              <a:gdLst>
                <a:gd name="T0" fmla="*/ 64 w 168"/>
                <a:gd name="T1" fmla="*/ 0 h 576"/>
                <a:gd name="T2" fmla="*/ 16 w 168"/>
                <a:gd name="T3" fmla="*/ 144 h 576"/>
                <a:gd name="T4" fmla="*/ 160 w 168"/>
                <a:gd name="T5" fmla="*/ 336 h 576"/>
                <a:gd name="T6" fmla="*/ 64 w 1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576"/>
                <a:gd name="T14" fmla="*/ 168 w 1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576">
                  <a:moveTo>
                    <a:pt x="64" y="0"/>
                  </a:moveTo>
                  <a:cubicBezTo>
                    <a:pt x="32" y="44"/>
                    <a:pt x="0" y="88"/>
                    <a:pt x="16" y="144"/>
                  </a:cubicBezTo>
                  <a:cubicBezTo>
                    <a:pt x="32" y="200"/>
                    <a:pt x="152" y="264"/>
                    <a:pt x="160" y="336"/>
                  </a:cubicBezTo>
                  <a:cubicBezTo>
                    <a:pt x="168" y="408"/>
                    <a:pt x="116" y="492"/>
                    <a:pt x="64" y="57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1" name="Line 158"/>
            <p:cNvSpPr>
              <a:spLocks noChangeShapeType="1"/>
            </p:cNvSpPr>
            <p:nvPr/>
          </p:nvSpPr>
          <p:spPr bwMode="auto">
            <a:xfrm flipV="1">
              <a:off x="3144" y="2634"/>
              <a:ext cx="84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2" name="Line 159"/>
            <p:cNvSpPr>
              <a:spLocks noChangeShapeType="1"/>
            </p:cNvSpPr>
            <p:nvPr/>
          </p:nvSpPr>
          <p:spPr bwMode="auto">
            <a:xfrm flipV="1">
              <a:off x="3186" y="268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3" name="Line 160"/>
            <p:cNvSpPr>
              <a:spLocks noChangeShapeType="1"/>
            </p:cNvSpPr>
            <p:nvPr/>
          </p:nvSpPr>
          <p:spPr bwMode="auto">
            <a:xfrm flipV="1">
              <a:off x="3144" y="2592"/>
              <a:ext cx="60" cy="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4" name="Line 161"/>
            <p:cNvSpPr>
              <a:spLocks noChangeShapeType="1"/>
            </p:cNvSpPr>
            <p:nvPr/>
          </p:nvSpPr>
          <p:spPr bwMode="auto">
            <a:xfrm>
              <a:off x="3216" y="2850"/>
              <a:ext cx="54" cy="3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975" name="Line 162"/>
            <p:cNvSpPr>
              <a:spLocks noChangeShapeType="1"/>
            </p:cNvSpPr>
            <p:nvPr/>
          </p:nvSpPr>
          <p:spPr bwMode="auto">
            <a:xfrm>
              <a:off x="3186" y="2904"/>
              <a:ext cx="66" cy="3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62" name="Line 163"/>
          <p:cNvSpPr>
            <a:spLocks noChangeShapeType="1"/>
          </p:cNvSpPr>
          <p:nvPr/>
        </p:nvSpPr>
        <p:spPr bwMode="auto">
          <a:xfrm flipH="1">
            <a:off x="2322513" y="5259388"/>
            <a:ext cx="2230437" cy="17462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63" name="Text Box 164"/>
          <p:cNvSpPr txBox="1">
            <a:spLocks noChangeArrowheads="1"/>
          </p:cNvSpPr>
          <p:nvPr/>
        </p:nvSpPr>
        <p:spPr bwMode="auto">
          <a:xfrm>
            <a:off x="571500" y="5876925"/>
            <a:ext cx="27146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zh-TW" altLang="en-US" sz="2400" b="1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“</a:t>
            </a:r>
            <a:r>
              <a:rPr lang="en-US" altLang="zh-TW" sz="2400" b="1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Frazione seminale”</a:t>
            </a:r>
          </a:p>
        </p:txBody>
      </p:sp>
      <p:sp>
        <p:nvSpPr>
          <p:cNvPr id="81964" name="Text Box 165"/>
          <p:cNvSpPr txBox="1">
            <a:spLocks noChangeArrowheads="1"/>
          </p:cNvSpPr>
          <p:nvPr/>
        </p:nvSpPr>
        <p:spPr bwMode="auto">
          <a:xfrm>
            <a:off x="6357938" y="5857875"/>
            <a:ext cx="278606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zh-TW" altLang="en-US" sz="2400" b="1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“</a:t>
            </a:r>
            <a:r>
              <a:rPr lang="en-US" altLang="zh-TW" sz="2400" b="1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Frazione epiteliale”</a:t>
            </a:r>
          </a:p>
        </p:txBody>
      </p:sp>
      <p:sp>
        <p:nvSpPr>
          <p:cNvPr id="81965" name="Line 166"/>
          <p:cNvSpPr>
            <a:spLocks noChangeShapeType="1"/>
          </p:cNvSpPr>
          <p:nvPr/>
        </p:nvSpPr>
        <p:spPr bwMode="auto">
          <a:xfrm>
            <a:off x="4133850" y="2670175"/>
            <a:ext cx="2157413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66" name="Text Box 167"/>
          <p:cNvSpPr txBox="1">
            <a:spLocks noChangeArrowheads="1"/>
          </p:cNvSpPr>
          <p:nvPr/>
        </p:nvSpPr>
        <p:spPr bwMode="auto">
          <a:xfrm>
            <a:off x="5308600" y="6045200"/>
            <a:ext cx="973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4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sperm pellet</a:t>
            </a:r>
          </a:p>
        </p:txBody>
      </p:sp>
      <p:sp>
        <p:nvSpPr>
          <p:cNvPr id="81967" name="Text Box 168"/>
          <p:cNvSpPr txBox="1">
            <a:spLocks noChangeArrowheads="1"/>
          </p:cNvSpPr>
          <p:nvPr/>
        </p:nvSpPr>
        <p:spPr bwMode="auto">
          <a:xfrm>
            <a:off x="1265238" y="6564313"/>
            <a:ext cx="67008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2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Figure 3.2, J.M. Butler (2005) </a:t>
            </a:r>
            <a:r>
              <a:rPr lang="en-US" altLang="zh-TW" sz="120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Forensic DNA Typing</a:t>
            </a:r>
            <a:r>
              <a:rPr lang="en-US" altLang="zh-TW" sz="12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, 2</a:t>
            </a:r>
            <a:r>
              <a:rPr lang="en-US" altLang="zh-TW" sz="1200" i="0" baseline="3000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nd</a:t>
            </a:r>
            <a:r>
              <a:rPr lang="en-US" altLang="zh-TW" sz="1200" i="0">
                <a:solidFill>
                  <a:schemeClr val="tx1"/>
                </a:solidFill>
                <a:latin typeface="Times New Roman" charset="0"/>
                <a:ea typeface="PMingLiU" charset="0"/>
                <a:cs typeface="PMingLiU" charset="0"/>
              </a:rPr>
              <a:t> Edition © 2005 Elsevier Academic Press</a:t>
            </a:r>
          </a:p>
        </p:txBody>
      </p:sp>
      <p:sp>
        <p:nvSpPr>
          <p:cNvPr id="81968" name="CasellaDiTesto 168"/>
          <p:cNvSpPr txBox="1">
            <a:spLocks noChangeArrowheads="1"/>
          </p:cNvSpPr>
          <p:nvPr/>
        </p:nvSpPr>
        <p:spPr bwMode="auto">
          <a:xfrm>
            <a:off x="1928813" y="214313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i="0">
                <a:solidFill>
                  <a:srgbClr val="0070C0"/>
                </a:solidFill>
                <a:latin typeface="Times New Roman" charset="0"/>
              </a:rPr>
              <a:t>ESTRAZIONE DIFFERENZIALE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E5346-494B-284A-A709-99E099318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8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ChangeArrowheads="1"/>
          </p:cNvSpPr>
          <p:nvPr/>
        </p:nvSpPr>
        <p:spPr bwMode="auto">
          <a:xfrm>
            <a:off x="304800" y="8413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Biologia molecolare forense</a:t>
            </a:r>
          </a:p>
        </p:txBody>
      </p:sp>
      <p:pic>
        <p:nvPicPr>
          <p:cNvPr id="83971" name="Picture 3" descr="Fig 10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838200"/>
            <a:ext cx="66055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F715D1-1D0E-E740-9927-097AB6D0C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3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carta di identità genotipica</a:t>
            </a:r>
          </a:p>
        </p:txBody>
      </p:sp>
      <p:pic>
        <p:nvPicPr>
          <p:cNvPr id="54275" name="Picture 4" descr="Fig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38200"/>
            <a:ext cx="49323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52388" y="1143000"/>
            <a:ext cx="3757612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it-IT" b="1">
                <a:solidFill>
                  <a:srgbClr val="FFFF00"/>
                </a:solidFill>
              </a:rPr>
              <a:t>Test di paternità con southern blot.</a:t>
            </a:r>
            <a:endParaRPr lang="it-IT" sz="1200" b="1">
              <a:solidFill>
                <a:srgbClr val="FFFF00"/>
              </a:solidFill>
            </a:endParaRPr>
          </a:p>
          <a:p>
            <a:pPr algn="l">
              <a:defRPr/>
            </a:pPr>
            <a:endParaRPr lang="it-IT" sz="1200" b="1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it-IT" sz="1200" b="1">
                <a:solidFill>
                  <a:srgbClr val="FFFF00"/>
                </a:solidFill>
              </a:rPr>
              <a:t>In questo esempio viene studiata la regione D1S32 del braccio corto del cromosoma 1 (1p36-pter) caratterizzata da ripetizioni di 40bp. Digestioni con diversi enzimi di restrizione hanno mostrato polimorfismi con ereditarietà mendeliana.</a:t>
            </a:r>
          </a:p>
          <a:p>
            <a:pPr algn="l">
              <a:defRPr/>
            </a:pPr>
            <a:r>
              <a:rPr lang="it-IT" sz="1200" b="1">
                <a:solidFill>
                  <a:srgbClr val="FFFF00"/>
                </a:solidFill>
              </a:rPr>
              <a:t>Nell</a:t>
            </a:r>
            <a:r>
              <a:rPr lang="ja-JP" altLang="it-IT" sz="1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 b="1">
                <a:solidFill>
                  <a:srgbClr val="FFFF00"/>
                </a:solidFill>
              </a:rPr>
              <a:t>esempio il DNA è digerito con Rsa I e il blot ibridato con la sonda pBG 2.8</a:t>
            </a:r>
          </a:p>
        </p:txBody>
      </p:sp>
      <p:sp>
        <p:nvSpPr>
          <p:cNvPr id="489478" name="Rectangle 6"/>
          <p:cNvSpPr>
            <a:spLocks noChangeArrowheads="1"/>
          </p:cNvSpPr>
          <p:nvPr/>
        </p:nvSpPr>
        <p:spPr bwMode="auto">
          <a:xfrm>
            <a:off x="52388" y="3644900"/>
            <a:ext cx="37576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it-IT" sz="1000" b="1">
                <a:solidFill>
                  <a:srgbClr val="FFFF00"/>
                </a:solidFill>
              </a:rPr>
              <a:t>Nell</a:t>
            </a:r>
            <a:r>
              <a:rPr lang="ja-JP" altLang="it-IT" sz="10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000" b="1">
                <a:solidFill>
                  <a:srgbClr val="FFFF00"/>
                </a:solidFill>
              </a:rPr>
              <a:t>esempio a sinistra il padre putativo 2 può essere escluso perchè gli alleli 1-5, presenti nel figlio, non sono trasmessi ne da lui ne dalla madre ma sono comuni al padre putativo 1.</a:t>
            </a:r>
          </a:p>
          <a:p>
            <a:pPr algn="l">
              <a:defRPr/>
            </a:pPr>
            <a:endParaRPr lang="it-IT" sz="1000" b="1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it-IT" sz="1000" b="1">
                <a:solidFill>
                  <a:srgbClr val="FFFF00"/>
                </a:solidFill>
              </a:rPr>
              <a:t>Nell</a:t>
            </a:r>
            <a:r>
              <a:rPr lang="ja-JP" altLang="it-IT" sz="10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000" b="1">
                <a:solidFill>
                  <a:srgbClr val="FFFF00"/>
                </a:solidFill>
              </a:rPr>
              <a:t>esempio a destra si dimostra che il padre putativo non può essere il padre biologico del figlio 2 in quanto egli non possiede gli alleli 1-3 presenti in questo figlio.</a:t>
            </a:r>
          </a:p>
          <a:p>
            <a:pPr algn="l">
              <a:defRPr/>
            </a:pPr>
            <a:r>
              <a:rPr lang="it-IT" sz="1000" b="1">
                <a:solidFill>
                  <a:srgbClr val="FFFF00"/>
                </a:solidFill>
              </a:rPr>
              <a:t>D</a:t>
            </a:r>
            <a:r>
              <a:rPr lang="ja-JP" altLang="it-IT" sz="10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000" b="1">
                <a:solidFill>
                  <a:srgbClr val="FFFF00"/>
                </a:solidFill>
              </a:rPr>
              <a:t>altra parte può essere il padre del figlio 1 vista la concordanza degli alleli 1a-4a non ereditabili dalla madre.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B64BE8-AE91-F947-AF83-626EF43E3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2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carta di identità genotipica</a:t>
            </a:r>
          </a:p>
        </p:txBody>
      </p:sp>
      <p:pic>
        <p:nvPicPr>
          <p:cNvPr id="52227" name="Picture 3" descr="Fig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0909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726615-EA0B-0445-804B-C851194BC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3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g 6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860425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304800" y="304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Amplificazione di di ripetizioni 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1F47C7-A7E1-E441-8930-A5A9F2F8E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8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2"/>
          <a:stretch>
            <a:fillRect/>
          </a:stretch>
        </p:blipFill>
        <p:spPr bwMode="auto">
          <a:xfrm>
            <a:off x="755650" y="260350"/>
            <a:ext cx="57023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685800" y="4048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900" i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Utilizzo della fluorescenza abbinata alla elettroforesi capillare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6BFD8D-5869-CC48-8FBB-81F9BCCF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1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it-IT" sz="3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Utilizzo della fluorescenza abbinata alla elettroforesi capillare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79400" y="1509713"/>
            <a:ext cx="5172075" cy="4395787"/>
            <a:chOff x="1175" y="960"/>
            <a:chExt cx="3501" cy="3809"/>
          </a:xfrm>
        </p:grpSpPr>
        <p:grpSp>
          <p:nvGrpSpPr>
            <p:cNvPr id="61488" name="Group 5"/>
            <p:cNvGrpSpPr>
              <a:grpSpLocks/>
            </p:cNvGrpSpPr>
            <p:nvPr/>
          </p:nvGrpSpPr>
          <p:grpSpPr bwMode="auto">
            <a:xfrm>
              <a:off x="1440" y="1211"/>
              <a:ext cx="1344" cy="1333"/>
              <a:chOff x="1440" y="1403"/>
              <a:chExt cx="1344" cy="1333"/>
            </a:xfrm>
          </p:grpSpPr>
          <p:pic>
            <p:nvPicPr>
              <p:cNvPr id="61501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403"/>
                <a:ext cx="1344" cy="1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02" name="Oval 7"/>
              <p:cNvSpPr>
                <a:spLocks noChangeArrowheads="1"/>
              </p:cNvSpPr>
              <p:nvPr/>
            </p:nvSpPr>
            <p:spPr bwMode="auto">
              <a:xfrm>
                <a:off x="1580" y="2094"/>
                <a:ext cx="504" cy="64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1489" name="Group 8"/>
            <p:cNvGrpSpPr>
              <a:grpSpLocks/>
            </p:cNvGrpSpPr>
            <p:nvPr/>
          </p:nvGrpSpPr>
          <p:grpSpPr bwMode="auto">
            <a:xfrm>
              <a:off x="1175" y="3120"/>
              <a:ext cx="1818" cy="1326"/>
              <a:chOff x="1070" y="3079"/>
              <a:chExt cx="1818" cy="1326"/>
            </a:xfrm>
          </p:grpSpPr>
          <p:pic>
            <p:nvPicPr>
              <p:cNvPr id="61499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" y="3079"/>
                <a:ext cx="1818" cy="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00" name="Oval 10"/>
              <p:cNvSpPr>
                <a:spLocks noChangeArrowheads="1"/>
              </p:cNvSpPr>
              <p:nvPr/>
            </p:nvSpPr>
            <p:spPr bwMode="auto">
              <a:xfrm>
                <a:off x="1425" y="3705"/>
                <a:ext cx="504" cy="69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1490" name="Group 11"/>
            <p:cNvGrpSpPr>
              <a:grpSpLocks/>
            </p:cNvGrpSpPr>
            <p:nvPr/>
          </p:nvGrpSpPr>
          <p:grpSpPr bwMode="auto">
            <a:xfrm>
              <a:off x="3102" y="3407"/>
              <a:ext cx="1554" cy="1362"/>
              <a:chOff x="3054" y="3281"/>
              <a:chExt cx="1554" cy="1362"/>
            </a:xfrm>
          </p:grpSpPr>
          <p:pic>
            <p:nvPicPr>
              <p:cNvPr id="61497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4" y="3281"/>
                <a:ext cx="1554" cy="1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98" name="Oval 13"/>
              <p:cNvSpPr>
                <a:spLocks noChangeArrowheads="1"/>
              </p:cNvSpPr>
              <p:nvPr/>
            </p:nvSpPr>
            <p:spPr bwMode="auto">
              <a:xfrm>
                <a:off x="3088" y="3959"/>
                <a:ext cx="504" cy="68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1491" name="Group 14"/>
            <p:cNvGrpSpPr>
              <a:grpSpLocks/>
            </p:cNvGrpSpPr>
            <p:nvPr/>
          </p:nvGrpSpPr>
          <p:grpSpPr bwMode="auto">
            <a:xfrm>
              <a:off x="3068" y="1588"/>
              <a:ext cx="1608" cy="1344"/>
              <a:chOff x="3020" y="1684"/>
              <a:chExt cx="1608" cy="1344"/>
            </a:xfrm>
          </p:grpSpPr>
          <p:pic>
            <p:nvPicPr>
              <p:cNvPr id="61495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" y="1684"/>
                <a:ext cx="1608" cy="1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96" name="Oval 16"/>
              <p:cNvSpPr>
                <a:spLocks noChangeArrowheads="1"/>
              </p:cNvSpPr>
              <p:nvPr/>
            </p:nvSpPr>
            <p:spPr bwMode="auto">
              <a:xfrm>
                <a:off x="3088" y="2347"/>
                <a:ext cx="504" cy="64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492" name="Text Box 17"/>
            <p:cNvSpPr txBox="1">
              <a:spLocks noChangeArrowheads="1"/>
            </p:cNvSpPr>
            <p:nvPr/>
          </p:nvSpPr>
          <p:spPr bwMode="auto">
            <a:xfrm>
              <a:off x="1536" y="960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it-IT" sz="2400" b="1" i="0">
                  <a:solidFill>
                    <a:srgbClr val="3333FF"/>
                  </a:solidFill>
                  <a:latin typeface="Arial" charset="0"/>
                </a:rPr>
                <a:t>FAM (Blue)</a:t>
              </a:r>
            </a:p>
          </p:txBody>
        </p:sp>
        <p:sp>
          <p:nvSpPr>
            <p:cNvPr id="61493" name="Text Box 19"/>
            <p:cNvSpPr txBox="1">
              <a:spLocks noChangeArrowheads="1"/>
            </p:cNvSpPr>
            <p:nvPr/>
          </p:nvSpPr>
          <p:spPr bwMode="auto">
            <a:xfrm>
              <a:off x="1200" y="2688"/>
              <a:ext cx="17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it-IT" sz="2400" b="1" i="0">
                  <a:solidFill>
                    <a:srgbClr val="FFFF00"/>
                  </a:solidFill>
                  <a:latin typeface="Arial" charset="0"/>
                </a:rPr>
                <a:t>TAMRA (Yellow)</a:t>
              </a:r>
            </a:p>
          </p:txBody>
        </p:sp>
        <p:sp>
          <p:nvSpPr>
            <p:cNvPr id="61494" name="Text Box 20"/>
            <p:cNvSpPr txBox="1">
              <a:spLocks noChangeArrowheads="1"/>
            </p:cNvSpPr>
            <p:nvPr/>
          </p:nvSpPr>
          <p:spPr bwMode="auto">
            <a:xfrm>
              <a:off x="3204" y="2932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it-IT" sz="2400" b="1" i="0">
                  <a:solidFill>
                    <a:srgbClr val="FF3300"/>
                  </a:solidFill>
                  <a:latin typeface="Arial" charset="0"/>
                </a:rPr>
                <a:t>ROX (Red)</a:t>
              </a:r>
            </a:p>
          </p:txBody>
        </p:sp>
      </p:grpSp>
      <p:grpSp>
        <p:nvGrpSpPr>
          <p:cNvPr id="21" name="Group 28"/>
          <p:cNvGrpSpPr>
            <a:grpSpLocks/>
          </p:cNvGrpSpPr>
          <p:nvPr/>
        </p:nvGrpSpPr>
        <p:grpSpPr bwMode="auto">
          <a:xfrm>
            <a:off x="5103813" y="3525838"/>
            <a:ext cx="5227637" cy="1638300"/>
            <a:chOff x="480" y="992"/>
            <a:chExt cx="3293" cy="1032"/>
          </a:xfrm>
        </p:grpSpPr>
        <p:grpSp>
          <p:nvGrpSpPr>
            <p:cNvPr id="61468" name="Group 29"/>
            <p:cNvGrpSpPr>
              <a:grpSpLocks/>
            </p:cNvGrpSpPr>
            <p:nvPr/>
          </p:nvGrpSpPr>
          <p:grpSpPr bwMode="auto">
            <a:xfrm>
              <a:off x="504" y="992"/>
              <a:ext cx="3269" cy="432"/>
              <a:chOff x="632" y="1320"/>
              <a:chExt cx="3269" cy="432"/>
            </a:xfrm>
          </p:grpSpPr>
          <p:sp>
            <p:nvSpPr>
              <p:cNvPr id="61482" name="Line 30"/>
              <p:cNvSpPr>
                <a:spLocks noChangeShapeType="1"/>
              </p:cNvSpPr>
              <p:nvPr/>
            </p:nvSpPr>
            <p:spPr bwMode="auto">
              <a:xfrm>
                <a:off x="632" y="1368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83" name="Rectangle 31"/>
              <p:cNvSpPr>
                <a:spLocks noChangeArrowheads="1"/>
              </p:cNvSpPr>
              <p:nvPr/>
            </p:nvSpPr>
            <p:spPr bwMode="auto">
              <a:xfrm>
                <a:off x="1360" y="1320"/>
                <a:ext cx="232" cy="104"/>
              </a:xfrm>
              <a:prstGeom prst="rect">
                <a:avLst/>
              </a:prstGeom>
              <a:solidFill>
                <a:srgbClr val="00FF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84" name="Line 34"/>
              <p:cNvSpPr>
                <a:spLocks noChangeShapeType="1"/>
              </p:cNvSpPr>
              <p:nvPr/>
            </p:nvSpPr>
            <p:spPr bwMode="auto">
              <a:xfrm>
                <a:off x="2064" y="1376"/>
                <a:ext cx="73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85" name="Line 34"/>
              <p:cNvSpPr>
                <a:spLocks noChangeShapeType="1"/>
              </p:cNvSpPr>
              <p:nvPr/>
            </p:nvSpPr>
            <p:spPr bwMode="auto">
              <a:xfrm>
                <a:off x="3165" y="1672"/>
                <a:ext cx="73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86" name="Rectangle 31"/>
              <p:cNvSpPr>
                <a:spLocks noChangeArrowheads="1"/>
              </p:cNvSpPr>
              <p:nvPr/>
            </p:nvSpPr>
            <p:spPr bwMode="auto">
              <a:xfrm>
                <a:off x="1338" y="1648"/>
                <a:ext cx="232" cy="104"/>
              </a:xfrm>
              <a:prstGeom prst="rect">
                <a:avLst/>
              </a:prstGeom>
              <a:solidFill>
                <a:srgbClr val="00FF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87" name="Rectangle 33"/>
              <p:cNvSpPr>
                <a:spLocks noChangeArrowheads="1"/>
              </p:cNvSpPr>
              <p:nvPr/>
            </p:nvSpPr>
            <p:spPr bwMode="auto">
              <a:xfrm>
                <a:off x="1570" y="1648"/>
                <a:ext cx="232" cy="104"/>
              </a:xfrm>
              <a:prstGeom prst="rect">
                <a:avLst/>
              </a:prstGeom>
              <a:solidFill>
                <a:srgbClr val="00FF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469" name="Line 35"/>
            <p:cNvSpPr>
              <a:spLocks noChangeShapeType="1"/>
            </p:cNvSpPr>
            <p:nvPr/>
          </p:nvSpPr>
          <p:spPr bwMode="auto">
            <a:xfrm>
              <a:off x="480" y="1360"/>
              <a:ext cx="736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70" name="Line 39"/>
            <p:cNvSpPr>
              <a:spLocks noChangeShapeType="1"/>
            </p:cNvSpPr>
            <p:nvPr/>
          </p:nvSpPr>
          <p:spPr bwMode="auto">
            <a:xfrm>
              <a:off x="1912" y="1368"/>
              <a:ext cx="73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61471" name="Group 40"/>
            <p:cNvGrpSpPr>
              <a:grpSpLocks/>
            </p:cNvGrpSpPr>
            <p:nvPr/>
          </p:nvGrpSpPr>
          <p:grpSpPr bwMode="auto">
            <a:xfrm>
              <a:off x="512" y="1640"/>
              <a:ext cx="2168" cy="8"/>
              <a:chOff x="632" y="1368"/>
              <a:chExt cx="2168" cy="8"/>
            </a:xfrm>
          </p:grpSpPr>
          <p:sp>
            <p:nvSpPr>
              <p:cNvPr id="61480" name="Line 41"/>
              <p:cNvSpPr>
                <a:spLocks noChangeShapeType="1"/>
              </p:cNvSpPr>
              <p:nvPr/>
            </p:nvSpPr>
            <p:spPr bwMode="auto">
              <a:xfrm>
                <a:off x="632" y="1368"/>
                <a:ext cx="73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81" name="Line 45"/>
              <p:cNvSpPr>
                <a:spLocks noChangeShapeType="1"/>
              </p:cNvSpPr>
              <p:nvPr/>
            </p:nvSpPr>
            <p:spPr bwMode="auto">
              <a:xfrm>
                <a:off x="2064" y="1376"/>
                <a:ext cx="73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1472" name="Group 46"/>
            <p:cNvGrpSpPr>
              <a:grpSpLocks/>
            </p:cNvGrpSpPr>
            <p:nvPr/>
          </p:nvGrpSpPr>
          <p:grpSpPr bwMode="auto">
            <a:xfrm>
              <a:off x="520" y="992"/>
              <a:ext cx="1342" cy="936"/>
              <a:chOff x="632" y="432"/>
              <a:chExt cx="1342" cy="936"/>
            </a:xfrm>
          </p:grpSpPr>
          <p:sp>
            <p:nvSpPr>
              <p:cNvPr id="61476" name="Line 47"/>
              <p:cNvSpPr>
                <a:spLocks noChangeShapeType="1"/>
              </p:cNvSpPr>
              <p:nvPr/>
            </p:nvSpPr>
            <p:spPr bwMode="auto">
              <a:xfrm>
                <a:off x="632" y="1368"/>
                <a:ext cx="73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77" name="Rectangle 48"/>
              <p:cNvSpPr>
                <a:spLocks noChangeArrowheads="1"/>
              </p:cNvSpPr>
              <p:nvPr/>
            </p:nvSpPr>
            <p:spPr bwMode="auto">
              <a:xfrm>
                <a:off x="1318" y="437"/>
                <a:ext cx="232" cy="104"/>
              </a:xfrm>
              <a:prstGeom prst="rect">
                <a:avLst/>
              </a:prstGeom>
              <a:solidFill>
                <a:srgbClr val="0066FF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78" name="Rectangle 49"/>
              <p:cNvSpPr>
                <a:spLocks noChangeArrowheads="1"/>
              </p:cNvSpPr>
              <p:nvPr/>
            </p:nvSpPr>
            <p:spPr bwMode="auto">
              <a:xfrm>
                <a:off x="1742" y="432"/>
                <a:ext cx="232" cy="104"/>
              </a:xfrm>
              <a:prstGeom prst="rect">
                <a:avLst/>
              </a:prstGeom>
              <a:solidFill>
                <a:srgbClr val="0066FF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79" name="Rectangle 50"/>
              <p:cNvSpPr>
                <a:spLocks noChangeArrowheads="1"/>
              </p:cNvSpPr>
              <p:nvPr/>
            </p:nvSpPr>
            <p:spPr bwMode="auto">
              <a:xfrm>
                <a:off x="1541" y="432"/>
                <a:ext cx="232" cy="104"/>
              </a:xfrm>
              <a:prstGeom prst="rect">
                <a:avLst/>
              </a:prstGeom>
              <a:solidFill>
                <a:srgbClr val="0066FF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473" name="Rectangle 36"/>
            <p:cNvSpPr>
              <a:spLocks noChangeArrowheads="1"/>
            </p:cNvSpPr>
            <p:nvPr/>
          </p:nvSpPr>
          <p:spPr bwMode="auto">
            <a:xfrm>
              <a:off x="1240" y="1920"/>
              <a:ext cx="232" cy="104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it-IT" i="0">
                <a:solidFill>
                  <a:srgbClr val="FFFF00"/>
                </a:solidFill>
              </a:endParaRPr>
            </a:p>
          </p:txBody>
        </p:sp>
        <p:sp>
          <p:nvSpPr>
            <p:cNvPr id="61474" name="Rectangle 37"/>
            <p:cNvSpPr>
              <a:spLocks noChangeArrowheads="1"/>
            </p:cNvSpPr>
            <p:nvPr/>
          </p:nvSpPr>
          <p:spPr bwMode="auto">
            <a:xfrm>
              <a:off x="1704" y="1920"/>
              <a:ext cx="232" cy="104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it-IT" i="0">
                <a:solidFill>
                  <a:srgbClr val="FFFF00"/>
                </a:solidFill>
              </a:endParaRPr>
            </a:p>
          </p:txBody>
        </p:sp>
        <p:sp>
          <p:nvSpPr>
            <p:cNvPr id="61475" name="Rectangle 38"/>
            <p:cNvSpPr>
              <a:spLocks noChangeArrowheads="1"/>
            </p:cNvSpPr>
            <p:nvPr/>
          </p:nvSpPr>
          <p:spPr bwMode="auto">
            <a:xfrm>
              <a:off x="1472" y="1920"/>
              <a:ext cx="232" cy="104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it-IT" i="0">
                <a:solidFill>
                  <a:srgbClr val="FFFF00"/>
                </a:solidFill>
              </a:endParaRPr>
            </a:p>
          </p:txBody>
        </p:sp>
      </p:grpSp>
      <p:grpSp>
        <p:nvGrpSpPr>
          <p:cNvPr id="45" name="Group 61"/>
          <p:cNvGrpSpPr>
            <a:grpSpLocks/>
          </p:cNvGrpSpPr>
          <p:nvPr/>
        </p:nvGrpSpPr>
        <p:grpSpPr bwMode="auto">
          <a:xfrm>
            <a:off x="3176588" y="1962150"/>
            <a:ext cx="1962150" cy="2136775"/>
            <a:chOff x="172" y="808"/>
            <a:chExt cx="1236" cy="1346"/>
          </a:xfrm>
        </p:grpSpPr>
        <p:grpSp>
          <p:nvGrpSpPr>
            <p:cNvPr id="61459" name="Group 62"/>
            <p:cNvGrpSpPr>
              <a:grpSpLocks/>
            </p:cNvGrpSpPr>
            <p:nvPr/>
          </p:nvGrpSpPr>
          <p:grpSpPr bwMode="auto">
            <a:xfrm>
              <a:off x="987" y="1863"/>
              <a:ext cx="367" cy="291"/>
              <a:chOff x="987" y="1863"/>
              <a:chExt cx="367" cy="291"/>
            </a:xfrm>
          </p:grpSpPr>
          <p:sp>
            <p:nvSpPr>
              <p:cNvPr id="61466" name="Oval 63"/>
              <p:cNvSpPr>
                <a:spLocks noChangeArrowheads="1"/>
              </p:cNvSpPr>
              <p:nvPr/>
            </p:nvSpPr>
            <p:spPr bwMode="auto">
              <a:xfrm>
                <a:off x="987" y="1863"/>
                <a:ext cx="345" cy="23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67" name="Line 64"/>
              <p:cNvSpPr>
                <a:spLocks noChangeShapeType="1"/>
              </p:cNvSpPr>
              <p:nvPr/>
            </p:nvSpPr>
            <p:spPr bwMode="auto">
              <a:xfrm flipH="1" flipV="1">
                <a:off x="1279" y="2072"/>
                <a:ext cx="75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1460" name="Group 65"/>
            <p:cNvGrpSpPr>
              <a:grpSpLocks/>
            </p:cNvGrpSpPr>
            <p:nvPr/>
          </p:nvGrpSpPr>
          <p:grpSpPr bwMode="auto">
            <a:xfrm>
              <a:off x="986" y="1285"/>
              <a:ext cx="422" cy="537"/>
              <a:chOff x="987" y="1863"/>
              <a:chExt cx="422" cy="537"/>
            </a:xfrm>
          </p:grpSpPr>
          <p:sp>
            <p:nvSpPr>
              <p:cNvPr id="61464" name="Oval 66"/>
              <p:cNvSpPr>
                <a:spLocks noChangeArrowheads="1"/>
              </p:cNvSpPr>
              <p:nvPr/>
            </p:nvSpPr>
            <p:spPr bwMode="auto">
              <a:xfrm>
                <a:off x="987" y="1863"/>
                <a:ext cx="345" cy="232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65" name="Line 67"/>
              <p:cNvSpPr>
                <a:spLocks noChangeShapeType="1"/>
              </p:cNvSpPr>
              <p:nvPr/>
            </p:nvSpPr>
            <p:spPr bwMode="auto">
              <a:xfrm flipH="1" flipV="1">
                <a:off x="1279" y="2072"/>
                <a:ext cx="130" cy="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1461" name="Text Box 68"/>
            <p:cNvSpPr txBox="1">
              <a:spLocks noChangeArrowheads="1"/>
            </p:cNvSpPr>
            <p:nvPr/>
          </p:nvSpPr>
          <p:spPr bwMode="auto">
            <a:xfrm>
              <a:off x="172" y="808"/>
              <a:ext cx="1048" cy="40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Arial" charset="0"/>
                </a:rPr>
                <a:t>Fluorescent dye label</a:t>
              </a:r>
            </a:p>
          </p:txBody>
        </p:sp>
        <p:sp>
          <p:nvSpPr>
            <p:cNvPr id="61462" name="Line 69"/>
            <p:cNvSpPr>
              <a:spLocks noChangeShapeType="1"/>
            </p:cNvSpPr>
            <p:nvPr/>
          </p:nvSpPr>
          <p:spPr bwMode="auto">
            <a:xfrm>
              <a:off x="658" y="1302"/>
              <a:ext cx="277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63" name="Line 70"/>
            <p:cNvSpPr>
              <a:spLocks noChangeShapeType="1"/>
            </p:cNvSpPr>
            <p:nvPr/>
          </p:nvSpPr>
          <p:spPr bwMode="auto">
            <a:xfrm>
              <a:off x="651" y="1302"/>
              <a:ext cx="351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6234113" y="4546600"/>
            <a:ext cx="368300" cy="1651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6970713" y="4546600"/>
            <a:ext cx="368300" cy="1651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sp>
        <p:nvSpPr>
          <p:cNvPr id="85" name="Rectangle 44"/>
          <p:cNvSpPr>
            <a:spLocks noChangeArrowheads="1"/>
          </p:cNvSpPr>
          <p:nvPr/>
        </p:nvSpPr>
        <p:spPr bwMode="auto">
          <a:xfrm>
            <a:off x="6602413" y="4546600"/>
            <a:ext cx="368300" cy="1651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sp>
        <p:nvSpPr>
          <p:cNvPr id="86" name="Rectangle 43"/>
          <p:cNvSpPr>
            <a:spLocks noChangeArrowheads="1"/>
          </p:cNvSpPr>
          <p:nvPr/>
        </p:nvSpPr>
        <p:spPr bwMode="auto">
          <a:xfrm>
            <a:off x="7386638" y="4546600"/>
            <a:ext cx="368300" cy="1651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7373938" y="5000625"/>
            <a:ext cx="368300" cy="1651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sp>
        <p:nvSpPr>
          <p:cNvPr id="88" name="Rectangle 37"/>
          <p:cNvSpPr>
            <a:spLocks noChangeArrowheads="1"/>
          </p:cNvSpPr>
          <p:nvPr/>
        </p:nvSpPr>
        <p:spPr bwMode="auto">
          <a:xfrm>
            <a:off x="7716838" y="5000625"/>
            <a:ext cx="368300" cy="1651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i="0">
              <a:solidFill>
                <a:srgbClr val="FFFF00"/>
              </a:solidFill>
            </a:endParaRPr>
          </a:p>
        </p:txBody>
      </p:sp>
      <p:grpSp>
        <p:nvGrpSpPr>
          <p:cNvPr id="89" name="Group 61"/>
          <p:cNvGrpSpPr>
            <a:grpSpLocks/>
          </p:cNvGrpSpPr>
          <p:nvPr/>
        </p:nvGrpSpPr>
        <p:grpSpPr bwMode="auto">
          <a:xfrm>
            <a:off x="5548313" y="3706813"/>
            <a:ext cx="669925" cy="1379537"/>
            <a:chOff x="986" y="1285"/>
            <a:chExt cx="422" cy="869"/>
          </a:xfrm>
        </p:grpSpPr>
        <p:grpSp>
          <p:nvGrpSpPr>
            <p:cNvPr id="61453" name="Group 62"/>
            <p:cNvGrpSpPr>
              <a:grpSpLocks/>
            </p:cNvGrpSpPr>
            <p:nvPr/>
          </p:nvGrpSpPr>
          <p:grpSpPr bwMode="auto">
            <a:xfrm>
              <a:off x="987" y="1863"/>
              <a:ext cx="367" cy="291"/>
              <a:chOff x="987" y="1863"/>
              <a:chExt cx="367" cy="291"/>
            </a:xfrm>
          </p:grpSpPr>
          <p:sp>
            <p:nvSpPr>
              <p:cNvPr id="61457" name="Oval 63"/>
              <p:cNvSpPr>
                <a:spLocks noChangeArrowheads="1"/>
              </p:cNvSpPr>
              <p:nvPr/>
            </p:nvSpPr>
            <p:spPr bwMode="auto">
              <a:xfrm>
                <a:off x="987" y="1863"/>
                <a:ext cx="345" cy="23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58" name="Line 64"/>
              <p:cNvSpPr>
                <a:spLocks noChangeShapeType="1"/>
              </p:cNvSpPr>
              <p:nvPr/>
            </p:nvSpPr>
            <p:spPr bwMode="auto">
              <a:xfrm flipH="1" flipV="1">
                <a:off x="1279" y="2072"/>
                <a:ext cx="75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1454" name="Group 65"/>
            <p:cNvGrpSpPr>
              <a:grpSpLocks/>
            </p:cNvGrpSpPr>
            <p:nvPr/>
          </p:nvGrpSpPr>
          <p:grpSpPr bwMode="auto">
            <a:xfrm>
              <a:off x="986" y="1285"/>
              <a:ext cx="422" cy="537"/>
              <a:chOff x="987" y="1863"/>
              <a:chExt cx="422" cy="537"/>
            </a:xfrm>
          </p:grpSpPr>
          <p:sp>
            <p:nvSpPr>
              <p:cNvPr id="61455" name="Oval 66"/>
              <p:cNvSpPr>
                <a:spLocks noChangeArrowheads="1"/>
              </p:cNvSpPr>
              <p:nvPr/>
            </p:nvSpPr>
            <p:spPr bwMode="auto">
              <a:xfrm>
                <a:off x="987" y="1863"/>
                <a:ext cx="345" cy="23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it-IT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456" name="Line 67"/>
              <p:cNvSpPr>
                <a:spLocks noChangeShapeType="1"/>
              </p:cNvSpPr>
              <p:nvPr/>
            </p:nvSpPr>
            <p:spPr bwMode="auto">
              <a:xfrm flipH="1" flipV="1">
                <a:off x="1279" y="2072"/>
                <a:ext cx="130" cy="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9" name="Line 30"/>
          <p:cNvSpPr>
            <a:spLocks noChangeShapeType="1"/>
          </p:cNvSpPr>
          <p:nvPr/>
        </p:nvSpPr>
        <p:spPr bwMode="auto">
          <a:xfrm flipV="1">
            <a:off x="6096000" y="5080000"/>
            <a:ext cx="211138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74406B-1292-3740-ADA9-3DAFBA84D0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685800" y="1905000"/>
            <a:ext cx="7162800" cy="4724400"/>
            <a:chOff x="432" y="1200"/>
            <a:chExt cx="4512" cy="2976"/>
          </a:xfrm>
        </p:grpSpPr>
        <p:sp>
          <p:nvSpPr>
            <p:cNvPr id="62519" name="Oval 3"/>
            <p:cNvSpPr>
              <a:spLocks noChangeArrowheads="1"/>
            </p:cNvSpPr>
            <p:nvPr/>
          </p:nvSpPr>
          <p:spPr bwMode="auto">
            <a:xfrm>
              <a:off x="1248" y="1200"/>
              <a:ext cx="3216" cy="278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62520" name="Rectangle 4"/>
            <p:cNvSpPr>
              <a:spLocks noChangeArrowheads="1"/>
            </p:cNvSpPr>
            <p:nvPr/>
          </p:nvSpPr>
          <p:spPr bwMode="auto">
            <a:xfrm>
              <a:off x="432" y="2640"/>
              <a:ext cx="4512" cy="1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62466" name="Group 5"/>
          <p:cNvGrpSpPr>
            <a:grpSpLocks/>
          </p:cNvGrpSpPr>
          <p:nvPr/>
        </p:nvGrpSpPr>
        <p:grpSpPr bwMode="auto">
          <a:xfrm>
            <a:off x="1295400" y="3581400"/>
            <a:ext cx="6553200" cy="1560513"/>
            <a:chOff x="816" y="2256"/>
            <a:chExt cx="4128" cy="983"/>
          </a:xfrm>
        </p:grpSpPr>
        <p:grpSp>
          <p:nvGrpSpPr>
            <p:cNvPr id="62497" name="Group 6"/>
            <p:cNvGrpSpPr>
              <a:grpSpLocks/>
            </p:cNvGrpSpPr>
            <p:nvPr/>
          </p:nvGrpSpPr>
          <p:grpSpPr bwMode="auto">
            <a:xfrm>
              <a:off x="1008" y="2256"/>
              <a:ext cx="3744" cy="624"/>
              <a:chOff x="1008" y="2256"/>
              <a:chExt cx="3744" cy="624"/>
            </a:xfrm>
          </p:grpSpPr>
          <p:grpSp>
            <p:nvGrpSpPr>
              <p:cNvPr id="62500" name="Group 7"/>
              <p:cNvGrpSpPr>
                <a:grpSpLocks/>
              </p:cNvGrpSpPr>
              <p:nvPr/>
            </p:nvGrpSpPr>
            <p:grpSpPr bwMode="auto">
              <a:xfrm>
                <a:off x="1008" y="2304"/>
                <a:ext cx="384" cy="528"/>
                <a:chOff x="2112" y="2304"/>
                <a:chExt cx="384" cy="384"/>
              </a:xfrm>
            </p:grpSpPr>
            <p:sp>
              <p:nvSpPr>
                <p:cNvPr id="62515" name="Oval 8"/>
                <p:cNvSpPr>
                  <a:spLocks noChangeArrowheads="1"/>
                </p:cNvSpPr>
                <p:nvPr/>
              </p:nvSpPr>
              <p:spPr bwMode="auto">
                <a:xfrm>
                  <a:off x="2112" y="2304"/>
                  <a:ext cx="384" cy="144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  <p:sp>
              <p:nvSpPr>
                <p:cNvPr id="62516" name="Line 9"/>
                <p:cNvSpPr>
                  <a:spLocks noChangeShapeType="1"/>
                </p:cNvSpPr>
                <p:nvPr/>
              </p:nvSpPr>
              <p:spPr bwMode="auto">
                <a:xfrm>
                  <a:off x="2112" y="240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7" name="Line 10"/>
                <p:cNvSpPr>
                  <a:spLocks noChangeShapeType="1"/>
                </p:cNvSpPr>
                <p:nvPr/>
              </p:nvSpPr>
              <p:spPr bwMode="auto">
                <a:xfrm>
                  <a:off x="2496" y="240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8" name="Oval 11"/>
                <p:cNvSpPr>
                  <a:spLocks noChangeArrowheads="1"/>
                </p:cNvSpPr>
                <p:nvPr/>
              </p:nvSpPr>
              <p:spPr bwMode="auto">
                <a:xfrm>
                  <a:off x="2112" y="2544"/>
                  <a:ext cx="384" cy="144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</p:grpSp>
          <p:sp>
            <p:nvSpPr>
              <p:cNvPr id="62501" name="Rectangle 12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384" cy="24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i="0"/>
              </a:p>
            </p:txBody>
          </p:sp>
          <p:sp>
            <p:nvSpPr>
              <p:cNvPr id="62502" name="Line 13"/>
              <p:cNvSpPr>
                <a:spLocks noChangeShapeType="1"/>
              </p:cNvSpPr>
              <p:nvPr/>
            </p:nvSpPr>
            <p:spPr bwMode="auto">
              <a:xfrm>
                <a:off x="1008" y="2448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503" name="Line 14"/>
              <p:cNvSpPr>
                <a:spLocks noChangeShapeType="1"/>
              </p:cNvSpPr>
              <p:nvPr/>
            </p:nvSpPr>
            <p:spPr bwMode="auto">
              <a:xfrm>
                <a:off x="1392" y="2448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62504" name="Group 15"/>
              <p:cNvGrpSpPr>
                <a:grpSpLocks/>
              </p:cNvGrpSpPr>
              <p:nvPr/>
            </p:nvGrpSpPr>
            <p:grpSpPr bwMode="auto">
              <a:xfrm>
                <a:off x="4368" y="2352"/>
                <a:ext cx="384" cy="528"/>
                <a:chOff x="1008" y="2352"/>
                <a:chExt cx="384" cy="528"/>
              </a:xfrm>
            </p:grpSpPr>
            <p:grpSp>
              <p:nvGrpSpPr>
                <p:cNvPr id="62507" name="Group 16"/>
                <p:cNvGrpSpPr>
                  <a:grpSpLocks/>
                </p:cNvGrpSpPr>
                <p:nvPr/>
              </p:nvGrpSpPr>
              <p:grpSpPr bwMode="auto">
                <a:xfrm>
                  <a:off x="1008" y="2352"/>
                  <a:ext cx="384" cy="528"/>
                  <a:chOff x="2112" y="2304"/>
                  <a:chExt cx="384" cy="384"/>
                </a:xfrm>
              </p:grpSpPr>
              <p:sp>
                <p:nvSpPr>
                  <p:cNvPr id="6251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304"/>
                    <a:ext cx="384" cy="14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i="0"/>
                  </a:p>
                </p:txBody>
              </p:sp>
              <p:sp>
                <p:nvSpPr>
                  <p:cNvPr id="6251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2400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251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2400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251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544"/>
                    <a:ext cx="384" cy="14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i="0"/>
                  </a:p>
                </p:txBody>
              </p:sp>
            </p:grpSp>
            <p:sp>
              <p:nvSpPr>
                <p:cNvPr id="62508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592"/>
                  <a:ext cx="384" cy="2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  <p:sp>
              <p:nvSpPr>
                <p:cNvPr id="62509" name="Line 22"/>
                <p:cNvSpPr>
                  <a:spLocks noChangeShapeType="1"/>
                </p:cNvSpPr>
                <p:nvPr/>
              </p:nvSpPr>
              <p:spPr bwMode="auto">
                <a:xfrm>
                  <a:off x="1008" y="249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0" name="Line 23"/>
                <p:cNvSpPr>
                  <a:spLocks noChangeShapeType="1"/>
                </p:cNvSpPr>
                <p:nvPr/>
              </p:nvSpPr>
              <p:spPr bwMode="auto">
                <a:xfrm>
                  <a:off x="1392" y="249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2505" name="Line 24"/>
              <p:cNvSpPr>
                <a:spLocks noChangeShapeType="1"/>
              </p:cNvSpPr>
              <p:nvPr/>
            </p:nvSpPr>
            <p:spPr bwMode="auto">
              <a:xfrm flipH="1">
                <a:off x="1248" y="2256"/>
                <a:ext cx="48" cy="2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506" name="Line 25"/>
              <p:cNvSpPr>
                <a:spLocks noChangeShapeType="1"/>
              </p:cNvSpPr>
              <p:nvPr/>
            </p:nvSpPr>
            <p:spPr bwMode="auto">
              <a:xfrm>
                <a:off x="4464" y="2352"/>
                <a:ext cx="0" cy="19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2498" name="Text Box 26"/>
            <p:cNvSpPr txBox="1">
              <a:spLocks noChangeArrowheads="1"/>
            </p:cNvSpPr>
            <p:nvPr/>
          </p:nvSpPr>
          <p:spPr bwMode="auto">
            <a:xfrm>
              <a:off x="816" y="2832"/>
              <a:ext cx="76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Times New Roman" charset="0"/>
                </a:rPr>
                <a:t>Iniezione (catodo)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62499" name="Text Box 27"/>
            <p:cNvSpPr txBox="1">
              <a:spLocks noChangeArrowheads="1"/>
            </p:cNvSpPr>
            <p:nvPr/>
          </p:nvSpPr>
          <p:spPr bwMode="auto">
            <a:xfrm>
              <a:off x="4176" y="2832"/>
              <a:ext cx="76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Times New Roman" charset="0"/>
                </a:rPr>
                <a:t>Uscita (anodo)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sp>
        <p:nvSpPr>
          <p:cNvPr id="62467" name="Rectangle 28"/>
          <p:cNvSpPr>
            <a:spLocks noChangeArrowheads="1"/>
          </p:cNvSpPr>
          <p:nvPr/>
        </p:nvSpPr>
        <p:spPr bwMode="auto">
          <a:xfrm>
            <a:off x="609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5400" i="0">
                <a:solidFill>
                  <a:schemeClr val="tx2"/>
                </a:solidFill>
              </a:rPr>
              <a:t>Elettroforesi capillare</a:t>
            </a:r>
          </a:p>
          <a:p>
            <a:r>
              <a:rPr lang="en-US" sz="5400" i="0">
                <a:solidFill>
                  <a:schemeClr val="tx2"/>
                </a:solidFill>
              </a:rPr>
              <a:t>(CE)</a:t>
            </a:r>
            <a:endParaRPr lang="en-US" sz="4400" i="0">
              <a:solidFill>
                <a:schemeClr val="tx2"/>
              </a:solidFill>
            </a:endParaRPr>
          </a:p>
        </p:txBody>
      </p:sp>
      <p:grpSp>
        <p:nvGrpSpPr>
          <p:cNvPr id="62468" name="Group 29"/>
          <p:cNvGrpSpPr>
            <a:grpSpLocks/>
          </p:cNvGrpSpPr>
          <p:nvPr/>
        </p:nvGrpSpPr>
        <p:grpSpPr bwMode="auto">
          <a:xfrm>
            <a:off x="6400800" y="2590800"/>
            <a:ext cx="228600" cy="228600"/>
            <a:chOff x="4032" y="1632"/>
            <a:chExt cx="144" cy="144"/>
          </a:xfrm>
        </p:grpSpPr>
        <p:sp>
          <p:nvSpPr>
            <p:cNvPr id="62495" name="Line 30"/>
            <p:cNvSpPr>
              <a:spLocks noChangeShapeType="1"/>
            </p:cNvSpPr>
            <p:nvPr/>
          </p:nvSpPr>
          <p:spPr bwMode="auto">
            <a:xfrm>
              <a:off x="4032" y="1632"/>
              <a:ext cx="144" cy="14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496" name="Line 31"/>
            <p:cNvSpPr>
              <a:spLocks noChangeShapeType="1"/>
            </p:cNvSpPr>
            <p:nvPr/>
          </p:nvSpPr>
          <p:spPr bwMode="auto">
            <a:xfrm>
              <a:off x="4032" y="163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2469" name="Group 32"/>
          <p:cNvGrpSpPr>
            <a:grpSpLocks/>
          </p:cNvGrpSpPr>
          <p:nvPr/>
        </p:nvGrpSpPr>
        <p:grpSpPr bwMode="auto">
          <a:xfrm>
            <a:off x="6553200" y="1600200"/>
            <a:ext cx="2286000" cy="990600"/>
            <a:chOff x="4128" y="1008"/>
            <a:chExt cx="1440" cy="624"/>
          </a:xfrm>
        </p:grpSpPr>
        <p:sp>
          <p:nvSpPr>
            <p:cNvPr id="62493" name="Text Box 33"/>
            <p:cNvSpPr txBox="1">
              <a:spLocks noChangeArrowheads="1"/>
            </p:cNvSpPr>
            <p:nvPr/>
          </p:nvSpPr>
          <p:spPr bwMode="auto">
            <a:xfrm>
              <a:off x="4320" y="1008"/>
              <a:ext cx="1248" cy="523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57150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  <a:latin typeface="Times New Roman" charset="0"/>
                </a:rPr>
                <a:t>Laser ad Argon</a:t>
              </a:r>
            </a:p>
          </p:txBody>
        </p:sp>
        <p:sp>
          <p:nvSpPr>
            <p:cNvPr id="62494" name="Line 34"/>
            <p:cNvSpPr>
              <a:spLocks noChangeShapeType="1"/>
            </p:cNvSpPr>
            <p:nvPr/>
          </p:nvSpPr>
          <p:spPr bwMode="auto">
            <a:xfrm flipH="1">
              <a:off x="4128" y="1248"/>
              <a:ext cx="192" cy="38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2470" name="Group 35"/>
          <p:cNvGrpSpPr>
            <a:grpSpLocks/>
          </p:cNvGrpSpPr>
          <p:nvPr/>
        </p:nvGrpSpPr>
        <p:grpSpPr bwMode="auto">
          <a:xfrm>
            <a:off x="533400" y="1524000"/>
            <a:ext cx="2286000" cy="1219200"/>
            <a:chOff x="336" y="960"/>
            <a:chExt cx="1440" cy="768"/>
          </a:xfrm>
        </p:grpSpPr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336" y="960"/>
              <a:ext cx="1440" cy="446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i="0" dirty="0" err="1">
                  <a:latin typeface="Times New Roman" pitchFamily="18" charset="0"/>
                  <a:ea typeface="+mn-ea"/>
                  <a:cs typeface="+mn-cs"/>
                </a:rPr>
                <a:t>Capillare</a:t>
              </a:r>
              <a:r>
                <a:rPr lang="en-US" sz="2000" i="0" dirty="0"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sz="2000" i="0" dirty="0" err="1">
                  <a:latin typeface="Times New Roman" pitchFamily="18" charset="0"/>
                  <a:ea typeface="+mn-ea"/>
                  <a:cs typeface="+mn-cs"/>
                </a:rPr>
                <a:t>riempito</a:t>
              </a:r>
              <a:r>
                <a:rPr lang="en-US" sz="2000" i="0" dirty="0">
                  <a:latin typeface="Times New Roman" pitchFamily="18" charset="0"/>
                  <a:ea typeface="+mn-ea"/>
                  <a:cs typeface="+mn-cs"/>
                </a:rPr>
                <a:t> con POP</a:t>
              </a:r>
            </a:p>
          </p:txBody>
        </p:sp>
        <p:sp>
          <p:nvSpPr>
            <p:cNvPr id="62492" name="Line 37"/>
            <p:cNvSpPr>
              <a:spLocks noChangeShapeType="1"/>
            </p:cNvSpPr>
            <p:nvPr/>
          </p:nvSpPr>
          <p:spPr bwMode="auto">
            <a:xfrm>
              <a:off x="960" y="1488"/>
              <a:ext cx="528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3352800" y="2438400"/>
            <a:ext cx="2590800" cy="406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latin typeface="Times New Roman" pitchFamily="18" charset="0"/>
                <a:ea typeface="+mn-ea"/>
                <a:cs typeface="+mn-cs"/>
              </a:rPr>
              <a:t>50-100 </a:t>
            </a:r>
            <a:r>
              <a:rPr lang="en-US" sz="2000" i="0"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sz="2000" i="0">
                <a:latin typeface="Times New Roman" pitchFamily="18" charset="0"/>
                <a:ea typeface="+mn-ea"/>
                <a:cs typeface="+mn-cs"/>
              </a:rPr>
              <a:t>m x 27 cm</a:t>
            </a:r>
            <a:endParaRPr lang="en-US" i="0"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2472" name="Group 39"/>
          <p:cNvGrpSpPr>
            <a:grpSpLocks/>
          </p:cNvGrpSpPr>
          <p:nvPr/>
        </p:nvGrpSpPr>
        <p:grpSpPr bwMode="auto">
          <a:xfrm>
            <a:off x="1143000" y="2819400"/>
            <a:ext cx="6858000" cy="2524125"/>
            <a:chOff x="720" y="1776"/>
            <a:chExt cx="4320" cy="1590"/>
          </a:xfrm>
        </p:grpSpPr>
        <p:grpSp>
          <p:nvGrpSpPr>
            <p:cNvPr id="62476" name="Group 40"/>
            <p:cNvGrpSpPr>
              <a:grpSpLocks/>
            </p:cNvGrpSpPr>
            <p:nvPr/>
          </p:nvGrpSpPr>
          <p:grpSpPr bwMode="auto">
            <a:xfrm>
              <a:off x="912" y="2160"/>
              <a:ext cx="3936" cy="1206"/>
              <a:chOff x="912" y="2160"/>
              <a:chExt cx="3936" cy="1206"/>
            </a:xfrm>
          </p:grpSpPr>
          <p:grpSp>
            <p:nvGrpSpPr>
              <p:cNvPr id="62479" name="Group 41"/>
              <p:cNvGrpSpPr>
                <a:grpSpLocks/>
              </p:cNvGrpSpPr>
              <p:nvPr/>
            </p:nvGrpSpPr>
            <p:grpSpPr bwMode="auto">
              <a:xfrm>
                <a:off x="912" y="3072"/>
                <a:ext cx="3936" cy="294"/>
                <a:chOff x="912" y="3072"/>
                <a:chExt cx="3936" cy="294"/>
              </a:xfrm>
            </p:grpSpPr>
            <p:sp>
              <p:nvSpPr>
                <p:cNvPr id="62488" name="Line 42"/>
                <p:cNvSpPr>
                  <a:spLocks noChangeShapeType="1"/>
                </p:cNvSpPr>
                <p:nvPr/>
              </p:nvSpPr>
              <p:spPr bwMode="auto">
                <a:xfrm>
                  <a:off x="912" y="3216"/>
                  <a:ext cx="1584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42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496" y="3072"/>
                  <a:ext cx="864" cy="29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i="0">
                      <a:latin typeface="Times New Roman" pitchFamily="18" charset="0"/>
                      <a:ea typeface="+mn-ea"/>
                      <a:cs typeface="+mn-cs"/>
                    </a:rPr>
                    <a:t>5-20 kV</a:t>
                  </a:r>
                </a:p>
              </p:txBody>
            </p:sp>
            <p:sp>
              <p:nvSpPr>
                <p:cNvPr id="62490" name="Line 44"/>
                <p:cNvSpPr>
                  <a:spLocks noChangeShapeType="1"/>
                </p:cNvSpPr>
                <p:nvPr/>
              </p:nvSpPr>
              <p:spPr bwMode="auto">
                <a:xfrm>
                  <a:off x="3360" y="3216"/>
                  <a:ext cx="1488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62480" name="Group 45"/>
              <p:cNvGrpSpPr>
                <a:grpSpLocks/>
              </p:cNvGrpSpPr>
              <p:nvPr/>
            </p:nvGrpSpPr>
            <p:grpSpPr bwMode="auto">
              <a:xfrm>
                <a:off x="912" y="2160"/>
                <a:ext cx="240" cy="1056"/>
                <a:chOff x="912" y="2160"/>
                <a:chExt cx="240" cy="1056"/>
              </a:xfrm>
            </p:grpSpPr>
            <p:sp>
              <p:nvSpPr>
                <p:cNvPr id="62485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912" y="2160"/>
                  <a:ext cx="0" cy="105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6" name="Line 47"/>
                <p:cNvSpPr>
                  <a:spLocks noChangeShapeType="1"/>
                </p:cNvSpPr>
                <p:nvPr/>
              </p:nvSpPr>
              <p:spPr bwMode="auto">
                <a:xfrm>
                  <a:off x="912" y="2160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7" name="Line 48"/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62481" name="Group 49"/>
              <p:cNvGrpSpPr>
                <a:grpSpLocks/>
              </p:cNvGrpSpPr>
              <p:nvPr/>
            </p:nvGrpSpPr>
            <p:grpSpPr bwMode="auto">
              <a:xfrm>
                <a:off x="4608" y="2208"/>
                <a:ext cx="240" cy="1008"/>
                <a:chOff x="4608" y="2208"/>
                <a:chExt cx="240" cy="1008"/>
              </a:xfrm>
            </p:grpSpPr>
            <p:sp>
              <p:nvSpPr>
                <p:cNvPr id="6248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848" y="2208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3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608" y="22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4" name="Line 52"/>
                <p:cNvSpPr>
                  <a:spLocks noChangeShapeType="1"/>
                </p:cNvSpPr>
                <p:nvPr/>
              </p:nvSpPr>
              <p:spPr bwMode="auto">
                <a:xfrm>
                  <a:off x="4608" y="2208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62477" name="Text Box 53"/>
            <p:cNvSpPr txBox="1">
              <a:spLocks noChangeArrowheads="1"/>
            </p:cNvSpPr>
            <p:nvPr/>
          </p:nvSpPr>
          <p:spPr bwMode="auto">
            <a:xfrm>
              <a:off x="720" y="1776"/>
              <a:ext cx="6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i="0">
                  <a:solidFill>
                    <a:srgbClr val="FF0000"/>
                  </a:solidFill>
                  <a:latin typeface="Times New Roman" charset="0"/>
                </a:rPr>
                <a:t>-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62478" name="Text Box 54"/>
            <p:cNvSpPr txBox="1">
              <a:spLocks noChangeArrowheads="1"/>
            </p:cNvSpPr>
            <p:nvPr/>
          </p:nvSpPr>
          <p:spPr bwMode="auto">
            <a:xfrm>
              <a:off x="4416" y="1824"/>
              <a:ext cx="6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i="0">
                  <a:solidFill>
                    <a:srgbClr val="FF0000"/>
                  </a:solidFill>
                  <a:latin typeface="Times New Roman" charset="0"/>
                </a:rPr>
                <a:t>+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sp>
        <p:nvSpPr>
          <p:cNvPr id="62473" name="Text Box 55"/>
          <p:cNvSpPr txBox="1">
            <a:spLocks noChangeArrowheads="1"/>
          </p:cNvSpPr>
          <p:nvPr/>
        </p:nvSpPr>
        <p:spPr bwMode="auto">
          <a:xfrm>
            <a:off x="4648200" y="29718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  <a:latin typeface="Times New Roman" charset="0"/>
              </a:rPr>
              <a:t>Burn capillary window</a:t>
            </a: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2971800" y="5486400"/>
            <a:ext cx="4419600" cy="45720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Acquisizione</a:t>
            </a:r>
            <a:r>
              <a:rPr lang="en-US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dati</a:t>
            </a:r>
            <a:r>
              <a:rPr lang="en-US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analisi</a:t>
            </a:r>
            <a:endParaRPr lang="en-US" i="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2514600" y="3733800"/>
            <a:ext cx="4114800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Separazione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dei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frammenti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705F8D-BEEF-5B40-AC0A-4D402A0AA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613" y="1339850"/>
            <a:ext cx="2362200" cy="1905000"/>
          </a:xfrm>
          <a:prstGeom prst="rect">
            <a:avLst/>
          </a:prstGeom>
          <a:noFill/>
          <a:ln w="76200" cmpd="tri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4514" name="AutoShape 10"/>
          <p:cNvSpPr>
            <a:spLocks noChangeArrowheads="1"/>
          </p:cNvSpPr>
          <p:nvPr/>
        </p:nvSpPr>
        <p:spPr bwMode="auto">
          <a:xfrm>
            <a:off x="3698875" y="1943100"/>
            <a:ext cx="368300" cy="292100"/>
          </a:xfrm>
          <a:prstGeom prst="rightArrow">
            <a:avLst>
              <a:gd name="adj1" fmla="val 50000"/>
              <a:gd name="adj2" fmla="val 31522"/>
            </a:avLst>
          </a:prstGeom>
          <a:solidFill>
            <a:srgbClr val="990000"/>
          </a:solidFill>
          <a:ln w="12700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i="0">
              <a:latin typeface="Comic Sans MS" charset="0"/>
            </a:endParaRPr>
          </a:p>
        </p:txBody>
      </p:sp>
      <p:sp>
        <p:nvSpPr>
          <p:cNvPr id="64515" name="AutoShape 11"/>
          <p:cNvSpPr>
            <a:spLocks noChangeArrowheads="1"/>
          </p:cNvSpPr>
          <p:nvPr/>
        </p:nvSpPr>
        <p:spPr bwMode="auto">
          <a:xfrm rot="16200000" flipH="1">
            <a:off x="6604000" y="3663950"/>
            <a:ext cx="368300" cy="292100"/>
          </a:xfrm>
          <a:prstGeom prst="rightArrow">
            <a:avLst>
              <a:gd name="adj1" fmla="val 50000"/>
              <a:gd name="adj2" fmla="val 63049"/>
            </a:avLst>
          </a:prstGeom>
          <a:solidFill>
            <a:srgbClr val="990000"/>
          </a:solidFill>
          <a:ln w="12700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i="0">
              <a:latin typeface="Comic Sans MS" charset="0"/>
            </a:endParaRPr>
          </a:p>
        </p:txBody>
      </p:sp>
      <p:sp>
        <p:nvSpPr>
          <p:cNvPr id="64516" name="Text Box 20"/>
          <p:cNvSpPr txBox="1">
            <a:spLocks noChangeArrowheads="1"/>
          </p:cNvSpPr>
          <p:nvPr/>
        </p:nvSpPr>
        <p:spPr bwMode="auto">
          <a:xfrm>
            <a:off x="539750" y="260350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0">
                <a:solidFill>
                  <a:schemeClr val="tx1"/>
                </a:solidFill>
                <a:latin typeface="Comic Sans MS" charset="0"/>
              </a:rPr>
              <a:t>Analisi computerizzata della corsa elettroforetica</a:t>
            </a:r>
          </a:p>
        </p:txBody>
      </p:sp>
      <p:sp>
        <p:nvSpPr>
          <p:cNvPr id="64517" name="Rectangle 27"/>
          <p:cNvSpPr>
            <a:spLocks noChangeArrowheads="1"/>
          </p:cNvSpPr>
          <p:nvPr/>
        </p:nvSpPr>
        <p:spPr bwMode="auto">
          <a:xfrm>
            <a:off x="5076825" y="4068763"/>
            <a:ext cx="374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i="0">
                <a:latin typeface="Comic Sans MS" charset="0"/>
              </a:rPr>
              <a:t>Analisi dei tracciati con programma computerizzato Genotyper®.</a:t>
            </a:r>
          </a:p>
        </p:txBody>
      </p:sp>
      <p:grpSp>
        <p:nvGrpSpPr>
          <p:cNvPr id="64518" name="Gruppo 13"/>
          <p:cNvGrpSpPr>
            <a:grpSpLocks/>
          </p:cNvGrpSpPr>
          <p:nvPr/>
        </p:nvGrpSpPr>
        <p:grpSpPr bwMode="auto">
          <a:xfrm>
            <a:off x="4356100" y="1293813"/>
            <a:ext cx="4608513" cy="2125662"/>
            <a:chOff x="4356100" y="1293813"/>
            <a:chExt cx="4608513" cy="2125107"/>
          </a:xfrm>
        </p:grpSpPr>
        <p:pic>
          <p:nvPicPr>
            <p:cNvPr id="12292" name="Picture 4"/>
            <p:cNvPicPr>
              <a:picLocks noChangeArrowheads="1"/>
            </p:cNvPicPr>
            <p:nvPr/>
          </p:nvPicPr>
          <p:blipFill>
            <a:blip r:embed="rId6"/>
            <a:srcRect b="15366"/>
            <a:stretch>
              <a:fillRect/>
            </a:stretch>
          </p:blipFill>
          <p:spPr bwMode="auto">
            <a:xfrm>
              <a:off x="4356100" y="1293813"/>
              <a:ext cx="4608513" cy="1550582"/>
            </a:xfrm>
            <a:prstGeom prst="rect">
              <a:avLst/>
            </a:prstGeom>
            <a:noFill/>
            <a:ln w="76200" cmpd="tri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64524" name="Text Box 29"/>
            <p:cNvSpPr txBox="1">
              <a:spLocks noChangeArrowheads="1"/>
            </p:cNvSpPr>
            <p:nvPr/>
          </p:nvSpPr>
          <p:spPr bwMode="auto">
            <a:xfrm>
              <a:off x="5157788" y="3049588"/>
              <a:ext cx="35544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i="0">
                  <a:solidFill>
                    <a:schemeClr val="tx1"/>
                  </a:solidFill>
                  <a:latin typeface="Comic Sans MS" charset="0"/>
                </a:rPr>
                <a:t>Profilo genetico di un campione.</a:t>
              </a:r>
            </a:p>
          </p:txBody>
        </p:sp>
      </p:grpSp>
      <p:grpSp>
        <p:nvGrpSpPr>
          <p:cNvPr id="64519" name="Gruppo 14"/>
          <p:cNvGrpSpPr>
            <a:grpSpLocks/>
          </p:cNvGrpSpPr>
          <p:nvPr/>
        </p:nvGrpSpPr>
        <p:grpSpPr bwMode="auto">
          <a:xfrm>
            <a:off x="566738" y="3489325"/>
            <a:ext cx="8272462" cy="3173413"/>
            <a:chOff x="566738" y="3489325"/>
            <a:chExt cx="8272462" cy="3173413"/>
          </a:xfrm>
        </p:grpSpPr>
        <p:sp>
          <p:nvSpPr>
            <p:cNvPr id="64521" name="Rectangle 12"/>
            <p:cNvSpPr>
              <a:spLocks noChangeArrowheads="1"/>
            </p:cNvSpPr>
            <p:nvPr/>
          </p:nvSpPr>
          <p:spPr bwMode="auto">
            <a:xfrm>
              <a:off x="5105400" y="5892800"/>
              <a:ext cx="3733800" cy="58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just"/>
              <a:r>
                <a:rPr lang="en-GB" i="0">
                  <a:latin typeface="Comic Sans MS" charset="0"/>
                </a:rPr>
                <a:t>Elettroferogramma di un campione analizzato con 17 microsatelliti.</a:t>
              </a:r>
            </a:p>
          </p:txBody>
        </p:sp>
        <p:pic>
          <p:nvPicPr>
            <p:cNvPr id="12321" name="Picture 3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6738" y="3489325"/>
              <a:ext cx="4230687" cy="3173413"/>
            </a:xfrm>
            <a:prstGeom prst="rect">
              <a:avLst/>
            </a:prstGeom>
            <a:noFill/>
            <a:ln w="76200" cmpd="tri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64520" name="Freccia circolare in giù 12"/>
          <p:cNvSpPr>
            <a:spLocks noChangeArrowheads="1"/>
          </p:cNvSpPr>
          <p:nvPr/>
        </p:nvSpPr>
        <p:spPr bwMode="auto">
          <a:xfrm rot="5400000">
            <a:off x="6327775" y="4830763"/>
            <a:ext cx="1227138" cy="893762"/>
          </a:xfrm>
          <a:prstGeom prst="curvedDownArrow">
            <a:avLst>
              <a:gd name="adj1" fmla="val 25019"/>
              <a:gd name="adj2" fmla="val 50038"/>
              <a:gd name="adj3" fmla="val 25000"/>
            </a:avLst>
          </a:prstGeom>
          <a:solidFill>
            <a:srgbClr val="990000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0">
              <a:latin typeface="Calibri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38F2A3-DEEF-AE4D-8636-BD4E5E160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14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1|8.7|8.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1078</Words>
  <Application>Microsoft Macintosh PowerPoint</Application>
  <PresentationFormat>Presentazione su schermo (4:3)</PresentationFormat>
  <Paragraphs>158</Paragraphs>
  <Slides>22</Slides>
  <Notes>13</Notes>
  <HiddenSlides>0</HiddenSlides>
  <MMClips>22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9" baseType="lpstr">
      <vt:lpstr>Arial</vt:lpstr>
      <vt:lpstr>Calibri</vt:lpstr>
      <vt:lpstr>Comic Sans MS</vt:lpstr>
      <vt:lpstr>Gill Sans MT</vt:lpstr>
      <vt:lpstr>Helvetica</vt:lpstr>
      <vt:lpstr>Impact</vt:lpstr>
      <vt:lpstr>Symbol</vt:lpstr>
      <vt:lpstr>Tahoma</vt:lpstr>
      <vt:lpstr>Times</vt:lpstr>
      <vt:lpstr>Times New Roman</vt:lpstr>
      <vt:lpstr>Verdana</vt:lpstr>
      <vt:lpstr>Wingdings</vt:lpstr>
      <vt:lpstr>Wingdings 2</vt:lpstr>
      <vt:lpstr>Blank Presentation</vt:lpstr>
      <vt:lpstr>Solstizio</vt:lpstr>
      <vt:lpstr>CorelPhotoPaint.Image.8</vt:lpstr>
      <vt:lpstr>Bitmap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Utilizzo della fluorescenza abbinata alla elettroforesi capillare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257</cp:revision>
  <dcterms:created xsi:type="dcterms:W3CDTF">2001-08-25T14:00:52Z</dcterms:created>
  <dcterms:modified xsi:type="dcterms:W3CDTF">2020-04-18T17:16:05Z</dcterms:modified>
  <cp:category/>
</cp:coreProperties>
</file>