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722" r:id="rId3"/>
    <p:sldMasterId id="2147483735" r:id="rId4"/>
  </p:sldMasterIdLst>
  <p:notesMasterIdLst>
    <p:notesMasterId r:id="rId24"/>
  </p:notesMasterIdLst>
  <p:sldIdLst>
    <p:sldId id="306" r:id="rId5"/>
    <p:sldId id="266" r:id="rId6"/>
    <p:sldId id="307" r:id="rId7"/>
    <p:sldId id="259" r:id="rId8"/>
    <p:sldId id="308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8" r:id="rId22"/>
    <p:sldId id="287" r:id="rId23"/>
  </p:sldIdLst>
  <p:sldSz cx="9144000" cy="6858000" type="screen4x3"/>
  <p:notesSz cx="6858000" cy="9144000"/>
  <p:defaultTextStyle>
    <a:defPPr>
      <a:defRPr lang="it-IT"/>
    </a:defPPr>
    <a:lvl1pPr marL="0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6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1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7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23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7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33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9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44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jzouw0UJrWqWWrG0pGZHQA==" hashData="o8MKStbs8bA6SAWSPyb+WqYje2ZEfRd47nNZnTunBFW/JR2LFrhBPJvHUxElz6yHKtCQEMjq8MdJuCJIR3lAA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43" d="100"/>
          <a:sy n="143" d="100"/>
        </p:scale>
        <p:origin x="-2376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4E6D4-3C4A-6941-BE46-EEDCCC93F5DF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82232-04CB-2F41-999E-5746503C19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22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6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1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7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23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7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33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9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44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01506F-AFE6-964C-9339-BF1B2CB3A2C6}" type="slidenum">
              <a:rPr lang="it-IT" sz="1200">
                <a:solidFill>
                  <a:srgbClr val="000000"/>
                </a:solidFill>
              </a:rPr>
              <a:pPr/>
              <a:t>1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0" y="4344135"/>
            <a:ext cx="5487041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762F48-17AF-0648-8368-6BAD05130647}" type="slidenum">
              <a:rPr lang="it-IT" sz="1200">
                <a:solidFill>
                  <a:srgbClr val="000000"/>
                </a:solidFill>
              </a:rPr>
              <a:pPr/>
              <a:t>4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274074A-446C-424D-8F8B-7F2C84F0D680}" type="slidenum">
              <a:rPr lang="en-US" altLang="x-none" sz="1200" b="0">
                <a:solidFill>
                  <a:srgbClr val="000000"/>
                </a:solidFill>
              </a:rPr>
              <a:pPr eaLnBrk="1" hangingPunct="1"/>
              <a:t>5</a:t>
            </a:fld>
            <a:endParaRPr lang="en-US" altLang="x-none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04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6" indent="0" algn="ctr">
              <a:buNone/>
              <a:defRPr/>
            </a:lvl2pPr>
            <a:lvl3pPr marL="914311" indent="0" algn="ctr">
              <a:buNone/>
              <a:defRPr/>
            </a:lvl3pPr>
            <a:lvl4pPr marL="1371467" indent="0" algn="ctr">
              <a:buNone/>
              <a:defRPr/>
            </a:lvl4pPr>
            <a:lvl5pPr marL="1828623" indent="0" algn="ctr">
              <a:buNone/>
              <a:defRPr/>
            </a:lvl5pPr>
            <a:lvl6pPr marL="2285777" indent="0" algn="ctr">
              <a:buNone/>
              <a:defRPr/>
            </a:lvl6pPr>
            <a:lvl7pPr marL="2742933" indent="0" algn="ctr">
              <a:buNone/>
              <a:defRPr/>
            </a:lvl7pPr>
            <a:lvl8pPr marL="3200089" indent="0" algn="ctr">
              <a:buNone/>
              <a:defRPr/>
            </a:lvl8pPr>
            <a:lvl9pPr marL="3657244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89B25-4BA4-9A40-82A6-EBD8CA29164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0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9BD69-640D-6148-9FF4-D41B1A06FA1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4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2D6CB-B3E2-C043-8DB1-B0A61E8130B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08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6" indent="0" algn="ctr">
              <a:buNone/>
              <a:defRPr/>
            </a:lvl2pPr>
            <a:lvl3pPr marL="914311" indent="0" algn="ctr">
              <a:buNone/>
              <a:defRPr/>
            </a:lvl3pPr>
            <a:lvl4pPr marL="1371467" indent="0" algn="ctr">
              <a:buNone/>
              <a:defRPr/>
            </a:lvl4pPr>
            <a:lvl5pPr marL="1828623" indent="0" algn="ctr">
              <a:buNone/>
              <a:defRPr/>
            </a:lvl5pPr>
            <a:lvl6pPr marL="2285777" indent="0" algn="ctr">
              <a:buNone/>
              <a:defRPr/>
            </a:lvl6pPr>
            <a:lvl7pPr marL="2742933" indent="0" algn="ctr">
              <a:buNone/>
              <a:defRPr/>
            </a:lvl7pPr>
            <a:lvl8pPr marL="3200089" indent="0" algn="ctr">
              <a:buNone/>
              <a:defRPr/>
            </a:lvl8pPr>
            <a:lvl9pPr marL="3657244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89B25-4BA4-9A40-82A6-EBD8CA29164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07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8A16-6AE9-6549-99F4-95DD30F3F1F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6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6" indent="0">
              <a:buNone/>
              <a:defRPr sz="1800"/>
            </a:lvl2pPr>
            <a:lvl3pPr marL="914311" indent="0">
              <a:buNone/>
              <a:defRPr sz="1600"/>
            </a:lvl3pPr>
            <a:lvl4pPr marL="1371467" indent="0">
              <a:buNone/>
              <a:defRPr sz="1400"/>
            </a:lvl4pPr>
            <a:lvl5pPr marL="1828623" indent="0">
              <a:buNone/>
              <a:defRPr sz="1400"/>
            </a:lvl5pPr>
            <a:lvl6pPr marL="2285777" indent="0">
              <a:buNone/>
              <a:defRPr sz="1400"/>
            </a:lvl6pPr>
            <a:lvl7pPr marL="2742933" indent="0">
              <a:buNone/>
              <a:defRPr sz="1400"/>
            </a:lvl7pPr>
            <a:lvl8pPr marL="3200089" indent="0">
              <a:buNone/>
              <a:defRPr sz="1400"/>
            </a:lvl8pPr>
            <a:lvl9pPr marL="3657244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DA9C2-55BD-F44F-BBB8-F442B36B2FB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85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1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2634-15E3-404F-B44C-CBCA530D2F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79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3C216-08AC-CD41-B32A-E2F6D8ED825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84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6911-15F1-554F-B2CE-E078333D602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93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1BC8F-5BF7-854D-8A4F-22F64233D02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67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A963C-C60D-334D-B5F4-F7255F0E592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9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8A16-6AE9-6549-99F4-95DD30F3F1F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6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0D1DE-0277-E342-B3BC-44039F83932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35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9BD69-640D-6148-9FF4-D41B1A06FA1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49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2D6CB-B3E2-C043-8DB1-B0A61E8130B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08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256">
              <a:lnSpc>
                <a:spcPts val="1171"/>
              </a:lnSpc>
            </a:pPr>
            <a:fld id="{81D60167-4931-47E6-BA6A-407CBD079E47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marL="22256">
                <a:lnSpc>
                  <a:spcPts val="1171"/>
                </a:lnSpc>
              </a:pPr>
              <a:t>‹N›</a:t>
            </a:fld>
            <a:endParaRPr lang="uk-U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849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256">
              <a:lnSpc>
                <a:spcPts val="1171"/>
              </a:lnSpc>
            </a:pPr>
            <a:fld id="{81D60167-4931-47E6-BA6A-407CBD079E47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marL="22256">
                <a:lnSpc>
                  <a:spcPts val="1171"/>
                </a:lnSpc>
              </a:pPr>
              <a:t>‹N›</a:t>
            </a:fld>
            <a:endParaRPr lang="uk-U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866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256">
              <a:lnSpc>
                <a:spcPts val="1171"/>
              </a:lnSpc>
            </a:pPr>
            <a:fld id="{81D60167-4931-47E6-BA6A-407CBD079E47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marL="22256">
                <a:lnSpc>
                  <a:spcPts val="1171"/>
                </a:lnSpc>
              </a:pPr>
              <a:t>‹N›</a:t>
            </a:fld>
            <a:endParaRPr lang="uk-U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1130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256">
              <a:lnSpc>
                <a:spcPts val="1171"/>
              </a:lnSpc>
            </a:pPr>
            <a:fld id="{81D60167-4931-47E6-BA6A-407CBD079E47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marL="22256">
                <a:lnSpc>
                  <a:spcPts val="1171"/>
                </a:lnSpc>
              </a:pPr>
              <a:t>‹N›</a:t>
            </a:fld>
            <a:endParaRPr lang="uk-U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983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9" indent="0">
              <a:buNone/>
              <a:defRPr sz="2000" b="1"/>
            </a:lvl2pPr>
            <a:lvl3pPr marL="913955" indent="0">
              <a:buNone/>
              <a:defRPr sz="1800" b="1"/>
            </a:lvl3pPr>
            <a:lvl4pPr marL="1370933" indent="0">
              <a:buNone/>
              <a:defRPr sz="1600" b="1"/>
            </a:lvl4pPr>
            <a:lvl5pPr marL="1827911" indent="0">
              <a:buNone/>
              <a:defRPr sz="1600" b="1"/>
            </a:lvl5pPr>
            <a:lvl6pPr marL="2284889" indent="0">
              <a:buNone/>
              <a:defRPr sz="1600" b="1"/>
            </a:lvl6pPr>
            <a:lvl7pPr marL="2741865" indent="0">
              <a:buNone/>
              <a:defRPr sz="1600" b="1"/>
            </a:lvl7pPr>
            <a:lvl8pPr marL="3198843" indent="0">
              <a:buNone/>
              <a:defRPr sz="1600" b="1"/>
            </a:lvl8pPr>
            <a:lvl9pPr marL="365582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9" indent="0">
              <a:buNone/>
              <a:defRPr sz="2000" b="1"/>
            </a:lvl2pPr>
            <a:lvl3pPr marL="913955" indent="0">
              <a:buNone/>
              <a:defRPr sz="1800" b="1"/>
            </a:lvl3pPr>
            <a:lvl4pPr marL="1370933" indent="0">
              <a:buNone/>
              <a:defRPr sz="1600" b="1"/>
            </a:lvl4pPr>
            <a:lvl5pPr marL="1827911" indent="0">
              <a:buNone/>
              <a:defRPr sz="1600" b="1"/>
            </a:lvl5pPr>
            <a:lvl6pPr marL="2284889" indent="0">
              <a:buNone/>
              <a:defRPr sz="1600" b="1"/>
            </a:lvl6pPr>
            <a:lvl7pPr marL="2741865" indent="0">
              <a:buNone/>
              <a:defRPr sz="1600" b="1"/>
            </a:lvl7pPr>
            <a:lvl8pPr marL="3198843" indent="0">
              <a:buNone/>
              <a:defRPr sz="1600" b="1"/>
            </a:lvl8pPr>
            <a:lvl9pPr marL="365582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256">
              <a:lnSpc>
                <a:spcPts val="1171"/>
              </a:lnSpc>
            </a:pPr>
            <a:fld id="{81D60167-4931-47E6-BA6A-407CBD079E47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marL="22256">
                <a:lnSpc>
                  <a:spcPts val="1171"/>
                </a:lnSpc>
              </a:pPr>
              <a:t>‹N›</a:t>
            </a:fld>
            <a:endParaRPr lang="uk-U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9094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256">
              <a:lnSpc>
                <a:spcPts val="1171"/>
              </a:lnSpc>
            </a:pPr>
            <a:fld id="{81D60167-4931-47E6-BA6A-407CBD079E47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marL="22256">
                <a:lnSpc>
                  <a:spcPts val="1171"/>
                </a:lnSpc>
              </a:pPr>
              <a:t>‹N›</a:t>
            </a:fld>
            <a:endParaRPr lang="uk-U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457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256">
              <a:lnSpc>
                <a:spcPts val="1171"/>
              </a:lnSpc>
            </a:pPr>
            <a:fld id="{81D60167-4931-47E6-BA6A-407CBD079E47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marL="22256">
                <a:lnSpc>
                  <a:spcPts val="1171"/>
                </a:lnSpc>
              </a:pPr>
              <a:t>‹N›</a:t>
            </a:fld>
            <a:endParaRPr lang="uk-U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34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6" indent="0">
              <a:buNone/>
              <a:defRPr sz="1800"/>
            </a:lvl2pPr>
            <a:lvl3pPr marL="914311" indent="0">
              <a:buNone/>
              <a:defRPr sz="1600"/>
            </a:lvl3pPr>
            <a:lvl4pPr marL="1371467" indent="0">
              <a:buNone/>
              <a:defRPr sz="1400"/>
            </a:lvl4pPr>
            <a:lvl5pPr marL="1828623" indent="0">
              <a:buNone/>
              <a:defRPr sz="1400"/>
            </a:lvl5pPr>
            <a:lvl6pPr marL="2285777" indent="0">
              <a:buNone/>
              <a:defRPr sz="1400"/>
            </a:lvl6pPr>
            <a:lvl7pPr marL="2742933" indent="0">
              <a:buNone/>
              <a:defRPr sz="1400"/>
            </a:lvl7pPr>
            <a:lvl8pPr marL="3200089" indent="0">
              <a:buNone/>
              <a:defRPr sz="1400"/>
            </a:lvl8pPr>
            <a:lvl9pPr marL="3657244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DA9C2-55BD-F44F-BBB8-F442B36B2FB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85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9" indent="0">
              <a:buNone/>
              <a:defRPr sz="1200"/>
            </a:lvl2pPr>
            <a:lvl3pPr marL="913955" indent="0">
              <a:buNone/>
              <a:defRPr sz="1000"/>
            </a:lvl3pPr>
            <a:lvl4pPr marL="1370933" indent="0">
              <a:buNone/>
              <a:defRPr sz="900"/>
            </a:lvl4pPr>
            <a:lvl5pPr marL="1827911" indent="0">
              <a:buNone/>
              <a:defRPr sz="900"/>
            </a:lvl5pPr>
            <a:lvl6pPr marL="2284889" indent="0">
              <a:buNone/>
              <a:defRPr sz="900"/>
            </a:lvl6pPr>
            <a:lvl7pPr marL="2741865" indent="0">
              <a:buNone/>
              <a:defRPr sz="900"/>
            </a:lvl7pPr>
            <a:lvl8pPr marL="3198843" indent="0">
              <a:buNone/>
              <a:defRPr sz="900"/>
            </a:lvl8pPr>
            <a:lvl9pPr marL="365582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256">
              <a:lnSpc>
                <a:spcPts val="1171"/>
              </a:lnSpc>
            </a:pPr>
            <a:fld id="{81D60167-4931-47E6-BA6A-407CBD079E47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marL="22256">
                <a:lnSpc>
                  <a:spcPts val="1171"/>
                </a:lnSpc>
              </a:pPr>
              <a:t>‹N›</a:t>
            </a:fld>
            <a:endParaRPr lang="uk-U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7895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9" indent="0">
              <a:buNone/>
              <a:defRPr sz="2800"/>
            </a:lvl2pPr>
            <a:lvl3pPr marL="913955" indent="0">
              <a:buNone/>
              <a:defRPr sz="2400"/>
            </a:lvl3pPr>
            <a:lvl4pPr marL="1370933" indent="0">
              <a:buNone/>
              <a:defRPr sz="2000"/>
            </a:lvl4pPr>
            <a:lvl5pPr marL="1827911" indent="0">
              <a:buNone/>
              <a:defRPr sz="2000"/>
            </a:lvl5pPr>
            <a:lvl6pPr marL="2284889" indent="0">
              <a:buNone/>
              <a:defRPr sz="2000"/>
            </a:lvl6pPr>
            <a:lvl7pPr marL="2741865" indent="0">
              <a:buNone/>
              <a:defRPr sz="2000"/>
            </a:lvl7pPr>
            <a:lvl8pPr marL="3198843" indent="0">
              <a:buNone/>
              <a:defRPr sz="2000"/>
            </a:lvl8pPr>
            <a:lvl9pPr marL="36558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9" indent="0">
              <a:buNone/>
              <a:defRPr sz="1200"/>
            </a:lvl2pPr>
            <a:lvl3pPr marL="913955" indent="0">
              <a:buNone/>
              <a:defRPr sz="1000"/>
            </a:lvl3pPr>
            <a:lvl4pPr marL="1370933" indent="0">
              <a:buNone/>
              <a:defRPr sz="900"/>
            </a:lvl4pPr>
            <a:lvl5pPr marL="1827911" indent="0">
              <a:buNone/>
              <a:defRPr sz="900"/>
            </a:lvl5pPr>
            <a:lvl6pPr marL="2284889" indent="0">
              <a:buNone/>
              <a:defRPr sz="900"/>
            </a:lvl6pPr>
            <a:lvl7pPr marL="2741865" indent="0">
              <a:buNone/>
              <a:defRPr sz="900"/>
            </a:lvl7pPr>
            <a:lvl8pPr marL="3198843" indent="0">
              <a:buNone/>
              <a:defRPr sz="900"/>
            </a:lvl8pPr>
            <a:lvl9pPr marL="365582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256">
              <a:lnSpc>
                <a:spcPts val="1171"/>
              </a:lnSpc>
            </a:pPr>
            <a:fld id="{81D60167-4931-47E6-BA6A-407CBD079E47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marL="22256">
                <a:lnSpc>
                  <a:spcPts val="1171"/>
                </a:lnSpc>
              </a:pPr>
              <a:t>‹N›</a:t>
            </a:fld>
            <a:endParaRPr lang="uk-U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253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256">
              <a:lnSpc>
                <a:spcPts val="1171"/>
              </a:lnSpc>
            </a:pPr>
            <a:fld id="{81D60167-4931-47E6-BA6A-407CBD079E47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marL="22256">
                <a:lnSpc>
                  <a:spcPts val="1171"/>
                </a:lnSpc>
              </a:pPr>
              <a:t>‹N›</a:t>
            </a:fld>
            <a:endParaRPr lang="uk-U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396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256">
              <a:lnSpc>
                <a:spcPts val="1171"/>
              </a:lnSpc>
            </a:pPr>
            <a:fld id="{81D60167-4931-47E6-BA6A-407CBD079E47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marL="22256">
                <a:lnSpc>
                  <a:spcPts val="1171"/>
                </a:lnSpc>
              </a:pPr>
              <a:t>‹N›</a:t>
            </a:fld>
            <a:endParaRPr lang="uk-U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661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45"/>
            <a:ext cx="8229600" cy="1229037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8"/>
            <a:ext cx="8229600" cy="391057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1" y="6245228"/>
            <a:ext cx="2133600" cy="2513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3" y="6245228"/>
            <a:ext cx="2895600" cy="2513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181563"/>
          </a:xfrm>
        </p:spPr>
        <p:txBody>
          <a:bodyPr/>
          <a:lstStyle>
            <a:lvl1pPr>
              <a:defRPr/>
            </a:lvl1pPr>
          </a:lstStyle>
          <a:p>
            <a:fld id="{D685FFD1-49C8-BE4B-B2AB-3EBD5F4F6FC9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306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3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  <a:ea typeface="ＭＳ Ｐゴシック"/>
            </a:endParaRPr>
          </a:p>
        </p:txBody>
      </p:sp>
      <p:sp>
        <p:nvSpPr>
          <p:cNvPr id="5" name="Figura a mano libera 4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  <a:ea typeface="ＭＳ Ｐゴシック"/>
            </a:endParaRPr>
          </a:p>
        </p:txBody>
      </p:sp>
      <p:grpSp>
        <p:nvGrpSpPr>
          <p:cNvPr id="6" name="Grup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Figura a mano libera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8" name="Figura a mano libera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Times New Roman" pitchFamily="18" charset="0"/>
                <a:ea typeface="ＭＳ Ｐゴシック"/>
              </a:endParaRPr>
            </a:p>
          </p:txBody>
        </p:sp>
      </p:grp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1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BF5F9">
                  <a:shade val="90000"/>
                </a:srgbClr>
              </a:solidFill>
              <a:ea typeface="ＭＳ Ｐゴシック"/>
            </a:endParaRPr>
          </a:p>
        </p:txBody>
      </p:sp>
      <p:sp>
        <p:nvSpPr>
          <p:cNvPr id="11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BF5F9">
                  <a:shade val="90000"/>
                </a:srgbClr>
              </a:solidFill>
              <a:ea typeface="ＭＳ Ｐゴシック"/>
            </a:endParaRPr>
          </a:p>
        </p:txBody>
      </p:sp>
      <p:sp>
        <p:nvSpPr>
          <p:cNvPr id="12" name="Segnaposto numero diapositiva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F0A09C35-343A-CC4B-9BBD-7BF0D01F5797}" type="slidenum">
              <a:rPr lang="es-ES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7297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3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  <a:ea typeface="ＭＳ Ｐゴシック"/>
            </a:endParaRPr>
          </a:p>
        </p:txBody>
      </p:sp>
      <p:sp>
        <p:nvSpPr>
          <p:cNvPr id="5" name="Figura a mano libera 4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  <a:ea typeface="ＭＳ Ｐゴシック"/>
            </a:endParaRPr>
          </a:p>
        </p:txBody>
      </p:sp>
      <p:grpSp>
        <p:nvGrpSpPr>
          <p:cNvPr id="6" name="Grup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Figura a mano libera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8" name="Figura a mano libera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Times New Roman" pitchFamily="18" charset="0"/>
                <a:ea typeface="ＭＳ Ｐゴシック"/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BF5F9">
                  <a:shade val="90000"/>
                </a:srgbClr>
              </a:solidFill>
              <a:ea typeface="ＭＳ Ｐゴシック"/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BF5F9">
                  <a:shade val="90000"/>
                </a:srgbClr>
              </a:solidFill>
              <a:ea typeface="ＭＳ Ｐゴシック"/>
            </a:endParaRPr>
          </a:p>
        </p:txBody>
      </p:sp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BCF611D0-E598-044E-BD5B-ABFB8B69A958}" type="slidenum">
              <a:rPr lang="es-ES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055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13"/>
          <p:cNvSpPr>
            <a:spLocks noChangeArrowheads="1"/>
          </p:cNvSpPr>
          <p:nvPr/>
        </p:nvSpPr>
        <p:spPr bwMode="auto">
          <a:xfrm rot="420000" flipV="1">
            <a:off x="3165475" y="1108075"/>
            <a:ext cx="5257800" cy="4114800"/>
          </a:xfrm>
          <a:custGeom>
            <a:avLst/>
            <a:gdLst>
              <a:gd name="T0" fmla="*/ 5257800 w 5257800"/>
              <a:gd name="T1" fmla="*/ 2057400 h 4114800"/>
              <a:gd name="T2" fmla="*/ 2628900 w 5257800"/>
              <a:gd name="T3" fmla="*/ 4114800 h 4114800"/>
              <a:gd name="T4" fmla="*/ 0 w 5257800"/>
              <a:gd name="T5" fmla="*/ 2057400 h 4114800"/>
              <a:gd name="T6" fmla="*/ 2628900 w 5257800"/>
              <a:gd name="T7" fmla="*/ 0 h 4114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57800"/>
              <a:gd name="T13" fmla="*/ 0 h 4114800"/>
              <a:gd name="T14" fmla="*/ 5182785 w 5257800"/>
              <a:gd name="T15" fmla="*/ 4114800 h 411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>
            <a:solidFill>
              <a:srgbClr val="C0C0C0"/>
            </a:solidFill>
            <a:miter lim="800000"/>
            <a:headEnd/>
            <a:tailEnd/>
          </a:ln>
          <a:effectLst>
            <a:outerShdw blurRad="63500"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  <a:ea typeface="ＭＳ Ｐゴシック"/>
            </a:endParaRPr>
          </a:p>
        </p:txBody>
      </p:sp>
      <p:sp>
        <p:nvSpPr>
          <p:cNvPr id="6" name="Triangolo rettangolo 5"/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63500" dist="6350" dir="12899787" algn="tl" rotWithShape="0">
              <a:srgbClr val="000000">
                <a:alpha val="46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  <a:ea typeface="ＭＳ Ｐゴシック"/>
            </a:endParaRPr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4617B">
                  <a:shade val="90000"/>
                </a:srgbClr>
              </a:solidFill>
              <a:ea typeface="ＭＳ Ｐゴシック"/>
            </a:endParaRPr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4617B">
                  <a:shade val="90000"/>
                </a:srgbClr>
              </a:solidFill>
              <a:ea typeface="ＭＳ Ｐゴシック"/>
            </a:endParaRPr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D3CC3-8EB4-0847-BCB8-D3E72A08AC70}" type="slidenum">
              <a:rPr lang="es-ES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407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1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2634-15E3-404F-B44C-CBCA530D2F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7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3C216-08AC-CD41-B32A-E2F6D8ED825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8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6911-15F1-554F-B2CE-E078333D602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9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1BC8F-5BF7-854D-8A4F-22F64233D02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6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A963C-C60D-334D-B5F4-F7255F0E592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9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0D1DE-0277-E342-B3BC-44039F83932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3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1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1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1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1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41B7B9-E775-5D43-B910-B9077A74E1D2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3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3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4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6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889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04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200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56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11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6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2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1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1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1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1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41B7B9-E775-5D43-B910-B9077A74E1D2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3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3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4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6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889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04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200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56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11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6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2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5" tIns="45696" rIns="91395" bIns="45696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395" tIns="45696" rIns="91395" bIns="45696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 vert="horz" lIns="91395" tIns="45696" rIns="91395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0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00600"/>
              <a:t>5/2/20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350"/>
            <a:ext cx="2895600" cy="365125"/>
          </a:xfrm>
          <a:prstGeom prst="rect">
            <a:avLst/>
          </a:prstGeom>
        </p:spPr>
        <p:txBody>
          <a:bodyPr vert="horz" lIns="91395" tIns="45696" rIns="91395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06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95" tIns="45696" rIns="91395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22256" defTabSz="400600">
              <a:lnSpc>
                <a:spcPts val="1171"/>
              </a:lnSpc>
            </a:pPr>
            <a:fld id="{81D60167-4931-47E6-BA6A-407CBD079E47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marL="22256" defTabSz="400600">
                <a:lnSpc>
                  <a:spcPts val="1171"/>
                </a:lnSpc>
              </a:pPr>
              <a:t>‹N›</a:t>
            </a:fld>
            <a:endParaRPr lang="uk-U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75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45697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3" indent="-342733" algn="l" defTabSz="45697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90" indent="-285611" algn="l" defTabSz="45697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44" indent="-228489" algn="l" defTabSz="45697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20" indent="-228489" algn="l" defTabSz="45697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00" indent="-228489" algn="l" defTabSz="45697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79" indent="-228489" algn="l" defTabSz="4569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55" indent="-228489" algn="l" defTabSz="4569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32" indent="-228489" algn="l" defTabSz="4569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10" indent="-228489" algn="l" defTabSz="4569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9" algn="l" defTabSz="456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5" algn="l" defTabSz="456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3" algn="l" defTabSz="456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11" algn="l" defTabSz="456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89" algn="l" defTabSz="456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65" algn="l" defTabSz="456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43" algn="l" defTabSz="456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20" algn="l" defTabSz="456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Segnaposto tito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103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9" name="Segnaposto data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 sz="1200">
                <a:solidFill>
                  <a:schemeClr val="tx2">
                    <a:shade val="90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4617B">
                  <a:shade val="90000"/>
                </a:srgbClr>
              </a:solidFill>
              <a:ea typeface="ＭＳ Ｐゴシック"/>
            </a:endParaRPr>
          </a:p>
        </p:txBody>
      </p:sp>
      <p:sp>
        <p:nvSpPr>
          <p:cNvPr id="20" name="Segnaposto piè di pagina 5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 sz="1200">
                <a:solidFill>
                  <a:schemeClr val="tx2">
                    <a:shade val="90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4617B">
                  <a:shade val="90000"/>
                </a:srgbClr>
              </a:solidFill>
              <a:ea typeface="ＭＳ Ｐゴシック"/>
            </a:endParaRPr>
          </a:p>
        </p:txBody>
      </p:sp>
      <p:sp>
        <p:nvSpPr>
          <p:cNvPr id="21" name="Segnaposto numero diapositiva 6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8702F55-C6B6-DF49-ADC3-F890582A2149}" type="slidenum">
              <a:rPr lang="es-ES" smtClean="0">
                <a:latin typeface="Times New Roman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s-ES">
              <a:latin typeface="Times New Roman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charset="0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0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charset="0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charset="0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charset="0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hyperlink" Target="http://www.google.it/url?sa=i&amp;rct=j&amp;q=&amp;esrc=s&amp;frm=1&amp;source=images&amp;cd=&amp;cad=rja&amp;uact=8&amp;ved=0CAcQjRw&amp;url=http://www.rapid.nhs.uk/&amp;ei=lWw_VdaZBNXjarjGgDg&amp;bvm=bv.91665533,d.ZWU&amp;psig=AFQjCNECuzt6jayue_WFgB-MQ5Me4GoMFA&amp;ust=1430306287957685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hyperlink" Target="http://www.google.it/url?sa=i&amp;rct=j&amp;q=&amp;esrc=s&amp;frm=1&amp;source=images&amp;cd=&amp;cad=rja&amp;uact=8&amp;ved=0CAcQjRw&amp;url=http://www.ariosadx.com/healthcare-professionals/technology/&amp;ei=22k_VcaOEoLgaIOMgLgH&amp;bvm=bv.91665533,d.ZWU&amp;psig=AFQjCNH3JwxRezt-L5Nw0U_bZJxfuSUydw&amp;ust=1430305576757119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frm=1&amp;source=images&amp;cd=&amp;cad=rja&amp;uact=8&amp;ved=0CAcQjRw&amp;url=http://www.centrosangiorgio.com/aborto/articoli/pagine_articoli/quando_inizia_vita.htm&amp;ei=-ms_VcFG0MtokruBqAE&amp;bvm=bv.91665533,d.ZWU&amp;psig=AFQjCNEaAcFtNO69swBfwkYTxCbxs8VwGg&amp;ust=1430306154780635" TargetMode="Externa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www.google.it/url?sa=i&amp;rct=j&amp;q=&amp;esrc=s&amp;frm=1&amp;source=images&amp;cd=&amp;cad=rja&amp;uact=8&amp;ved=0CAcQjRw&amp;url=http://vse-o-beremennosti.ru/beremennost/po-nedelyam&amp;ei=uGs_VZvMEMjmaJiIgbAP&amp;bvm=bv.91665533,d.ZWU&amp;psig=AFQjCNEyucsOa7bMNfB4cwNbiScoQvUYZA&amp;ust=1430306076402960" TargetMode="External"/><Relationship Id="rId5" Type="http://schemas.openxmlformats.org/officeDocument/2006/relationships/image" Target="../media/image10.jpeg"/><Relationship Id="rId10" Type="http://schemas.openxmlformats.org/officeDocument/2006/relationships/image" Target="../media/image2.png"/><Relationship Id="rId4" Type="http://schemas.openxmlformats.org/officeDocument/2006/relationships/hyperlink" Target="http://www.google.it/url?sa=i&amp;rct=j&amp;q=&amp;esrc=s&amp;frm=1&amp;source=images&amp;cd=&amp;cad=rja&amp;uact=8&amp;ved=0CAcQjRw&amp;url=http://www.youtube.com/watch?v=oZoX3VBukeE&amp;ei=Pms_VZ-WFIHfaNXhgYAG&amp;psig=AFQjCNH3JwxRezt-L5Nw0U_bZJxfuSUydw&amp;ust=1430305576757119" TargetMode="External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/>
          </p:cNvSpPr>
          <p:nvPr/>
        </p:nvSpPr>
        <p:spPr bwMode="auto">
          <a:xfrm>
            <a:off x="228600" y="1530350"/>
            <a:ext cx="8686800" cy="2922588"/>
          </a:xfrm>
          <a:prstGeom prst="rect">
            <a:avLst/>
          </a:prstGeom>
        </p:spPr>
        <p:txBody>
          <a:bodyPr wrap="none" lIns="91431" tIns="45715" rIns="91431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1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Cellule e DNA Fetale</a:t>
            </a:r>
          </a:p>
          <a:p>
            <a:pPr algn="ctr" defTabSz="91431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nel Sangue Materno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45A7FD-4FAB-1746-ADFE-03B8AFE47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43348"/>
      </p:ext>
    </p:extLst>
  </p:cSld>
  <p:clrMapOvr>
    <a:masterClrMapping/>
  </p:clrMapOvr>
  <p:transition advTm="18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dirty="0" err="1">
                <a:solidFill>
                  <a:srgbClr val="FF0000"/>
                </a:solidFill>
                <a:latin typeface="Comic Sans MS"/>
                <a:cs typeface="Comic Sans MS"/>
              </a:rPr>
              <a:t>Frazione</a:t>
            </a:r>
            <a:r>
              <a:rPr lang="en-US" sz="35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omic Sans MS"/>
                <a:cs typeface="Comic Sans MS"/>
              </a:rPr>
              <a:t>fetale</a:t>
            </a:r>
            <a:r>
              <a:rPr lang="en-US" sz="3500" dirty="0">
                <a:solidFill>
                  <a:srgbClr val="FF0000"/>
                </a:solidFill>
                <a:latin typeface="Comic Sans MS"/>
                <a:cs typeface="Comic Sans MS"/>
              </a:rPr>
              <a:t> e </a:t>
            </a:r>
            <a:r>
              <a:rPr lang="en-US" sz="3500" dirty="0" err="1">
                <a:solidFill>
                  <a:srgbClr val="FF0000"/>
                </a:solidFill>
                <a:latin typeface="Comic Sans MS"/>
                <a:cs typeface="Comic Sans MS"/>
              </a:rPr>
              <a:t>tecniche</a:t>
            </a:r>
            <a:r>
              <a:rPr lang="en-US" sz="3500" dirty="0"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sz="3500" dirty="0" err="1">
                <a:solidFill>
                  <a:srgbClr val="FF0000"/>
                </a:solidFill>
                <a:latin typeface="Comic Sans MS"/>
                <a:cs typeface="Comic Sans MS"/>
              </a:rPr>
              <a:t>analisi</a:t>
            </a:r>
            <a:endParaRPr lang="en-US" sz="35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457203" y="1230820"/>
            <a:ext cx="8075613" cy="30972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La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sensibilità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del test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dipende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dalla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frazione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fetale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e dal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numero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di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basi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del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cromosoma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in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esame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rispetto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al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numero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di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basi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dell’intero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genoma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Se la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frazione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fetale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di DNA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circolante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è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del 10% un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cromosoma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extra (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es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. 21)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porterà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la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frazione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fetale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di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quel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cromosoma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al 15% e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il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rapporto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frammenti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chr21/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frammenti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chr10 non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sarà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intorno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a 1, ma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risulterà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>
                <a:solidFill>
                  <a:srgbClr val="21416E"/>
                </a:solidFill>
                <a:latin typeface="Comic Sans MS"/>
                <a:cs typeface="Comic Sans MS"/>
              </a:rPr>
              <a:t>aumentato</a:t>
            </a:r>
            <a:r>
              <a:rPr lang="en-US" sz="2200" dirty="0">
                <a:solidFill>
                  <a:srgbClr val="21416E"/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1547813" y="5734053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1403353" y="5589588"/>
            <a:ext cx="142875" cy="144462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1042988" y="6021388"/>
            <a:ext cx="142875" cy="144462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1763713" y="5589588"/>
            <a:ext cx="142875" cy="144462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1763713" y="5949953"/>
            <a:ext cx="142875" cy="14446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971553" y="5734053"/>
            <a:ext cx="142875" cy="14446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1476375" y="6021388"/>
            <a:ext cx="142875" cy="144462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1116014" y="5589588"/>
            <a:ext cx="142875" cy="144462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1187453" y="5949953"/>
            <a:ext cx="142875" cy="14446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1331913" y="5805488"/>
            <a:ext cx="142875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2124075" y="4724402"/>
            <a:ext cx="2736850" cy="3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3" tIns="45706" rIns="91413" bIns="45706">
            <a:spAutoFit/>
          </a:bodyPr>
          <a:lstStyle/>
          <a:p>
            <a:pPr defTabSz="40056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  <a:latin typeface="Comic Sans MS"/>
                <a:cs typeface="Comic Sans MS"/>
              </a:rPr>
              <a:t>Feto 46,XX</a:t>
            </a:r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3132138" y="6308728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3132138" y="5876928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3275016" y="6165853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2916238" y="6165853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2987677" y="5734053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3419477" y="6021388"/>
            <a:ext cx="142875" cy="1444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3276600" y="5734053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771778" y="5734053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3490916" y="6381753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916238" y="5949953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1042991" y="5157789"/>
            <a:ext cx="936625" cy="3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3" tIns="45706" rIns="91413" bIns="45706">
            <a:spAutoFit/>
          </a:bodyPr>
          <a:lstStyle/>
          <a:p>
            <a:pPr defTabSz="40056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  <a:latin typeface="Comic Sans MS"/>
                <a:cs typeface="Comic Sans MS"/>
              </a:rPr>
              <a:t>Chr21</a:t>
            </a:r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2627316" y="5157789"/>
            <a:ext cx="936625" cy="3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3" tIns="45706" rIns="91413" bIns="45706">
            <a:spAutoFit/>
          </a:bodyPr>
          <a:lstStyle/>
          <a:p>
            <a:pPr defTabSz="40056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  <a:latin typeface="Comic Sans MS"/>
                <a:cs typeface="Comic Sans MS"/>
              </a:rPr>
              <a:t>Chr10</a:t>
            </a:r>
          </a:p>
        </p:txBody>
      </p:sp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5291138" y="4724402"/>
            <a:ext cx="2736850" cy="3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3" tIns="45706" rIns="91413" bIns="45706">
            <a:spAutoFit/>
          </a:bodyPr>
          <a:lstStyle/>
          <a:p>
            <a:pPr defTabSz="40056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  <a:latin typeface="Comic Sans MS"/>
                <a:cs typeface="Comic Sans MS"/>
              </a:rPr>
              <a:t>Feto 47,XX+21</a:t>
            </a: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5364166" y="5157789"/>
            <a:ext cx="936625" cy="3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3" tIns="45706" rIns="91413" bIns="45706">
            <a:spAutoFit/>
          </a:bodyPr>
          <a:lstStyle/>
          <a:p>
            <a:pPr defTabSz="40056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  <a:latin typeface="Comic Sans MS"/>
                <a:cs typeface="Comic Sans MS"/>
              </a:rPr>
              <a:t>Chr21</a:t>
            </a:r>
          </a:p>
        </p:txBody>
      </p:sp>
      <p:sp>
        <p:nvSpPr>
          <p:cNvPr id="19486" name="Text Box 30"/>
          <p:cNvSpPr txBox="1">
            <a:spLocks noChangeArrowheads="1"/>
          </p:cNvSpPr>
          <p:nvPr/>
        </p:nvSpPr>
        <p:spPr bwMode="auto">
          <a:xfrm>
            <a:off x="6948491" y="5157789"/>
            <a:ext cx="936625" cy="3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3" tIns="45706" rIns="91413" bIns="45706">
            <a:spAutoFit/>
          </a:bodyPr>
          <a:lstStyle/>
          <a:p>
            <a:pPr defTabSz="40056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  <a:latin typeface="Comic Sans MS"/>
                <a:cs typeface="Comic Sans MS"/>
              </a:rPr>
              <a:t>Chr10</a:t>
            </a:r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5581650" y="5876928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5435601" y="5661028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6013450" y="6308728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5435601" y="6092828"/>
            <a:ext cx="142875" cy="14446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5724527" y="5734053"/>
            <a:ext cx="142875" cy="14446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5940427" y="5949953"/>
            <a:ext cx="142875" cy="14446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5292728" y="5949953"/>
            <a:ext cx="142875" cy="14446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6156326" y="6165853"/>
            <a:ext cx="142875" cy="14446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5867400" y="6381753"/>
            <a:ext cx="142875" cy="14446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5580063" y="6308728"/>
            <a:ext cx="142875" cy="14446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5724527" y="6092828"/>
            <a:ext cx="142875" cy="14446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7237413" y="5661028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00" name="Oval 44"/>
          <p:cNvSpPr>
            <a:spLocks noChangeArrowheads="1"/>
          </p:cNvSpPr>
          <p:nvPr/>
        </p:nvSpPr>
        <p:spPr bwMode="auto">
          <a:xfrm>
            <a:off x="7812090" y="6165853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01" name="Oval 45"/>
          <p:cNvSpPr>
            <a:spLocks noChangeArrowheads="1"/>
          </p:cNvSpPr>
          <p:nvPr/>
        </p:nvSpPr>
        <p:spPr bwMode="auto">
          <a:xfrm>
            <a:off x="7596191" y="5661028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02" name="Oval 46"/>
          <p:cNvSpPr>
            <a:spLocks noChangeArrowheads="1"/>
          </p:cNvSpPr>
          <p:nvPr/>
        </p:nvSpPr>
        <p:spPr bwMode="auto">
          <a:xfrm>
            <a:off x="7596191" y="6381753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03" name="Oval 47"/>
          <p:cNvSpPr>
            <a:spLocks noChangeArrowheads="1"/>
          </p:cNvSpPr>
          <p:nvPr/>
        </p:nvSpPr>
        <p:spPr bwMode="auto">
          <a:xfrm>
            <a:off x="8027990" y="6092828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04" name="Oval 48"/>
          <p:cNvSpPr>
            <a:spLocks noChangeArrowheads="1"/>
          </p:cNvSpPr>
          <p:nvPr/>
        </p:nvSpPr>
        <p:spPr bwMode="auto">
          <a:xfrm>
            <a:off x="7451725" y="6165853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05" name="Oval 49"/>
          <p:cNvSpPr>
            <a:spLocks noChangeArrowheads="1"/>
          </p:cNvSpPr>
          <p:nvPr/>
        </p:nvSpPr>
        <p:spPr bwMode="auto">
          <a:xfrm>
            <a:off x="7380291" y="5949953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06" name="Oval 50"/>
          <p:cNvSpPr>
            <a:spLocks noChangeArrowheads="1"/>
          </p:cNvSpPr>
          <p:nvPr/>
        </p:nvSpPr>
        <p:spPr bwMode="auto">
          <a:xfrm>
            <a:off x="7812090" y="5876928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8027990" y="5876928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08" name="Oval 52"/>
          <p:cNvSpPr>
            <a:spLocks noChangeArrowheads="1"/>
          </p:cNvSpPr>
          <p:nvPr/>
        </p:nvSpPr>
        <p:spPr bwMode="auto">
          <a:xfrm>
            <a:off x="8027990" y="6308728"/>
            <a:ext cx="142875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13" tIns="45706" rIns="91413" bIns="45706" anchor="ctr"/>
          <a:lstStyle/>
          <a:p>
            <a:pPr defTabSz="400561"/>
            <a:endParaRPr lang="it-IT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536927" y="3816008"/>
            <a:ext cx="6192837" cy="863600"/>
            <a:chOff x="2700338" y="3789365"/>
            <a:chExt cx="6192837" cy="863600"/>
          </a:xfrm>
        </p:grpSpPr>
        <p:sp>
          <p:nvSpPr>
            <p:cNvPr id="19470" name="Text Box 14"/>
            <p:cNvSpPr txBox="1">
              <a:spLocks noChangeArrowheads="1"/>
            </p:cNvSpPr>
            <p:nvPr/>
          </p:nvSpPr>
          <p:spPr bwMode="auto">
            <a:xfrm>
              <a:off x="2700341" y="4005265"/>
              <a:ext cx="3743325" cy="369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13" tIns="45706" rIns="91413" bIns="45706">
              <a:spAutoFit/>
            </a:bodyPr>
            <a:lstStyle/>
            <a:p>
              <a:pPr defTabSz="400561">
                <a:spcBef>
                  <a:spcPct val="50000"/>
                </a:spcBef>
              </a:pPr>
              <a:r>
                <a:rPr lang="en-US" dirty="0" err="1">
                  <a:solidFill>
                    <a:prstClr val="black"/>
                  </a:solidFill>
                  <a:latin typeface="Comic Sans MS"/>
                  <a:cs typeface="Comic Sans MS"/>
                </a:rPr>
                <a:t>Es</a:t>
              </a:r>
              <a:r>
                <a:rPr lang="en-US" dirty="0">
                  <a:solidFill>
                    <a:prstClr val="black"/>
                  </a:solidFill>
                  <a:latin typeface="Comic Sans MS"/>
                  <a:cs typeface="Comic Sans MS"/>
                </a:rPr>
                <a:t>. </a:t>
              </a:r>
              <a:r>
                <a:rPr lang="en-US" dirty="0" err="1">
                  <a:solidFill>
                    <a:prstClr val="black"/>
                  </a:solidFill>
                  <a:latin typeface="Comic Sans MS"/>
                  <a:cs typeface="Comic Sans MS"/>
                </a:rPr>
                <a:t>Frazione</a:t>
              </a:r>
              <a:r>
                <a:rPr lang="en-US" dirty="0">
                  <a:solidFill>
                    <a:prstClr val="black"/>
                  </a:solidFill>
                  <a:latin typeface="Comic Sans MS"/>
                  <a:cs typeface="Comic Sans MS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Comic Sans MS"/>
                  <a:cs typeface="Comic Sans MS"/>
                </a:rPr>
                <a:t>fetale</a:t>
              </a:r>
              <a:r>
                <a:rPr lang="en-US" dirty="0">
                  <a:solidFill>
                    <a:prstClr val="black"/>
                  </a:solidFill>
                  <a:latin typeface="Comic Sans MS"/>
                  <a:cs typeface="Comic Sans MS"/>
                </a:rPr>
                <a:t> 20%</a:t>
              </a:r>
            </a:p>
          </p:txBody>
        </p:sp>
        <p:sp>
          <p:nvSpPr>
            <p:cNvPr id="19509" name="Oval 53"/>
            <p:cNvSpPr>
              <a:spLocks noChangeArrowheads="1"/>
            </p:cNvSpPr>
            <p:nvPr/>
          </p:nvSpPr>
          <p:spPr bwMode="auto">
            <a:xfrm>
              <a:off x="6084888" y="4005263"/>
              <a:ext cx="142875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1413" tIns="45706" rIns="91413" bIns="45706" anchor="ctr"/>
            <a:lstStyle/>
            <a:p>
              <a:pPr defTabSz="400561"/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510" name="Oval 54"/>
            <p:cNvSpPr>
              <a:spLocks noChangeArrowheads="1"/>
            </p:cNvSpPr>
            <p:nvPr/>
          </p:nvSpPr>
          <p:spPr bwMode="auto">
            <a:xfrm>
              <a:off x="6084888" y="4365628"/>
              <a:ext cx="142875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1413" tIns="45706" rIns="91413" bIns="45706" anchor="ctr"/>
            <a:lstStyle/>
            <a:p>
              <a:pPr defTabSz="400561"/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511" name="Text Box 55"/>
            <p:cNvSpPr txBox="1">
              <a:spLocks noChangeArrowheads="1"/>
            </p:cNvSpPr>
            <p:nvPr/>
          </p:nvSpPr>
          <p:spPr bwMode="auto">
            <a:xfrm>
              <a:off x="6443663" y="3860802"/>
              <a:ext cx="2449512" cy="369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13" tIns="45706" rIns="91413" bIns="45706">
              <a:spAutoFit/>
            </a:bodyPr>
            <a:lstStyle/>
            <a:p>
              <a:pPr defTabSz="400561">
                <a:spcBef>
                  <a:spcPct val="50000"/>
                </a:spcBef>
              </a:pPr>
              <a:r>
                <a:rPr lang="en-US" dirty="0" err="1">
                  <a:solidFill>
                    <a:prstClr val="black"/>
                  </a:solidFill>
                  <a:latin typeface="Comic Sans MS"/>
                  <a:cs typeface="Comic Sans MS"/>
                </a:rPr>
                <a:t>Cromosoma</a:t>
              </a:r>
              <a:r>
                <a:rPr lang="en-US" dirty="0">
                  <a:solidFill>
                    <a:prstClr val="black"/>
                  </a:solidFill>
                  <a:latin typeface="Comic Sans MS"/>
                  <a:cs typeface="Comic Sans MS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Comic Sans MS"/>
                  <a:cs typeface="Comic Sans MS"/>
                </a:rPr>
                <a:t>fetale</a:t>
              </a:r>
              <a:endParaRPr lang="en-US" dirty="0">
                <a:solidFill>
                  <a:prstClr val="black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9512" name="Text Box 56"/>
            <p:cNvSpPr txBox="1">
              <a:spLocks noChangeArrowheads="1"/>
            </p:cNvSpPr>
            <p:nvPr/>
          </p:nvSpPr>
          <p:spPr bwMode="auto">
            <a:xfrm>
              <a:off x="6443663" y="4221164"/>
              <a:ext cx="2449512" cy="369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13" tIns="45706" rIns="91413" bIns="45706">
              <a:spAutoFit/>
            </a:bodyPr>
            <a:lstStyle/>
            <a:p>
              <a:pPr defTabSz="400561">
                <a:spcBef>
                  <a:spcPct val="50000"/>
                </a:spcBef>
              </a:pPr>
              <a:r>
                <a:rPr lang="en-US" dirty="0" err="1">
                  <a:solidFill>
                    <a:prstClr val="black"/>
                  </a:solidFill>
                  <a:latin typeface="Comic Sans MS"/>
                  <a:cs typeface="Comic Sans MS"/>
                </a:rPr>
                <a:t>Cromosoma</a:t>
              </a:r>
              <a:r>
                <a:rPr lang="en-US" dirty="0">
                  <a:solidFill>
                    <a:prstClr val="black"/>
                  </a:solidFill>
                  <a:latin typeface="Comic Sans MS"/>
                  <a:cs typeface="Comic Sans MS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Comic Sans MS"/>
                  <a:cs typeface="Comic Sans MS"/>
                </a:rPr>
                <a:t>materno</a:t>
              </a:r>
              <a:endParaRPr lang="en-US" dirty="0">
                <a:solidFill>
                  <a:prstClr val="black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9513" name="Rectangle 57"/>
            <p:cNvSpPr>
              <a:spLocks noChangeArrowheads="1"/>
            </p:cNvSpPr>
            <p:nvPr/>
          </p:nvSpPr>
          <p:spPr bwMode="auto">
            <a:xfrm>
              <a:off x="2700338" y="3789365"/>
              <a:ext cx="6119812" cy="86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1413" tIns="45706" rIns="91413" bIns="45706" anchor="ctr"/>
            <a:lstStyle/>
            <a:p>
              <a:pPr defTabSz="400561"/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2B643A-5CC5-094B-893A-F46A554A6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6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64"/>
    </mc:Choice>
    <mc:Fallback>
      <p:transition spd="slow" advTm="138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 err="1">
                <a:solidFill>
                  <a:srgbClr val="FF0000"/>
                </a:solidFill>
                <a:latin typeface="Comic Sans MS"/>
                <a:cs typeface="Comic Sans MS"/>
              </a:rPr>
              <a:t>Campioni</a:t>
            </a:r>
            <a:r>
              <a:rPr lang="en-US" sz="4200" dirty="0">
                <a:solidFill>
                  <a:srgbClr val="FF0000"/>
                </a:solidFill>
                <a:latin typeface="Comic Sans MS"/>
                <a:cs typeface="Comic Sans MS"/>
              </a:rPr>
              <a:t> non </a:t>
            </a:r>
            <a:r>
              <a:rPr lang="en-US" sz="4200" dirty="0" err="1">
                <a:solidFill>
                  <a:srgbClr val="FF0000"/>
                </a:solidFill>
                <a:latin typeface="Comic Sans MS"/>
                <a:cs typeface="Comic Sans MS"/>
              </a:rPr>
              <a:t>utilizzabili</a:t>
            </a:r>
            <a:endParaRPr lang="en-US" sz="4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Per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campioni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in cui la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frazione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fetale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scende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sotto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il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limite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critico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del 4% le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aneuploidie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fetali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rischiano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di non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essere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rivelate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poichè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cromosomi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fetali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sovra-sottonumerari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sono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troppo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diluiti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tra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frammenti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cromosomici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materni</a:t>
            </a:r>
            <a:endParaRPr lang="en-US" sz="25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pPr>
              <a:lnSpc>
                <a:spcPct val="80000"/>
              </a:lnSpc>
            </a:pPr>
            <a:endParaRPr lang="en-US" sz="25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pPr>
              <a:lnSpc>
                <a:spcPct val="80000"/>
              </a:lnSpc>
            </a:pP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In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una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gravidanza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su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50 la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frazione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fetale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è al di sotto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della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soglia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critica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e non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permette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l’analisi</a:t>
            </a:r>
            <a:endParaRPr lang="en-US" sz="25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pPr>
              <a:lnSpc>
                <a:spcPct val="80000"/>
              </a:lnSpc>
            </a:pPr>
            <a:endParaRPr lang="en-US" sz="25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pPr>
              <a:lnSpc>
                <a:spcPct val="80000"/>
              </a:lnSpc>
            </a:pP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Tuttavia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una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frazione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fetale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bassa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sembra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essere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una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spia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indiretta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di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una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patologia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cromosomica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(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rischio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5-6 volte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maggiore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rispetto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ai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campioni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con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frazione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fetale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nel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range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accettabile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)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ed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una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indicazione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a test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prenatali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invasivi</a:t>
            </a:r>
            <a:endParaRPr lang="en-US" sz="2500" dirty="0">
              <a:solidFill>
                <a:srgbClr val="21416E"/>
              </a:solidFill>
              <a:latin typeface="Comic Sans MS"/>
              <a:cs typeface="Comic Sans M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C4DF7F-2F40-CC47-82CD-18820A175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7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50"/>
    </mc:Choice>
    <mc:Fallback>
      <p:transition spd="slow" advTm="80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900" dirty="0" err="1">
                <a:solidFill>
                  <a:srgbClr val="FF0000"/>
                </a:solidFill>
                <a:latin typeface="Comic Sans MS"/>
                <a:cs typeface="Comic Sans MS"/>
              </a:rPr>
              <a:t>Frazione</a:t>
            </a:r>
            <a:r>
              <a:rPr lang="en-US" sz="39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Comic Sans MS"/>
                <a:cs typeface="Comic Sans MS"/>
              </a:rPr>
              <a:t>fetale</a:t>
            </a:r>
            <a:r>
              <a:rPr lang="en-US" sz="3900" dirty="0">
                <a:solidFill>
                  <a:srgbClr val="FF0000"/>
                </a:solidFill>
                <a:latin typeface="Comic Sans MS"/>
                <a:cs typeface="Comic Sans MS"/>
              </a:rPr>
              <a:t> e </a:t>
            </a:r>
            <a:r>
              <a:rPr lang="en-US" sz="3900" dirty="0" err="1">
                <a:solidFill>
                  <a:srgbClr val="FF0000"/>
                </a:solidFill>
                <a:latin typeface="Comic Sans MS"/>
                <a:cs typeface="Comic Sans MS"/>
              </a:rPr>
              <a:t>tecniche</a:t>
            </a:r>
            <a:r>
              <a:rPr lang="en-US" sz="3900" dirty="0"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sz="3900" dirty="0" err="1">
                <a:solidFill>
                  <a:srgbClr val="FF0000"/>
                </a:solidFill>
                <a:latin typeface="Comic Sans MS"/>
                <a:cs typeface="Comic Sans MS"/>
              </a:rPr>
              <a:t>analisi</a:t>
            </a:r>
            <a:endParaRPr lang="en-US" sz="39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Le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tecniche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in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uso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dosano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la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quantità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totale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di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frammenti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di un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determinato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cromosoma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,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senza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discriminare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il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DNA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fetale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da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quello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materno</a:t>
            </a:r>
            <a:endParaRPr lang="en-US" sz="25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E’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quindi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un test di screening, non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diagnostico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.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Definisce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la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probabilità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di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trisomia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13, 18, 21 e le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aneuploidie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dei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cromosomi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sessuali</a:t>
            </a:r>
            <a:endParaRPr lang="en-US" sz="25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Il DNA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circolante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viene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sequenziato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con NGS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dell’intero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genoma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, NGS di loci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specifici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,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amplificazione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di SNP sui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cromosomi</a:t>
            </a:r>
            <a:r>
              <a:rPr lang="en-US" sz="2500" dirty="0">
                <a:solidFill>
                  <a:srgbClr val="21416E"/>
                </a:solidFill>
                <a:latin typeface="Comic Sans MS"/>
                <a:cs typeface="Comic Sans MS"/>
              </a:rPr>
              <a:t> di </a:t>
            </a:r>
            <a:r>
              <a:rPr lang="en-US" sz="2500" dirty="0" err="1">
                <a:solidFill>
                  <a:srgbClr val="21416E"/>
                </a:solidFill>
                <a:latin typeface="Comic Sans MS"/>
                <a:cs typeface="Comic Sans MS"/>
              </a:rPr>
              <a:t>interesse</a:t>
            </a:r>
            <a:endParaRPr lang="en-US" sz="25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endParaRPr lang="en-US" sz="2500" dirty="0">
              <a:solidFill>
                <a:srgbClr val="21416E"/>
              </a:solidFill>
              <a:latin typeface="Comic Sans MS"/>
              <a:cs typeface="Comic Sans M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009DFA-B3B9-7B41-A37D-B1E19E768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2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27"/>
    </mc:Choice>
    <mc:Fallback>
      <p:transition spd="slow" advTm="6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Efficienza diagnostica</a:t>
            </a: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2609567"/>
              </p:ext>
            </p:extLst>
          </p:nvPr>
        </p:nvGraphicFramePr>
        <p:xfrm>
          <a:off x="457200" y="1600201"/>
          <a:ext cx="82296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r>
                        <a:rPr lang="it-IT" sz="2100" dirty="0" err="1">
                          <a:latin typeface="Comic Sans MS"/>
                          <a:cs typeface="Comic Sans MS"/>
                        </a:rPr>
                        <a:t>Aneuploidia</a:t>
                      </a:r>
                      <a:endParaRPr lang="it-IT" sz="21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Sensibilità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Specificità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Trisomia 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99,2%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99,91%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Trisomia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96,3%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99,87%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Trisomia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99,87%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Monosomia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90,3%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99,77%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XXX, XXY, XYY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100" dirty="0">
                          <a:latin typeface="Comic Sans MS"/>
                          <a:cs typeface="Comic Sans MS"/>
                        </a:rPr>
                        <a:t>99,86%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827584" y="4317551"/>
            <a:ext cx="7560840" cy="2031297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defTabSz="400561"/>
            <a:r>
              <a:rPr lang="it-IT" b="1" dirty="0">
                <a:solidFill>
                  <a:srgbClr val="21416E"/>
                </a:solidFill>
                <a:latin typeface="Comic Sans MS"/>
                <a:cs typeface="Comic Sans MS"/>
              </a:rPr>
              <a:t>Fattori limitanti:</a:t>
            </a:r>
          </a:p>
          <a:p>
            <a:pPr marL="285666" indent="-285666" defTabSz="400561">
              <a:buFontTx/>
              <a:buChar char="-"/>
            </a:pPr>
            <a:r>
              <a:rPr lang="it-IT" dirty="0">
                <a:solidFill>
                  <a:srgbClr val="21416E"/>
                </a:solidFill>
                <a:latin typeface="Comic Sans MS"/>
                <a:cs typeface="Comic Sans MS"/>
              </a:rPr>
              <a:t>Malattia metastatica materna</a:t>
            </a:r>
          </a:p>
          <a:p>
            <a:pPr marL="285666" indent="-285666" defTabSz="400561">
              <a:buFontTx/>
              <a:buChar char="-"/>
            </a:pPr>
            <a:r>
              <a:rPr lang="it-IT" dirty="0">
                <a:solidFill>
                  <a:srgbClr val="21416E"/>
                </a:solidFill>
                <a:latin typeface="Comic Sans MS"/>
                <a:cs typeface="Comic Sans MS"/>
              </a:rPr>
              <a:t>Anomalie cromosomiche materne</a:t>
            </a:r>
          </a:p>
          <a:p>
            <a:pPr marL="285666" indent="-285666" defTabSz="400561">
              <a:buFontTx/>
              <a:buChar char="-"/>
            </a:pPr>
            <a:r>
              <a:rPr lang="it-IT" dirty="0">
                <a:solidFill>
                  <a:srgbClr val="21416E"/>
                </a:solidFill>
                <a:latin typeface="Comic Sans MS"/>
                <a:cs typeface="Comic Sans MS"/>
              </a:rPr>
              <a:t>Insufficiente frazione fetale</a:t>
            </a:r>
          </a:p>
          <a:p>
            <a:pPr marL="285666" indent="-285666" defTabSz="400561">
              <a:buFontTx/>
              <a:buChar char="-"/>
            </a:pPr>
            <a:r>
              <a:rPr lang="it-IT" dirty="0">
                <a:solidFill>
                  <a:srgbClr val="21416E"/>
                </a:solidFill>
                <a:latin typeface="Comic Sans MS"/>
                <a:cs typeface="Comic Sans MS"/>
              </a:rPr>
              <a:t>Placenta evanescente appartenente a una gravidanza interrotta</a:t>
            </a:r>
          </a:p>
          <a:p>
            <a:pPr marL="285666" indent="-285666" defTabSz="400561">
              <a:buFontTx/>
              <a:buChar char="-"/>
            </a:pPr>
            <a:r>
              <a:rPr lang="it-IT" dirty="0">
                <a:solidFill>
                  <a:srgbClr val="21416E"/>
                </a:solidFill>
                <a:latin typeface="Comic Sans MS"/>
                <a:cs typeface="Comic Sans MS"/>
              </a:rPr>
              <a:t>Gravidanze gemellari di zigoti, in genere per una insufficiente frazione fetale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7D937D-FCD7-C347-A284-9F28265E2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7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14"/>
    </mc:Choice>
    <mc:Fallback>
      <p:transition spd="slow" advTm="7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200" dirty="0">
                <a:solidFill>
                  <a:srgbClr val="FF0000"/>
                </a:solidFill>
                <a:latin typeface="Comic Sans MS"/>
                <a:cs typeface="Comic Sans MS"/>
              </a:rPr>
              <a:t>Altre applicazioni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71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Ricerca di </a:t>
            </a:r>
            <a:r>
              <a:rPr lang="it-IT" sz="2500" dirty="0" err="1">
                <a:solidFill>
                  <a:srgbClr val="21416E"/>
                </a:solidFill>
                <a:latin typeface="Comic Sans MS"/>
                <a:cs typeface="Comic Sans MS"/>
              </a:rPr>
              <a:t>microdelezioni</a:t>
            </a:r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 cromosomiche con analisi di SNP. Attualmente queste indagini hanno una sensibilità che oscilla tra il 60 e il 95% e specificità piuttosto bassa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Ricerca del cromosoma Y in portatrici di patologie X-</a:t>
            </a:r>
            <a:r>
              <a:rPr lang="it-IT" sz="2500" dirty="0" err="1">
                <a:solidFill>
                  <a:srgbClr val="21416E"/>
                </a:solidFill>
                <a:latin typeface="Comic Sans MS"/>
                <a:cs typeface="Comic Sans MS"/>
              </a:rPr>
              <a:t>linked</a:t>
            </a:r>
            <a:endParaRPr lang="it-IT" sz="25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Determinazione del sesso in patologie con espressione sesso-dipendente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Patologie mendeliane recessive, in cui si può escludere/confermare la presenza dell’allele paterno e proseguire con indagini invasive in caso di positività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973FB0-5AF1-F54D-9F01-507BD990C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5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34"/>
    </mc:Choice>
    <mc:Fallback>
      <p:transition spd="slow" advTm="59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Rispetto ad altri screening prenatali non invasivi (analisi biochimiche più </a:t>
            </a:r>
            <a:r>
              <a:rPr lang="it-IT" sz="2500" dirty="0" err="1">
                <a:solidFill>
                  <a:srgbClr val="21416E"/>
                </a:solidFill>
                <a:latin typeface="Comic Sans MS"/>
                <a:cs typeface="Comic Sans MS"/>
              </a:rPr>
              <a:t>translucenza</a:t>
            </a:r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 nucale) la sensibilità è più elevata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Riduce drasticamente il ricorso a indagini diagnostiche invasive e le complicanze ad esse collegati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Il test non va considerato sostitutivo rispetto alle procedure strumentali e di laboratorio che evidenziano malformazioni morfologiche del feto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585288"/>
            <a:ext cx="8229600" cy="439718"/>
          </a:xfrm>
          <a:prstGeom prst="rect">
            <a:avLst/>
          </a:prstGeom>
        </p:spPr>
        <p:txBody>
          <a:bodyPr vert="horz" lIns="91395" tIns="45696" rIns="91395" bIns="45696" rtlCol="0" anchor="ctr">
            <a:noAutofit/>
          </a:bodyPr>
          <a:lstStyle>
            <a:lvl1pPr algn="ctr" defTabSz="45697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900" dirty="0">
                <a:solidFill>
                  <a:srgbClr val="FF0000"/>
                </a:solidFill>
                <a:latin typeface="Comic Sans MS"/>
                <a:cs typeface="Comic Sans MS"/>
              </a:rPr>
              <a:t>Considerazioni sul </a:t>
            </a:r>
            <a:r>
              <a:rPr lang="it-IT" sz="4000" dirty="0">
                <a:solidFill>
                  <a:srgbClr val="FF0000"/>
                </a:solidFill>
                <a:latin typeface="Comic Sans MS"/>
                <a:cs typeface="Comic Sans MS"/>
              </a:rPr>
              <a:t>test del DNA libero circolante 1</a:t>
            </a:r>
            <a:r>
              <a:rPr lang="it-IT" sz="39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2D3C82-4EC5-AE4C-ABBD-E6D41F7A8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0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26"/>
    </mc:Choice>
    <mc:Fallback>
      <p:transition spd="slow" advTm="49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Comic Sans MS"/>
                <a:cs typeface="Comic Sans MS"/>
              </a:rPr>
              <a:t>Necessità tecniche dei centri che erogano il test del DNA libero circolante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24539"/>
            <a:ext cx="8229600" cy="4525963"/>
          </a:xfrm>
        </p:spPr>
        <p:txBody>
          <a:bodyPr>
            <a:normAutofit/>
          </a:bodyPr>
          <a:lstStyle/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Competenze nella diagnosi ecografica e prenatale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Capacità di fornire consulenza </a:t>
            </a:r>
            <a:r>
              <a:rPr lang="it-IT" sz="2500" dirty="0" err="1">
                <a:solidFill>
                  <a:srgbClr val="21416E"/>
                </a:solidFill>
                <a:latin typeface="Comic Sans MS"/>
                <a:cs typeface="Comic Sans MS"/>
              </a:rPr>
              <a:t>pre</a:t>
            </a:r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- e post-test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Collegamento con un servizio di genetica medica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Collegamento diretto con il laboratorio che effettua il test, che deve essere certificato e partecipare ai controlli qualità nazionali e internazionali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Il personale che effettua il test deve avere specifiche competenze NGS</a:t>
            </a:r>
          </a:p>
          <a:p>
            <a:endParaRPr lang="it-IT" sz="25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endParaRPr lang="it-IT" sz="2500" dirty="0">
              <a:solidFill>
                <a:srgbClr val="21416E"/>
              </a:solidFill>
              <a:latin typeface="Comic Sans MS"/>
              <a:cs typeface="Comic Sans M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F70432-6E40-5247-814C-2F2F8291F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8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85"/>
    </mc:Choice>
    <mc:Fallback>
      <p:transition spd="slow" advTm="35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it-IT" sz="3900" dirty="0">
                <a:solidFill>
                  <a:srgbClr val="FF0000"/>
                </a:solidFill>
                <a:latin typeface="Comic Sans MS"/>
                <a:cs typeface="Comic Sans MS"/>
              </a:rPr>
              <a:t>Impatto economico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96376"/>
            <a:ext cx="8435280" cy="4785395"/>
          </a:xfrm>
        </p:spPr>
        <p:txBody>
          <a:bodyPr>
            <a:noAutofit/>
          </a:bodyPr>
          <a:lstStyle/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Attualmente il test è offerto principalmente in strutture private collegate ad aziende commerciali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Attualmente il test potrebbe interessare fino a 50000 donne all’anno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Il costo, a carico dell’utente, è di 400-900 euro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Il test del DNA libero circolante è un test di screening molto efficace, non è più costoso rispetto ad altri test e riduce il ricorso ad amniocentesi e villocentesi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4EFD56-6658-8748-9149-8D82C1A63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8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26"/>
    </mc:Choice>
    <mc:Fallback>
      <p:transition spd="slow" advTm="21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57200" y="460954"/>
            <a:ext cx="8229600" cy="439718"/>
          </a:xfrm>
        </p:spPr>
        <p:txBody>
          <a:bodyPr>
            <a:noAutofit/>
          </a:bodyPr>
          <a:lstStyle/>
          <a:p>
            <a:r>
              <a:rPr lang="it-IT" sz="3900" dirty="0">
                <a:solidFill>
                  <a:srgbClr val="FF0000"/>
                </a:solidFill>
                <a:latin typeface="Comic Sans MS"/>
                <a:cs typeface="Comic Sans MS"/>
              </a:rPr>
              <a:t>Considerazioni sul </a:t>
            </a:r>
            <a:r>
              <a:rPr lang="it-IT" sz="4000" dirty="0">
                <a:solidFill>
                  <a:srgbClr val="FF0000"/>
                </a:solidFill>
                <a:latin typeface="Comic Sans MS"/>
                <a:cs typeface="Comic Sans MS"/>
              </a:rPr>
              <a:t>test del DNA libero circolante</a:t>
            </a:r>
            <a:r>
              <a:rPr lang="it-IT" sz="3900" dirty="0">
                <a:solidFill>
                  <a:srgbClr val="FF0000"/>
                </a:solidFill>
                <a:latin typeface="Comic Sans MS"/>
                <a:cs typeface="Comic Sans MS"/>
              </a:rPr>
              <a:t> 2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type="subTitle" idx="1"/>
          </p:nvPr>
        </p:nvSpPr>
        <p:spPr>
          <a:xfrm>
            <a:off x="0" y="1461460"/>
            <a:ext cx="9144000" cy="5947442"/>
          </a:xfrm>
          <a:prstGeom prst="rect">
            <a:avLst/>
          </a:prstGeom>
        </p:spPr>
        <p:txBody>
          <a:bodyPr lIns="91359" tIns="45678" rIns="91359" bIns="45678">
            <a:noAutofit/>
          </a:bodyPr>
          <a:lstStyle/>
          <a:p>
            <a:pPr marL="300597" indent="-300597" algn="l">
              <a:buFont typeface="Arial"/>
              <a:buChar char="•"/>
            </a:pPr>
            <a:r>
              <a:rPr lang="it-IT" sz="1800" dirty="0">
                <a:solidFill>
                  <a:srgbClr val="21416E"/>
                </a:solidFill>
                <a:latin typeface="Comic Sans MS"/>
                <a:cs typeface="Comic Sans MS"/>
              </a:rPr>
              <a:t>E’ auspicabile che l’esito del test del DNA libero sia refertato in  termini di rischio e non come presenza/assenza di anomalia. </a:t>
            </a:r>
          </a:p>
          <a:p>
            <a:pPr marL="300597" indent="-300597" algn="l">
              <a:buFont typeface="Arial"/>
              <a:buChar char="•"/>
            </a:pPr>
            <a:r>
              <a:rPr lang="it-IT" sz="1800" dirty="0">
                <a:solidFill>
                  <a:srgbClr val="21416E"/>
                </a:solidFill>
                <a:latin typeface="Comic Sans MS"/>
                <a:cs typeface="Comic Sans MS"/>
              </a:rPr>
              <a:t>E’ raccomandabile che nel referto venga riportata la frazione fetale rilevata dal laboratorio, per valutare l’attendibilità del test. </a:t>
            </a:r>
          </a:p>
          <a:p>
            <a:pPr marL="300597" indent="-300597" algn="l">
              <a:buFont typeface="Arial"/>
              <a:buChar char="•"/>
            </a:pPr>
            <a:r>
              <a:rPr lang="it-IT" sz="1800" dirty="0">
                <a:solidFill>
                  <a:srgbClr val="21416E"/>
                </a:solidFill>
                <a:latin typeface="Comic Sans MS"/>
                <a:cs typeface="Comic Sans MS"/>
              </a:rPr>
              <a:t>E’ fondamentale che il test sia affiancato da consulenza genetica e che ci sia da parte della donna un consenso informato </a:t>
            </a:r>
          </a:p>
          <a:p>
            <a:pPr marL="300597" indent="-300597" algn="l">
              <a:buFont typeface="Arial"/>
              <a:buChar char="•"/>
            </a:pPr>
            <a:r>
              <a:rPr lang="it-IT" sz="1800" dirty="0">
                <a:solidFill>
                  <a:srgbClr val="21416E"/>
                </a:solidFill>
                <a:latin typeface="Comic Sans MS"/>
                <a:cs typeface="Comic Sans MS"/>
              </a:rPr>
              <a:t>Le donne in gravidanza che optano per lo screening delle </a:t>
            </a:r>
            <a:r>
              <a:rPr lang="it-IT" sz="1800" dirty="0" err="1">
                <a:solidFill>
                  <a:srgbClr val="21416E"/>
                </a:solidFill>
                <a:latin typeface="Comic Sans MS"/>
                <a:cs typeface="Comic Sans MS"/>
              </a:rPr>
              <a:t>aneuploidie</a:t>
            </a:r>
            <a:r>
              <a:rPr lang="it-IT" sz="1800" dirty="0">
                <a:solidFill>
                  <a:srgbClr val="21416E"/>
                </a:solidFill>
                <a:latin typeface="Comic Sans MS"/>
                <a:cs typeface="Comic Sans MS"/>
              </a:rPr>
              <a:t> mediante ricerca del DNA fetale su sangue materno devono essere informate che:</a:t>
            </a:r>
          </a:p>
          <a:p>
            <a:pPr marL="757576" lvl="1" indent="-300597" algn="l">
              <a:buFont typeface="Arial"/>
              <a:buChar char="•"/>
            </a:pPr>
            <a:r>
              <a:rPr lang="it-IT" sz="1800" dirty="0">
                <a:solidFill>
                  <a:srgbClr val="21416E"/>
                </a:solidFill>
                <a:latin typeface="Comic Sans MS"/>
                <a:cs typeface="Comic Sans MS"/>
              </a:rPr>
              <a:t>il test non fornisce risultati definitivi</a:t>
            </a:r>
          </a:p>
          <a:p>
            <a:pPr marL="757576" lvl="1" indent="-300597" algn="l">
              <a:buFont typeface="Arial"/>
              <a:buChar char="•"/>
            </a:pPr>
            <a:r>
              <a:rPr lang="it-IT" sz="1800" dirty="0">
                <a:solidFill>
                  <a:srgbClr val="21416E"/>
                </a:solidFill>
                <a:latin typeface="Comic Sans MS"/>
                <a:cs typeface="Comic Sans MS"/>
              </a:rPr>
              <a:t>L’accuratezza nelle gravidanze gemellari deve essere studiata ed  è inferiore alle singole </a:t>
            </a:r>
          </a:p>
          <a:p>
            <a:pPr marL="757576" lvl="1" indent="-300597" algn="l">
              <a:buFont typeface="Arial"/>
              <a:buChar char="•"/>
            </a:pPr>
            <a:r>
              <a:rPr lang="it-IT" sz="1800" dirty="0">
                <a:solidFill>
                  <a:srgbClr val="21416E"/>
                </a:solidFill>
                <a:latin typeface="Comic Sans MS"/>
                <a:cs typeface="Comic Sans MS"/>
              </a:rPr>
              <a:t>il test va integrato e non sostituisce le altre procedure di screening</a:t>
            </a:r>
          </a:p>
          <a:p>
            <a:pPr marL="757576" lvl="1" indent="-300597" algn="l">
              <a:buFont typeface="Arial"/>
              <a:buChar char="•"/>
            </a:pPr>
            <a:r>
              <a:rPr lang="it-IT" sz="1800" dirty="0">
                <a:solidFill>
                  <a:srgbClr val="21416E"/>
                </a:solidFill>
                <a:latin typeface="Comic Sans MS"/>
                <a:cs typeface="Comic Sans MS"/>
              </a:rPr>
              <a:t>c'è una differenza enorme tra test di screening e un test diagnostico. Se una donna incinta  è alla ricerca di certezze deve essere informata che gli unici test diagnostici disponibili sono quelli effettuati su materiale fetale estratto da CVS o l'amniocentesi.</a:t>
            </a:r>
          </a:p>
          <a:p>
            <a:pPr algn="l"/>
            <a:endParaRPr lang="it-IT" sz="1800" b="1" dirty="0">
              <a:solidFill>
                <a:srgbClr val="21416E"/>
              </a:solidFill>
              <a:latin typeface="Comic Sans MS"/>
              <a:cs typeface="Comic Sans M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12D138-168E-894B-B3F8-8C198B73F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6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53"/>
    </mc:Choice>
    <mc:Fallback>
      <p:transition spd="slow" advTm="95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200" dirty="0">
                <a:solidFill>
                  <a:srgbClr val="FF0000"/>
                </a:solidFill>
                <a:latin typeface="Comic Sans MS"/>
                <a:cs typeface="Comic Sans MS"/>
              </a:rPr>
              <a:t>Quando svolgere il test?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Il test va preceduto da un accurato controllo ecografico a 11 settimane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In caso di anomalie ecografiche è utile optare direttamente per tecniche invasive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Se la frazione fetale è inferiore al 4% il test non deve essere svolto (succede nel 2% delle gravidanze)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La tecnica è validata solo per le 3 principali trisomie ed è applicabile alle gravidanze gemellari bigemine</a:t>
            </a:r>
          </a:p>
          <a:p>
            <a:r>
              <a:rPr lang="it-IT" sz="2500" dirty="0">
                <a:solidFill>
                  <a:srgbClr val="21416E"/>
                </a:solidFill>
                <a:latin typeface="Comic Sans MS"/>
                <a:cs typeface="Comic Sans MS"/>
              </a:rPr>
              <a:t>Ogni risultato positivo va confermato con le tecniche invasive classiche</a:t>
            </a:r>
          </a:p>
          <a:p>
            <a:endParaRPr lang="it-IT" sz="2500" dirty="0">
              <a:solidFill>
                <a:srgbClr val="21416E"/>
              </a:solidFill>
              <a:latin typeface="Comic Sans MS"/>
              <a:cs typeface="Comic Sans M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71A559-27E1-EF43-9712-ABD1DD322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9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70"/>
    </mc:Choice>
    <mc:Fallback>
      <p:transition spd="slow" advTm="5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1"/>
          <p:cNvSpPr>
            <a:spLocks noGrp="1"/>
          </p:cNvSpPr>
          <p:nvPr>
            <p:ph type="title"/>
          </p:nvPr>
        </p:nvSpPr>
        <p:spPr>
          <a:xfrm>
            <a:off x="366084" y="609601"/>
            <a:ext cx="7772400" cy="11430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it-IT" altLang="it-IT" sz="3200" dirty="0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Su cellule e frammenti di DNA fetale</a:t>
            </a:r>
          </a:p>
        </p:txBody>
      </p:sp>
      <p:pic>
        <p:nvPicPr>
          <p:cNvPr id="18435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498726"/>
            <a:ext cx="4038600" cy="3067050"/>
          </a:xfrm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03800" y="2276475"/>
            <a:ext cx="3683000" cy="3849688"/>
          </a:xfrm>
        </p:spPr>
        <p:txBody>
          <a:bodyPr rtlCol="0">
            <a:normAutofit/>
          </a:bodyPr>
          <a:lstStyle/>
          <a:p>
            <a:pPr marL="953995" indent="-457156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Cellule </a:t>
            </a:r>
            <a:r>
              <a:rPr lang="en-US" sz="2000" dirty="0" err="1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fetali</a:t>
            </a:r>
            <a:r>
              <a:rPr lang="en-US" sz="2000" dirty="0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circolanti</a:t>
            </a:r>
            <a:r>
              <a:rPr lang="en-US" sz="2000" dirty="0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nel</a:t>
            </a:r>
            <a:r>
              <a:rPr lang="en-US" sz="2000" dirty="0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sangue</a:t>
            </a:r>
            <a:r>
              <a:rPr lang="en-US" sz="2000" dirty="0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materno</a:t>
            </a:r>
            <a:r>
              <a:rPr lang="en-US" sz="2000" dirty="0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.</a:t>
            </a:r>
          </a:p>
          <a:p>
            <a:pPr marL="953995" indent="-457156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2000" dirty="0">
              <a:latin typeface="Comic Sans MS" panose="030F0702030302020204" pitchFamily="66" charset="0"/>
              <a:cs typeface="Arial" pitchFamily="34" charset="0"/>
              <a:sym typeface="Arial" pitchFamily="34" charset="0"/>
            </a:endParaRPr>
          </a:p>
          <a:p>
            <a:pPr marL="953995" indent="-457156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Acidi</a:t>
            </a:r>
            <a:r>
              <a:rPr lang="en-US" sz="2000" dirty="0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nucleici</a:t>
            </a:r>
            <a:r>
              <a:rPr lang="en-US" sz="2000" dirty="0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fetali</a:t>
            </a:r>
            <a:r>
              <a:rPr lang="en-US" sz="2000" dirty="0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liberi</a:t>
            </a:r>
            <a:r>
              <a:rPr lang="en-US" sz="2000" dirty="0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 (DNA </a:t>
            </a:r>
            <a:r>
              <a:rPr lang="en-US" sz="2000" dirty="0" err="1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fetale</a:t>
            </a:r>
            <a:r>
              <a:rPr lang="en-US" sz="2000" dirty="0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 e RNA </a:t>
            </a:r>
            <a:r>
              <a:rPr lang="en-US" sz="2000" dirty="0" err="1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fetale</a:t>
            </a:r>
            <a:r>
              <a:rPr lang="en-US" sz="2000" dirty="0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) </a:t>
            </a:r>
            <a:r>
              <a:rPr lang="en-US" sz="2000" dirty="0" err="1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nel</a:t>
            </a:r>
            <a:r>
              <a:rPr lang="en-US" sz="2000" dirty="0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sangue</a:t>
            </a:r>
            <a:r>
              <a:rPr lang="en-US" sz="2000" dirty="0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  <a:cs typeface="Arial" pitchFamily="34" charset="0"/>
                <a:sym typeface="Arial" pitchFamily="34" charset="0"/>
              </a:rPr>
              <a:t>materno</a:t>
            </a:r>
            <a:endParaRPr lang="en-US" sz="2000" dirty="0">
              <a:latin typeface="Comic Sans MS" panose="030F0702030302020204" pitchFamily="66" charset="0"/>
              <a:ea typeface="Lucida Grande" charset="0"/>
              <a:cs typeface="Arial" pitchFamily="34" charset="0"/>
              <a:sym typeface="Arial" pitchFamily="34" charset="0"/>
            </a:endParaRPr>
          </a:p>
          <a:p>
            <a:pPr marL="953995" indent="-457156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2000" dirty="0">
              <a:latin typeface="Comic Sans MS" panose="030F0702030302020204" pitchFamily="66" charset="0"/>
              <a:ea typeface="Lucida Grande" charset="0"/>
              <a:cs typeface="Arial" pitchFamily="34" charset="0"/>
              <a:sym typeface="Arial" pitchFamily="34" charset="0"/>
            </a:endParaRPr>
          </a:p>
          <a:p>
            <a:pPr marL="182862" indent="-182862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it-IT" sz="2400" dirty="0">
              <a:cs typeface="Arial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85800" y="252085"/>
            <a:ext cx="7872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i="1" dirty="0">
                <a:solidFill>
                  <a:srgbClr val="FFFF00"/>
                </a:solidFill>
                <a:latin typeface="Comic Sans MS"/>
                <a:cs typeface="Comic Sans MS"/>
              </a:rPr>
              <a:t>Test prenatali non invasivi (NIPT)</a:t>
            </a:r>
            <a:r>
              <a:rPr lang="it-IT" sz="3600" i="1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endParaRPr lang="it-IT" sz="3600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7FAB8E-EDB8-4142-A23E-A99129400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28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10"/>
    </mc:Choice>
    <mc:Fallback>
      <p:transition spd="slow" advTm="27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CasellaDiTesto 15"/>
          <p:cNvSpPr txBox="1">
            <a:spLocks noChangeArrowheads="1"/>
          </p:cNvSpPr>
          <p:nvPr/>
        </p:nvSpPr>
        <p:spPr bwMode="auto">
          <a:xfrm>
            <a:off x="5072063" y="5672138"/>
            <a:ext cx="3714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>
                <a:solidFill>
                  <a:prstClr val="black"/>
                </a:solidFill>
              </a:rPr>
              <a:t>                                 </a:t>
            </a:r>
            <a:r>
              <a:rPr lang="it-IT" sz="2000">
                <a:solidFill>
                  <a:prstClr val="black"/>
                </a:solidFill>
              </a:rPr>
              <a:t>                                      </a:t>
            </a:r>
          </a:p>
        </p:txBody>
      </p:sp>
      <p:sp>
        <p:nvSpPr>
          <p:cNvPr id="124931" name="CasellaDiTesto 16"/>
          <p:cNvSpPr txBox="1">
            <a:spLocks noChangeArrowheads="1"/>
          </p:cNvSpPr>
          <p:nvPr/>
        </p:nvSpPr>
        <p:spPr bwMode="auto">
          <a:xfrm>
            <a:off x="7119938" y="6345238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000" i="1">
                <a:solidFill>
                  <a:prstClr val="black"/>
                </a:solidFill>
              </a:rPr>
              <a:t>6 Marzo 2009</a:t>
            </a: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4043363" y="2744788"/>
            <a:ext cx="3984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     </a:t>
            </a:r>
            <a:endParaRPr lang="it-IT" sz="2400">
              <a:solidFill>
                <a:prstClr val="white"/>
              </a:solidFill>
              <a:latin typeface="Times New Roman" charset="0"/>
              <a:ea typeface="Times New Roman" charset="0"/>
              <a:cs typeface="Arial" charset="0"/>
            </a:endParaRPr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4043363" y="3886200"/>
            <a:ext cx="212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900">
                <a:solidFill>
                  <a:prstClr val="white"/>
                </a:solidFill>
                <a:latin typeface="Times New Roman" charset="0"/>
                <a:ea typeface="ＭＳ Ｐゴシック" charset="0"/>
              </a:rPr>
              <a:t> </a:t>
            </a:r>
            <a:endParaRPr lang="it-IT" sz="2400">
              <a:solidFill>
                <a:prstClr val="white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990600" y="457200"/>
            <a:ext cx="7162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ＭＳ Ｐゴシック" charset="0"/>
              </a:rPr>
              <a:t>DIAGNOSI NON INVASIVA DI DIFETTI CROMOSOMICI</a:t>
            </a:r>
          </a:p>
        </p:txBody>
      </p:sp>
      <p:sp>
        <p:nvSpPr>
          <p:cNvPr id="124939" name="Text Box 11"/>
          <p:cNvSpPr txBox="1">
            <a:spLocks noChangeArrowheads="1"/>
          </p:cNvSpPr>
          <p:nvPr/>
        </p:nvSpPr>
        <p:spPr bwMode="auto">
          <a:xfrm>
            <a:off x="667079" y="2036902"/>
            <a:ext cx="838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prstClr val="white"/>
                </a:solidFill>
                <a:latin typeface="Times New Roman" charset="0"/>
                <a:ea typeface="ＭＳ Ｐゴシック" charset="0"/>
              </a:rPr>
              <a:t>La valutazione citogenetica di cellule fetali derivate da sangue materno periferico è potenzialmente utilizzabile come test diagnostico non invasivo                                                                                             </a:t>
            </a:r>
          </a:p>
        </p:txBody>
      </p:sp>
      <p:sp>
        <p:nvSpPr>
          <p:cNvPr id="124943" name="Text Box 15"/>
          <p:cNvSpPr txBox="1">
            <a:spLocks noChangeArrowheads="1"/>
          </p:cNvSpPr>
          <p:nvPr/>
        </p:nvSpPr>
        <p:spPr bwMode="auto">
          <a:xfrm>
            <a:off x="2879725" y="5394325"/>
            <a:ext cx="4283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prstClr val="white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24941" name="Text Box 13"/>
          <p:cNvSpPr txBox="1">
            <a:spLocks noChangeArrowheads="1"/>
          </p:cNvSpPr>
          <p:nvPr/>
        </p:nvSpPr>
        <p:spPr bwMode="auto">
          <a:xfrm>
            <a:off x="664772" y="3085254"/>
            <a:ext cx="77120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prstClr val="white"/>
                </a:solidFill>
                <a:latin typeface="Times New Roman" charset="0"/>
                <a:ea typeface="ＭＳ Ｐゴシック" charset="0"/>
              </a:rPr>
              <a:t>La grossa difficoltà è legata al piccolo numero di cellule fetali prevalentemente eritrociti fetali ancora nucleati (0 a 20 in 20 </a:t>
            </a:r>
            <a:r>
              <a:rPr lang="it-IT" sz="2000" dirty="0" err="1">
                <a:solidFill>
                  <a:prstClr val="white"/>
                </a:solidFill>
                <a:latin typeface="Times New Roman" charset="0"/>
                <a:ea typeface="ＭＳ Ｐゴシック" charset="0"/>
              </a:rPr>
              <a:t>mL</a:t>
            </a:r>
            <a:r>
              <a:rPr lang="it-IT" sz="2000" dirty="0">
                <a:solidFill>
                  <a:prstClr val="white"/>
                </a:solidFill>
                <a:latin typeface="Times New Roman" charset="0"/>
                <a:ea typeface="ＭＳ Ｐゴシック" charset="0"/>
              </a:rPr>
              <a:t> di sangue materno) e la loro bassa concentrazione (1 cellula fetale per 100.000-10 milioni di materne)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2000" dirty="0">
              <a:solidFill>
                <a:prstClr val="white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24942" name="AutoShape 14"/>
          <p:cNvSpPr>
            <a:spLocks noChangeArrowheads="1"/>
          </p:cNvSpPr>
          <p:nvPr/>
        </p:nvSpPr>
        <p:spPr bwMode="auto">
          <a:xfrm>
            <a:off x="2280847" y="4538490"/>
            <a:ext cx="304800" cy="381000"/>
          </a:xfrm>
          <a:prstGeom prst="curvedRightArrow">
            <a:avLst>
              <a:gd name="adj1" fmla="val 25000"/>
              <a:gd name="adj2" fmla="val 5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prstClr val="white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24944" name="Text Box 16"/>
          <p:cNvSpPr txBox="1">
            <a:spLocks noChangeArrowheads="1"/>
          </p:cNvSpPr>
          <p:nvPr/>
        </p:nvSpPr>
        <p:spPr bwMode="auto">
          <a:xfrm>
            <a:off x="2874572" y="4497039"/>
            <a:ext cx="519747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white"/>
                </a:solidFill>
                <a:latin typeface="Times New Roman" charset="0"/>
                <a:ea typeface="ＭＳ Ｐゴシック" charset="0"/>
              </a:rPr>
              <a:t>La proporzione può essere arricchita sino a 1 su 10-100 mediante </a:t>
            </a:r>
            <a:r>
              <a:rPr lang="it-IT" sz="1600" b="1" dirty="0" err="1">
                <a:solidFill>
                  <a:srgbClr val="FFCC00"/>
                </a:solidFill>
                <a:latin typeface="Times New Roman" charset="0"/>
                <a:ea typeface="ＭＳ Ｐゴシック" charset="0"/>
              </a:rPr>
              <a:t>Magnetic</a:t>
            </a:r>
            <a:r>
              <a:rPr lang="it-IT" sz="1600" b="1" dirty="0">
                <a:solidFill>
                  <a:srgbClr val="FFCC00"/>
                </a:solidFill>
                <a:latin typeface="Times New Roman" charset="0"/>
                <a:ea typeface="ＭＳ Ｐゴシック" charset="0"/>
              </a:rPr>
              <a:t> Cell </a:t>
            </a:r>
            <a:r>
              <a:rPr lang="it-IT" sz="1600" b="1" dirty="0" err="1">
                <a:solidFill>
                  <a:srgbClr val="FFCC00"/>
                </a:solidFill>
                <a:latin typeface="Times New Roman" charset="0"/>
                <a:ea typeface="ＭＳ Ｐゴシック" charset="0"/>
              </a:rPr>
              <a:t>Sorting</a:t>
            </a:r>
            <a:r>
              <a:rPr lang="it-IT" sz="1600" b="1" dirty="0">
                <a:solidFill>
                  <a:srgbClr val="FFCC00"/>
                </a:solidFill>
                <a:latin typeface="Times New Roman" charset="0"/>
                <a:ea typeface="ＭＳ Ｐゴシック" charset="0"/>
              </a:rPr>
              <a:t> (MACS) o </a:t>
            </a:r>
            <a:r>
              <a:rPr lang="it-IT" sz="1600" b="1" dirty="0" err="1">
                <a:solidFill>
                  <a:srgbClr val="FFCC00"/>
                </a:solidFill>
                <a:latin typeface="Times New Roman" charset="0"/>
                <a:ea typeface="ＭＳ Ｐゴシック" charset="0"/>
              </a:rPr>
              <a:t>Fluorescence</a:t>
            </a:r>
            <a:r>
              <a:rPr lang="it-IT" sz="1600" b="1" dirty="0">
                <a:solidFill>
                  <a:srgbClr val="FFCC0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it-IT" sz="1600" b="1" dirty="0" err="1">
                <a:solidFill>
                  <a:srgbClr val="FFCC00"/>
                </a:solidFill>
                <a:latin typeface="Times New Roman" charset="0"/>
                <a:ea typeface="ＭＳ Ｐゴシック" charset="0"/>
              </a:rPr>
              <a:t>Activated</a:t>
            </a:r>
            <a:r>
              <a:rPr lang="it-IT" sz="1600" b="1" dirty="0">
                <a:solidFill>
                  <a:srgbClr val="FFCC00"/>
                </a:solidFill>
                <a:latin typeface="Times New Roman" charset="0"/>
                <a:ea typeface="ＭＳ Ｐゴシック" charset="0"/>
              </a:rPr>
              <a:t> Cell </a:t>
            </a:r>
            <a:r>
              <a:rPr lang="it-IT" sz="1600" b="1" dirty="0" err="1">
                <a:solidFill>
                  <a:srgbClr val="FFCC00"/>
                </a:solidFill>
                <a:latin typeface="Times New Roman" charset="0"/>
                <a:ea typeface="ＭＳ Ｐゴシック" charset="0"/>
              </a:rPr>
              <a:t>Sorting</a:t>
            </a:r>
            <a:r>
              <a:rPr lang="it-IT" sz="1600" b="1" dirty="0">
                <a:solidFill>
                  <a:srgbClr val="FFCC00"/>
                </a:solidFill>
                <a:latin typeface="Times New Roman" charset="0"/>
                <a:ea typeface="ＭＳ Ｐゴシック" charset="0"/>
              </a:rPr>
              <a:t> (FACS</a:t>
            </a:r>
            <a:r>
              <a:rPr lang="it-IT" sz="1600" b="1" dirty="0">
                <a:solidFill>
                  <a:prstClr val="white"/>
                </a:solidFill>
                <a:latin typeface="Times New Roman" charset="0"/>
                <a:ea typeface="ＭＳ Ｐゴシック" charset="0"/>
              </a:rPr>
              <a:t>) per reazione tra anticorpi marcati con fluorescenza con un marker specifico per la superficie delle cellule fetali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1C3D22-CC0C-BA42-BD37-2812F41AC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86"/>
    </mc:Choice>
    <mc:Fallback>
      <p:transition spd="slow" advTm="85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55337" y="188640"/>
            <a:ext cx="5987318" cy="5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5" rIns="91431" bIns="45715">
            <a:spAutoFit/>
          </a:bodyPr>
          <a:lstStyle/>
          <a:p>
            <a:pPr algn="ctr"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i="1" dirty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Cellule Fetali nel Sangue Materno</a:t>
            </a:r>
          </a:p>
        </p:txBody>
      </p:sp>
      <p:pic>
        <p:nvPicPr>
          <p:cNvPr id="2" name="Immagine 1" descr="Cellule Fetali Sangue Matern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836713"/>
            <a:ext cx="6380685" cy="5733256"/>
          </a:xfrm>
          <a:prstGeom prst="rect">
            <a:avLst/>
          </a:prstGeom>
        </p:spPr>
      </p:pic>
      <p:pic>
        <p:nvPicPr>
          <p:cNvPr id="4" name="Immagine 3" descr="Cellule Fetali Sangue Matern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2833436" cy="44371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74F80A-A0FA-664D-8C53-CAF20212B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06164"/>
      </p:ext>
    </p:extLst>
  </p:cSld>
  <p:clrMapOvr>
    <a:masterClrMapping/>
  </p:clrMapOvr>
  <p:transition advTm="189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>
          <a:xfrm>
            <a:off x="0" y="-7938"/>
            <a:ext cx="9144000" cy="2068513"/>
          </a:xfrm>
        </p:spPr>
        <p:txBody>
          <a:bodyPr/>
          <a:lstStyle/>
          <a:p>
            <a:r>
              <a:rPr lang="en-US" altLang="x-none" sz="320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Screening su cffDNA</a:t>
            </a:r>
          </a:p>
        </p:txBody>
      </p:sp>
      <p:pic>
        <p:nvPicPr>
          <p:cNvPr id="119810" name="Picture 2" descr="C:\Users\Ken\AppData\Local\Microsoft\Windows\Temporary Internet Files\Content.Outlook\ZMZ2QJRL\screencap_fetaus-cfdna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5" y="1422207"/>
            <a:ext cx="8183531" cy="514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F0715F-E649-EC4C-BED1-92B39FD26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98304"/>
      </p:ext>
    </p:extLst>
  </p:cSld>
  <p:clrMapOvr>
    <a:masterClrMapping/>
  </p:clrMapOvr>
  <p:transition spd="slow" advTm="5486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2" y="428613"/>
            <a:ext cx="6572296" cy="5909226"/>
          </a:xfrm>
          <a:prstGeom prst="rect">
            <a:avLst/>
          </a:prstGeom>
        </p:spPr>
        <p:txBody>
          <a:bodyPr wrap="square" lIns="91359" tIns="45678" rIns="91359" bIns="45678">
            <a:spAutoFit/>
          </a:bodyPr>
          <a:lstStyle/>
          <a:p>
            <a:pPr defTabSz="400561"/>
            <a:r>
              <a:rPr lang="it-IT" sz="2100" i="1" dirty="0">
                <a:solidFill>
                  <a:prstClr val="black"/>
                </a:solidFill>
                <a:latin typeface="Comic Sans MS"/>
                <a:cs typeface="Comic Sans MS"/>
              </a:rPr>
              <a:t>- I test prenatali non invasivi per la diagnosi delle </a:t>
            </a:r>
            <a:r>
              <a:rPr lang="it-IT" sz="2100" i="1" dirty="0" err="1">
                <a:solidFill>
                  <a:prstClr val="black"/>
                </a:solidFill>
                <a:latin typeface="Comic Sans MS"/>
                <a:cs typeface="Comic Sans MS"/>
              </a:rPr>
              <a:t>aneuploidie</a:t>
            </a:r>
            <a:r>
              <a:rPr lang="it-IT" sz="2100" i="1" dirty="0">
                <a:solidFill>
                  <a:prstClr val="black"/>
                </a:solidFill>
                <a:latin typeface="Comic Sans MS"/>
                <a:cs typeface="Comic Sans MS"/>
              </a:rPr>
              <a:t> utilizzando </a:t>
            </a:r>
            <a:r>
              <a:rPr lang="it-IT" sz="2100" b="1" i="1" dirty="0" err="1">
                <a:solidFill>
                  <a:srgbClr val="FF0000"/>
                </a:solidFill>
                <a:latin typeface="Comic Sans MS"/>
                <a:cs typeface="Comic Sans MS"/>
              </a:rPr>
              <a:t>cell</a:t>
            </a:r>
            <a:r>
              <a:rPr lang="it-IT" sz="2100" b="1" i="1" dirty="0">
                <a:solidFill>
                  <a:srgbClr val="FF0000"/>
                </a:solidFill>
                <a:latin typeface="Comic Sans MS"/>
                <a:cs typeface="Comic Sans MS"/>
              </a:rPr>
              <a:t>-free DNA </a:t>
            </a:r>
            <a:r>
              <a:rPr lang="it-IT" sz="2100" i="1" dirty="0">
                <a:solidFill>
                  <a:prstClr val="black"/>
                </a:solidFill>
                <a:latin typeface="Comic Sans MS"/>
                <a:cs typeface="Comic Sans MS"/>
              </a:rPr>
              <a:t>nel sangue materno appaiono oggi molto promettenti. Questo test sarebbe meglio definibile con la dizione “</a:t>
            </a:r>
            <a:r>
              <a:rPr lang="it-IT" sz="2100" i="1" dirty="0">
                <a:solidFill>
                  <a:srgbClr val="FF0000"/>
                </a:solidFill>
                <a:latin typeface="Comic Sans MS"/>
                <a:cs typeface="Comic Sans MS"/>
              </a:rPr>
              <a:t>Test del DNA libero circolante</a:t>
            </a:r>
            <a:r>
              <a:rPr lang="it-IT" sz="2100" i="1" dirty="0">
                <a:solidFill>
                  <a:prstClr val="black"/>
                </a:solidFill>
                <a:latin typeface="Comic Sans MS"/>
                <a:cs typeface="Comic Sans MS"/>
              </a:rPr>
              <a:t>” anziché “NIPT” in quanto questo includerebbe qualsiasi test di screening prenatale non invasivo	 (età materna, </a:t>
            </a:r>
            <a:r>
              <a:rPr lang="it-IT" sz="2100" i="1" dirty="0" err="1">
                <a:solidFill>
                  <a:prstClr val="black"/>
                </a:solidFill>
                <a:latin typeface="Comic Sans MS"/>
                <a:cs typeface="Comic Sans MS"/>
              </a:rPr>
              <a:t>translucenza</a:t>
            </a:r>
            <a:r>
              <a:rPr lang="it-IT" sz="2100" i="1" dirty="0">
                <a:solidFill>
                  <a:prstClr val="black"/>
                </a:solidFill>
                <a:latin typeface="Comic Sans MS"/>
                <a:cs typeface="Comic Sans MS"/>
              </a:rPr>
              <a:t> nucale, bi-test, tri-test, </a:t>
            </a:r>
            <a:r>
              <a:rPr lang="it-IT" sz="2100" i="1" dirty="0" err="1">
                <a:solidFill>
                  <a:prstClr val="black"/>
                </a:solidFill>
                <a:latin typeface="Comic Sans MS"/>
                <a:cs typeface="Comic Sans MS"/>
              </a:rPr>
              <a:t>etc</a:t>
            </a:r>
            <a:r>
              <a:rPr lang="it-IT" sz="2100" i="1" dirty="0">
                <a:solidFill>
                  <a:prstClr val="black"/>
                </a:solidFill>
                <a:latin typeface="Comic Sans MS"/>
                <a:cs typeface="Comic Sans MS"/>
              </a:rPr>
              <a:t>).</a:t>
            </a:r>
          </a:p>
          <a:p>
            <a:pPr defTabSz="400561"/>
            <a:endParaRPr lang="it-IT" sz="2100" i="1" dirty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defTabSz="400561"/>
            <a:r>
              <a:rPr lang="it-IT" sz="2100" i="1" dirty="0">
                <a:solidFill>
                  <a:prstClr val="black"/>
                </a:solidFill>
                <a:latin typeface="Comic Sans MS"/>
                <a:cs typeface="Comic Sans MS"/>
              </a:rPr>
              <a:t>- </a:t>
            </a:r>
            <a:r>
              <a:rPr lang="it-IT" sz="2100" dirty="0">
                <a:solidFill>
                  <a:prstClr val="black"/>
                </a:solidFill>
                <a:latin typeface="Comic Sans MS"/>
                <a:cs typeface="Comic Sans MS"/>
              </a:rPr>
              <a:t>Approcci non invasivi correnti possono interessare il sequenziamento dell'intero genoma, il sequenziamento mirato di geni e la valutazione dei polimorfismi a singolo nucleotide (SNP).</a:t>
            </a:r>
          </a:p>
          <a:p>
            <a:pPr defTabSz="400561"/>
            <a:endParaRPr lang="it-IT" sz="2100" dirty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defTabSz="400561"/>
            <a:r>
              <a:rPr lang="it-IT" sz="2100" dirty="0">
                <a:solidFill>
                  <a:prstClr val="black"/>
                </a:solidFill>
                <a:latin typeface="Comic Sans MS"/>
                <a:cs typeface="Comic Sans MS"/>
              </a:rPr>
              <a:t>- Trials clinici hanno dimostrato l’efficacia di questi test per la diagnosi di sindrome di  Down e altre alterazioni cromosomiche. </a:t>
            </a:r>
            <a:br>
              <a:rPr lang="it-IT" sz="2100" dirty="0">
                <a:solidFill>
                  <a:prstClr val="black"/>
                </a:solidFill>
                <a:latin typeface="Comic Sans MS"/>
                <a:cs typeface="Comic Sans MS"/>
              </a:rPr>
            </a:br>
            <a:endParaRPr lang="it-IT" sz="21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122881" name="Rectangle 1"/>
          <p:cNvSpPr>
            <a:spLocks noChangeArrowheads="1"/>
          </p:cNvSpPr>
          <p:nvPr/>
        </p:nvSpPr>
        <p:spPr bwMode="auto">
          <a:xfrm>
            <a:off x="206338" y="5995158"/>
            <a:ext cx="8825541" cy="64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9" tIns="45678" rIns="91359" bIns="45678" numCol="1" anchor="ctr" anchorCtr="0" compatLnSpc="1">
            <a:prstTxWarp prst="textNoShape">
              <a:avLst/>
            </a:prstTxWarp>
            <a:spAutoFit/>
          </a:bodyPr>
          <a:lstStyle/>
          <a:p>
            <a:pPr defTabSz="913599" fontAlgn="base">
              <a:spcBef>
                <a:spcPct val="0"/>
              </a:spcBef>
              <a:spcAft>
                <a:spcPct val="0"/>
              </a:spcAft>
            </a:pPr>
            <a:r>
              <a:rPr lang="it-IT" b="1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P. BENN, H. CUCKLE  and E. PERGAMENT Ultrasound </a:t>
            </a:r>
            <a:r>
              <a:rPr lang="it-IT" b="1" i="1" dirty="0" err="1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Obstet</a:t>
            </a:r>
            <a:r>
              <a:rPr lang="it-IT" b="1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Gynecol</a:t>
            </a:r>
            <a:r>
              <a:rPr lang="it-IT" b="1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 2013; 42: 15–3</a:t>
            </a:r>
            <a:endParaRPr lang="it-IT" sz="2400" b="1" i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97288" name="Picture 8" descr="http://www.nationalrighttolifenews.org/news/wp-content/uploads/2012/06/sn-fetaldna-thumb-200xauto-135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285729"/>
            <a:ext cx="1905000" cy="2533650"/>
          </a:xfrm>
          <a:prstGeom prst="rect">
            <a:avLst/>
          </a:prstGeom>
          <a:noFill/>
        </p:spPr>
      </p:pic>
      <p:pic>
        <p:nvPicPr>
          <p:cNvPr id="97290" name="Picture 10" descr="http://www.rapid.nhs.uk/wp-content/uploads/2013/12/Testtube-417x600px.pn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92" y="3071811"/>
            <a:ext cx="1657452" cy="2386003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149325-E5AF-9342-9F68-F353CC99E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3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64"/>
    </mc:Choice>
    <mc:Fallback>
      <p:transition spd="slow" advTm="9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ariosadx.com/files/3014/0990/9371/fetus_bloodstream.pn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7036" t="6489" r="7129" b="9541"/>
          <a:stretch>
            <a:fillRect/>
          </a:stretch>
        </p:blipFill>
        <p:spPr bwMode="auto">
          <a:xfrm>
            <a:off x="2214549" y="3643314"/>
            <a:ext cx="4357718" cy="3143272"/>
          </a:xfrm>
          <a:prstGeom prst="rect">
            <a:avLst/>
          </a:prstGeom>
          <a:noFill/>
        </p:spPr>
      </p:pic>
      <p:sp>
        <p:nvSpPr>
          <p:cNvPr id="3" name="Segnaposto contenuto 2"/>
          <p:cNvSpPr txBox="1">
            <a:spLocks/>
          </p:cNvSpPr>
          <p:nvPr/>
        </p:nvSpPr>
        <p:spPr>
          <a:xfrm>
            <a:off x="142844" y="46054"/>
            <a:ext cx="8643998" cy="4525963"/>
          </a:xfrm>
          <a:prstGeom prst="rect">
            <a:avLst/>
          </a:prstGeom>
        </p:spPr>
        <p:txBody>
          <a:bodyPr lIns="91359" tIns="45678" rIns="91359" bIns="45678">
            <a:noAutofit/>
          </a:bodyPr>
          <a:lstStyle/>
          <a:p>
            <a:pPr marL="342600" indent="-342600" defTabSz="91359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2100" dirty="0">
                <a:solidFill>
                  <a:prstClr val="black"/>
                </a:solidFill>
                <a:latin typeface="Comic Sans MS"/>
                <a:cs typeface="Comic Sans MS"/>
              </a:rPr>
              <a:t>DNA libero nel sangue di donne gravide fu osservato per la prima volta da Lo</a:t>
            </a:r>
          </a:p>
          <a:p>
            <a:pPr marL="342600" indent="-342600" defTabSz="913599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it-IT" sz="2100" dirty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342600" indent="-342600" defTabSz="91359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2100" dirty="0">
                <a:solidFill>
                  <a:prstClr val="black"/>
                </a:solidFill>
                <a:latin typeface="Comic Sans MS"/>
                <a:cs typeface="Comic Sans MS"/>
              </a:rPr>
              <a:t>Una frazione di questo DNA libero, nel circolo materno, fu identificata di origine fetale (</a:t>
            </a:r>
            <a:r>
              <a:rPr lang="it-IT" sz="2100" dirty="0" err="1">
                <a:solidFill>
                  <a:prstClr val="black"/>
                </a:solidFill>
                <a:latin typeface="Comic Sans MS"/>
                <a:cs typeface="Comic Sans MS"/>
              </a:rPr>
              <a:t>cffDNA</a:t>
            </a:r>
            <a:r>
              <a:rPr lang="it-IT" sz="2100" dirty="0">
                <a:solidFill>
                  <a:prstClr val="black"/>
                </a:solidFill>
                <a:latin typeface="Comic Sans MS"/>
                <a:cs typeface="Comic Sans MS"/>
              </a:rPr>
              <a:t>)  suscitando l'interesse della comunità scientifica per lo sviluppo di approcci non invasivi per la diagnosi genetica prenatale </a:t>
            </a:r>
          </a:p>
          <a:p>
            <a:pPr marL="342600" indent="-342600" defTabSz="91359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2100" dirty="0">
                <a:solidFill>
                  <a:prstClr val="black"/>
                </a:solidFill>
                <a:latin typeface="Comic Sans MS"/>
                <a:cs typeface="Comic Sans MS"/>
              </a:rPr>
              <a:t>La frazione di DNA fetale può essere di circa 3-6% ma in alcuni studi si avvicina al 10-20%.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14549" y="660160"/>
            <a:ext cx="4250795" cy="36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59" tIns="45678" rIns="91359" bIns="45678" numCol="1" anchor="ctr" anchorCtr="0" compatLnSpc="1">
            <a:prstTxWarp prst="textNoShape">
              <a:avLst/>
            </a:prstTxWarp>
            <a:spAutoFit/>
          </a:bodyPr>
          <a:lstStyle/>
          <a:p>
            <a:pPr defTabSz="913599" fontAlgn="base">
              <a:spcBef>
                <a:spcPct val="0"/>
              </a:spcBef>
              <a:spcAft>
                <a:spcPct val="0"/>
              </a:spcAft>
            </a:pPr>
            <a:r>
              <a:rPr lang="it-IT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Lo YMD, </a:t>
            </a:r>
            <a:r>
              <a:rPr lang="it-IT" i="1" dirty="0" err="1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Lancet</a:t>
            </a:r>
            <a:r>
              <a:rPr lang="it-IT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 1997; 350: 485–487.</a:t>
            </a:r>
            <a:endParaRPr lang="it-IT" sz="2400" i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25459" y="3162932"/>
            <a:ext cx="5175815" cy="36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59" tIns="45678" rIns="91359" bIns="45678" numCol="1" anchor="ctr" anchorCtr="0" compatLnSpc="1">
            <a:prstTxWarp prst="textNoShape">
              <a:avLst/>
            </a:prstTxWarp>
            <a:spAutoFit/>
          </a:bodyPr>
          <a:lstStyle/>
          <a:p>
            <a:pPr defTabSz="913599" fontAlgn="base">
              <a:spcBef>
                <a:spcPct val="0"/>
              </a:spcBef>
              <a:spcAft>
                <a:spcPct val="0"/>
              </a:spcAft>
            </a:pPr>
            <a:r>
              <a:rPr lang="it-IT" i="1" dirty="0" err="1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Lun</a:t>
            </a:r>
            <a:r>
              <a:rPr lang="it-IT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 FM </a:t>
            </a:r>
            <a:r>
              <a:rPr lang="it-IT" i="1" dirty="0" err="1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et</a:t>
            </a:r>
            <a:r>
              <a:rPr lang="it-IT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 al . </a:t>
            </a:r>
            <a:r>
              <a:rPr lang="it-IT" i="1" dirty="0" err="1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Clin</a:t>
            </a:r>
            <a:r>
              <a:rPr lang="it-IT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Chem</a:t>
            </a:r>
            <a:r>
              <a:rPr lang="it-IT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 2008; 54: 1664–1672</a:t>
            </a:r>
            <a:endParaRPr lang="it-IT" sz="2800" i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2F9B37E-0AF1-AD4E-A78F-2B778F4FB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4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20"/>
    </mc:Choice>
    <mc:Fallback>
      <p:transition spd="slow" advTm="54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type="subTitle" idx="1"/>
          </p:nvPr>
        </p:nvSpPr>
        <p:spPr>
          <a:xfrm>
            <a:off x="142844" y="46054"/>
            <a:ext cx="8643998" cy="4525963"/>
          </a:xfrm>
          <a:prstGeom prst="rect">
            <a:avLst/>
          </a:prstGeom>
        </p:spPr>
        <p:txBody>
          <a:bodyPr lIns="91359" tIns="45678" rIns="91359" bIns="45678">
            <a:noAutofit/>
          </a:bodyPr>
          <a:lstStyle/>
          <a:p>
            <a:endParaRPr lang="it-IT" sz="2100" dirty="0">
              <a:latin typeface="Comic Sans MS"/>
              <a:cs typeface="Comic Sans MS"/>
            </a:endParaRPr>
          </a:p>
          <a:p>
            <a:endParaRPr lang="it-IT" sz="2100" dirty="0">
              <a:latin typeface="Comic Sans MS"/>
              <a:cs typeface="Comic Sans MS"/>
            </a:endParaRPr>
          </a:p>
          <a:p>
            <a:endParaRPr lang="it-IT" sz="2100" dirty="0">
              <a:latin typeface="Comic Sans MS"/>
              <a:cs typeface="Comic Sans MS"/>
            </a:endParaRPr>
          </a:p>
          <a:p>
            <a:endParaRPr lang="it-IT" sz="2100" dirty="0">
              <a:latin typeface="Comic Sans MS"/>
              <a:cs typeface="Comic Sans MS"/>
            </a:endParaRPr>
          </a:p>
          <a:p>
            <a:endParaRPr lang="it-IT" sz="2100" dirty="0">
              <a:latin typeface="Comic Sans MS"/>
              <a:cs typeface="Comic Sans MS"/>
            </a:endParaRPr>
          </a:p>
          <a:p>
            <a:endParaRPr lang="it-IT" sz="2100" dirty="0">
              <a:latin typeface="Comic Sans MS"/>
              <a:cs typeface="Comic Sans MS"/>
            </a:endParaRPr>
          </a:p>
          <a:p>
            <a:endParaRPr lang="it-IT" sz="2100" dirty="0">
              <a:latin typeface="Comic Sans MS"/>
              <a:cs typeface="Comic Sans MS"/>
            </a:endParaRPr>
          </a:p>
          <a:p>
            <a:endParaRPr lang="it-IT" sz="2100" dirty="0">
              <a:latin typeface="Comic Sans MS"/>
              <a:cs typeface="Comic Sans MS"/>
            </a:endParaRPr>
          </a:p>
          <a:p>
            <a:endParaRPr lang="it-IT" sz="2100" dirty="0">
              <a:latin typeface="Comic Sans MS"/>
              <a:cs typeface="Comic Sans MS"/>
            </a:endParaRPr>
          </a:p>
          <a:p>
            <a:r>
              <a:rPr lang="it-IT" sz="2100" dirty="0">
                <a:solidFill>
                  <a:srgbClr val="21416E"/>
                </a:solidFill>
                <a:latin typeface="Comic Sans MS"/>
                <a:cs typeface="Comic Sans MS"/>
              </a:rPr>
              <a:t>La frazione fetale di </a:t>
            </a:r>
            <a:r>
              <a:rPr lang="it-IT" sz="2100" dirty="0" err="1">
                <a:solidFill>
                  <a:srgbClr val="21416E"/>
                </a:solidFill>
                <a:latin typeface="Comic Sans MS"/>
                <a:cs typeface="Comic Sans MS"/>
              </a:rPr>
              <a:t>cfDNA</a:t>
            </a:r>
            <a:r>
              <a:rPr lang="it-IT" sz="2100" dirty="0">
                <a:solidFill>
                  <a:srgbClr val="21416E"/>
                </a:solidFill>
                <a:latin typeface="Comic Sans MS"/>
                <a:cs typeface="Comic Sans MS"/>
              </a:rPr>
              <a:t> può essere rilevata già a partire da 4 settimane di gestazione  e supera il 4% di tutti i </a:t>
            </a:r>
            <a:r>
              <a:rPr lang="it-IT" sz="2100" dirty="0" err="1">
                <a:solidFill>
                  <a:srgbClr val="21416E"/>
                </a:solidFill>
                <a:latin typeface="Comic Sans MS"/>
                <a:cs typeface="Comic Sans MS"/>
              </a:rPr>
              <a:t>cfDNA</a:t>
            </a:r>
            <a:r>
              <a:rPr lang="it-IT" sz="2100" dirty="0">
                <a:solidFill>
                  <a:srgbClr val="21416E"/>
                </a:solidFill>
                <a:latin typeface="Comic Sans MS"/>
                <a:cs typeface="Comic Sans MS"/>
              </a:rPr>
              <a:t> in quasi tutte le donne da 10 settimane in poi. Nella frazione fetale di </a:t>
            </a:r>
            <a:r>
              <a:rPr lang="it-IT" sz="2100" dirty="0" err="1">
                <a:solidFill>
                  <a:srgbClr val="21416E"/>
                </a:solidFill>
                <a:latin typeface="Comic Sans MS"/>
                <a:cs typeface="Comic Sans MS"/>
              </a:rPr>
              <a:t>cfDNA</a:t>
            </a:r>
            <a:r>
              <a:rPr lang="it-IT" sz="2100" dirty="0">
                <a:solidFill>
                  <a:srgbClr val="21416E"/>
                </a:solidFill>
                <a:latin typeface="Comic Sans MS"/>
                <a:cs typeface="Comic Sans MS"/>
              </a:rPr>
              <a:t> è rappresentato l'intero genoma del feto . </a:t>
            </a:r>
          </a:p>
          <a:p>
            <a:endParaRPr lang="it-IT" sz="2100" dirty="0">
              <a:latin typeface="Comic Sans MS"/>
              <a:cs typeface="Comic Sans MS"/>
            </a:endParaRPr>
          </a:p>
          <a:p>
            <a:endParaRPr lang="it-IT" sz="21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r>
              <a:rPr lang="it-IT" sz="2100" dirty="0">
                <a:solidFill>
                  <a:srgbClr val="21416E"/>
                </a:solidFill>
                <a:latin typeface="Comic Sans MS"/>
                <a:cs typeface="Comic Sans MS"/>
              </a:rPr>
              <a:t>Il </a:t>
            </a:r>
            <a:r>
              <a:rPr lang="it-IT" sz="2100" dirty="0" err="1">
                <a:solidFill>
                  <a:srgbClr val="21416E"/>
                </a:solidFill>
                <a:latin typeface="Comic Sans MS"/>
                <a:cs typeface="Comic Sans MS"/>
              </a:rPr>
              <a:t>cffDNA</a:t>
            </a:r>
            <a:r>
              <a:rPr lang="it-IT" sz="2100" dirty="0">
                <a:solidFill>
                  <a:srgbClr val="21416E"/>
                </a:solidFill>
                <a:latin typeface="Comic Sans MS"/>
                <a:cs typeface="Comic Sans MS"/>
              </a:rPr>
              <a:t> consiste in piccoli frammenti di DNA, la maggior parte con lunghezza inferiore a 300 </a:t>
            </a:r>
            <a:r>
              <a:rPr lang="it-IT" sz="2100" dirty="0" err="1">
                <a:solidFill>
                  <a:srgbClr val="21416E"/>
                </a:solidFill>
                <a:latin typeface="Comic Sans MS"/>
                <a:cs typeface="Comic Sans MS"/>
              </a:rPr>
              <a:t>bp</a:t>
            </a:r>
            <a:r>
              <a:rPr lang="it-IT" sz="2100" dirty="0">
                <a:solidFill>
                  <a:srgbClr val="21416E"/>
                </a:solidFill>
                <a:latin typeface="Comic Sans MS"/>
                <a:cs typeface="Comic Sans MS"/>
              </a:rPr>
              <a:t> e deriva dall'apoptosi di cellule della placenta. </a:t>
            </a: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1298734" y="4892975"/>
            <a:ext cx="6689413" cy="36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59" tIns="45678" rIns="91359" bIns="45678" numCol="1" anchor="ctr" anchorCtr="0" compatLnSpc="1">
            <a:prstTxWarp prst="textNoShape">
              <a:avLst/>
            </a:prstTxWarp>
            <a:spAutoFit/>
          </a:bodyPr>
          <a:lstStyle/>
          <a:p>
            <a:pPr defTabSz="913599" fontAlgn="base">
              <a:spcBef>
                <a:spcPct val="0"/>
              </a:spcBef>
              <a:spcAft>
                <a:spcPct val="0"/>
              </a:spcAft>
            </a:pPr>
            <a:r>
              <a:rPr lang="it-IT" b="1" i="1" dirty="0" err="1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Alberry</a:t>
            </a:r>
            <a:r>
              <a:rPr lang="it-IT" b="1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 M </a:t>
            </a:r>
            <a:r>
              <a:rPr lang="it-IT" b="1" i="1" dirty="0" err="1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et</a:t>
            </a:r>
            <a:r>
              <a:rPr lang="it-IT" b="1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 al , </a:t>
            </a:r>
            <a:r>
              <a:rPr lang="it-IT" b="1" i="1" dirty="0" err="1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Prenat</a:t>
            </a:r>
            <a:r>
              <a:rPr lang="it-IT" b="1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Diagn</a:t>
            </a:r>
            <a:r>
              <a:rPr lang="it-IT" b="1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. 2007 May;27(5):415-8.</a:t>
            </a:r>
            <a:endParaRPr lang="it-IT" sz="2400" b="1" i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96258" name="Picture 2" descr="http://i.ytimg.com/vi/oZoX3VBukeE/hqdefault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12500" t="12499" r="14062" b="14584"/>
          <a:stretch>
            <a:fillRect/>
          </a:stretch>
        </p:blipFill>
        <p:spPr bwMode="auto">
          <a:xfrm>
            <a:off x="0" y="9"/>
            <a:ext cx="4572032" cy="3404705"/>
          </a:xfrm>
          <a:prstGeom prst="rect">
            <a:avLst/>
          </a:prstGeom>
          <a:noFill/>
        </p:spPr>
      </p:pic>
      <p:pic>
        <p:nvPicPr>
          <p:cNvPr id="96260" name="Picture 4" descr="http://vse-o-beremennosti.ru/images/6-weeks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41" y="214290"/>
            <a:ext cx="2437267" cy="207167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96262" name="Picture 6" descr="http://www.centrosangiorgio.com/aborto/articoli/immagini/feto_8_sett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93350" y="1527597"/>
            <a:ext cx="2336368" cy="2035904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1ED130-0DC3-9245-9AC0-AF7B603A7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0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15"/>
    </mc:Choice>
    <mc:Fallback>
      <p:transition spd="slow" advTm="50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type="subTitle" idx="1"/>
          </p:nvPr>
        </p:nvSpPr>
        <p:spPr>
          <a:xfrm>
            <a:off x="214282" y="214290"/>
            <a:ext cx="8643998" cy="5857916"/>
          </a:xfrm>
          <a:prstGeom prst="rect">
            <a:avLst/>
          </a:prstGeom>
        </p:spPr>
        <p:txBody>
          <a:bodyPr lIns="91359" tIns="45678" rIns="91359" bIns="45678">
            <a:no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Comic Sans MS"/>
                <a:cs typeface="Comic Sans MS"/>
              </a:rPr>
              <a:t>L’emivita del </a:t>
            </a:r>
            <a:r>
              <a:rPr lang="it-IT" sz="2800" b="1" dirty="0" err="1">
                <a:solidFill>
                  <a:srgbClr val="FF0000"/>
                </a:solidFill>
                <a:latin typeface="Comic Sans MS"/>
                <a:cs typeface="Comic Sans MS"/>
              </a:rPr>
              <a:t>cfDNA</a:t>
            </a:r>
            <a:r>
              <a:rPr lang="it-IT" sz="2800" b="1" dirty="0">
                <a:solidFill>
                  <a:srgbClr val="FF0000"/>
                </a:solidFill>
                <a:latin typeface="Comic Sans MS"/>
                <a:cs typeface="Comic Sans MS"/>
              </a:rPr>
              <a:t> fetale  è molto breve</a:t>
            </a:r>
            <a:r>
              <a:rPr lang="it-IT" sz="2400" dirty="0">
                <a:solidFill>
                  <a:srgbClr val="21416E"/>
                </a:solidFill>
                <a:latin typeface="Comic Sans MS"/>
                <a:cs typeface="Comic Sans MS"/>
              </a:rPr>
              <a:t>,</a:t>
            </a:r>
            <a:r>
              <a:rPr lang="it-IT" sz="2100" dirty="0">
                <a:solidFill>
                  <a:srgbClr val="21416E"/>
                </a:solidFill>
                <a:latin typeface="Comic Sans MS"/>
                <a:cs typeface="Comic Sans MS"/>
              </a:rPr>
              <a:t> infatti frammenti fetali non sono più rilevabili dopo la nascita. </a:t>
            </a:r>
          </a:p>
          <a:p>
            <a:endParaRPr lang="it-IT" sz="21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endParaRPr lang="it-IT" sz="21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r>
              <a:rPr lang="it-IT" sz="2100" dirty="0">
                <a:solidFill>
                  <a:srgbClr val="21416E"/>
                </a:solidFill>
                <a:latin typeface="Comic Sans MS"/>
                <a:cs typeface="Comic Sans MS"/>
              </a:rPr>
              <a:t>Pertanto non esiste la preoccupazione che il test prenatale di </a:t>
            </a:r>
            <a:r>
              <a:rPr lang="it-IT" sz="2100" dirty="0" err="1">
                <a:solidFill>
                  <a:srgbClr val="21416E"/>
                </a:solidFill>
                <a:latin typeface="Comic Sans MS"/>
                <a:cs typeface="Comic Sans MS"/>
              </a:rPr>
              <a:t>cfDNA</a:t>
            </a:r>
            <a:r>
              <a:rPr lang="it-IT" sz="2100" dirty="0">
                <a:solidFill>
                  <a:srgbClr val="21416E"/>
                </a:solidFill>
                <a:latin typeface="Comic Sans MS"/>
                <a:cs typeface="Comic Sans MS"/>
              </a:rPr>
              <a:t> non sia attendibile e possa confondersi nelle pazienti multipare con il </a:t>
            </a:r>
            <a:r>
              <a:rPr lang="it-IT" sz="2100" dirty="0" err="1">
                <a:solidFill>
                  <a:srgbClr val="21416E"/>
                </a:solidFill>
                <a:latin typeface="Comic Sans MS"/>
                <a:cs typeface="Comic Sans MS"/>
              </a:rPr>
              <a:t>cfDNA</a:t>
            </a:r>
            <a:r>
              <a:rPr lang="it-IT" sz="2100" dirty="0">
                <a:solidFill>
                  <a:srgbClr val="21416E"/>
                </a:solidFill>
                <a:latin typeface="Comic Sans MS"/>
                <a:cs typeface="Comic Sans MS"/>
              </a:rPr>
              <a:t> delle gravidanze precedenti. </a:t>
            </a:r>
          </a:p>
          <a:p>
            <a:endParaRPr lang="it-IT" sz="21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r>
              <a:rPr lang="it-IT" sz="2100" dirty="0">
                <a:solidFill>
                  <a:srgbClr val="21416E"/>
                </a:solidFill>
                <a:latin typeface="Comic Sans MS"/>
                <a:cs typeface="Comic Sans MS"/>
              </a:rPr>
              <a:t>Una delle prime applicazioni del test del DNA libero circolante è stata la determinazione precoce del sesso (per donne portatrici di patologie X-</a:t>
            </a:r>
            <a:r>
              <a:rPr lang="it-IT" sz="2100" dirty="0" err="1">
                <a:solidFill>
                  <a:srgbClr val="21416E"/>
                </a:solidFill>
                <a:latin typeface="Comic Sans MS"/>
                <a:cs typeface="Comic Sans MS"/>
              </a:rPr>
              <a:t>linked</a:t>
            </a:r>
            <a:r>
              <a:rPr lang="it-IT" sz="2100" dirty="0">
                <a:solidFill>
                  <a:srgbClr val="21416E"/>
                </a:solidFill>
                <a:latin typeface="Comic Sans MS"/>
                <a:cs typeface="Comic Sans MS"/>
              </a:rPr>
              <a:t>) e del fattore Rh fetale (indicato in donne Rh negative) mediante Real Time PCR. </a:t>
            </a:r>
          </a:p>
          <a:p>
            <a:endParaRPr lang="it-IT" sz="21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endParaRPr lang="it-IT" sz="2100" dirty="0">
              <a:solidFill>
                <a:srgbClr val="21416E"/>
              </a:solidFill>
              <a:latin typeface="Comic Sans MS"/>
              <a:cs typeface="Comic Sans MS"/>
            </a:endParaRPr>
          </a:p>
          <a:p>
            <a:r>
              <a:rPr lang="it-IT" sz="2100" dirty="0">
                <a:solidFill>
                  <a:srgbClr val="21416E"/>
                </a:solidFill>
                <a:latin typeface="Comic Sans MS"/>
                <a:cs typeface="Comic Sans MS"/>
              </a:rPr>
              <a:t>Secondo recenti studi di letteratura queste metodiche permettono di raggiungere livelli di sensibilità e di specificità molto elevati, fino al 96%-100% </a:t>
            </a:r>
          </a:p>
          <a:p>
            <a:pPr>
              <a:buNone/>
            </a:pPr>
            <a:endParaRPr lang="it-IT" sz="2400" dirty="0"/>
          </a:p>
          <a:p>
            <a:endParaRPr lang="it-IT" sz="2400" dirty="0"/>
          </a:p>
          <a:p>
            <a:endParaRPr lang="it-IT" sz="2400" dirty="0"/>
          </a:p>
        </p:txBody>
      </p:sp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1569670" y="1130889"/>
            <a:ext cx="6376301" cy="36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59" tIns="45678" rIns="91359" bIns="45678" numCol="1" anchor="ctr" anchorCtr="0" compatLnSpc="1">
            <a:prstTxWarp prst="textNoShape">
              <a:avLst/>
            </a:prstTxWarp>
            <a:spAutoFit/>
          </a:bodyPr>
          <a:lstStyle/>
          <a:p>
            <a:pPr defTabSz="913599" fontAlgn="base">
              <a:spcBef>
                <a:spcPct val="0"/>
              </a:spcBef>
              <a:spcAft>
                <a:spcPct val="0"/>
              </a:spcAft>
            </a:pPr>
            <a:r>
              <a:rPr lang="it-IT" b="1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Lo YMD </a:t>
            </a:r>
            <a:r>
              <a:rPr lang="it-IT" b="1" i="1" dirty="0" err="1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et</a:t>
            </a:r>
            <a:r>
              <a:rPr lang="it-IT" b="1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 al.  Am J </a:t>
            </a:r>
            <a:r>
              <a:rPr lang="it-IT" b="1" i="1" dirty="0" err="1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Hum</a:t>
            </a:r>
            <a:r>
              <a:rPr lang="it-IT" b="1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Genet</a:t>
            </a:r>
            <a:r>
              <a:rPr lang="it-IT" b="1" i="1" dirty="0">
                <a:solidFill>
                  <a:srgbClr val="FF0000"/>
                </a:solidFill>
                <a:latin typeface="Comic Sans MS"/>
                <a:ea typeface="Times New Roman" pitchFamily="18" charset="0"/>
                <a:cs typeface="Comic Sans MS"/>
              </a:rPr>
              <a:t> 1999; 64: 218–224. </a:t>
            </a:r>
            <a:endParaRPr lang="it-IT" sz="2800" b="1" i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971560" y="4754306"/>
            <a:ext cx="5515934" cy="369247"/>
          </a:xfrm>
          <a:prstGeom prst="rect">
            <a:avLst/>
          </a:prstGeom>
        </p:spPr>
        <p:txBody>
          <a:bodyPr wrap="square" lIns="91359" tIns="45678" rIns="91359" bIns="45678">
            <a:spAutoFit/>
          </a:bodyPr>
          <a:lstStyle/>
          <a:p>
            <a:pPr defTabSz="400561"/>
            <a:r>
              <a:rPr lang="it-IT" b="1" i="1" dirty="0">
                <a:solidFill>
                  <a:srgbClr val="FF0000"/>
                </a:solidFill>
                <a:latin typeface="Comic Sans MS"/>
                <a:cs typeface="Comic Sans MS"/>
              </a:rPr>
              <a:t>Wright CF. BMC </a:t>
            </a:r>
            <a:r>
              <a:rPr lang="it-IT" b="1" i="1" dirty="0" err="1">
                <a:solidFill>
                  <a:srgbClr val="FF0000"/>
                </a:solidFill>
                <a:latin typeface="Comic Sans MS"/>
                <a:cs typeface="Comic Sans MS"/>
              </a:rPr>
              <a:t>Res</a:t>
            </a:r>
            <a:r>
              <a:rPr lang="it-IT" b="1" i="1" dirty="0">
                <a:solidFill>
                  <a:srgbClr val="FF0000"/>
                </a:solidFill>
                <a:latin typeface="Comic Sans MS"/>
                <a:cs typeface="Comic Sans MS"/>
              </a:rPr>
              <a:t> Notes. 2012 </a:t>
            </a:r>
            <a:r>
              <a:rPr lang="it-IT" b="1" i="1" dirty="0" err="1">
                <a:solidFill>
                  <a:srgbClr val="FF0000"/>
                </a:solidFill>
                <a:latin typeface="Comic Sans MS"/>
                <a:cs typeface="Comic Sans MS"/>
              </a:rPr>
              <a:t>Sep</a:t>
            </a:r>
            <a:r>
              <a:rPr lang="it-IT" b="1" i="1" dirty="0">
                <a:solidFill>
                  <a:srgbClr val="FF0000"/>
                </a:solidFill>
                <a:latin typeface="Comic Sans MS"/>
                <a:cs typeface="Comic Sans MS"/>
              </a:rPr>
              <a:t> 1;5:476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54C288-035D-8B42-B6EC-F9483E563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2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09"/>
    </mc:Choice>
    <mc:Fallback>
      <p:transition spd="slow" advTm="74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Presentazione vuo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4_Equinozio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1481</Words>
  <Application>Microsoft Macintosh PowerPoint</Application>
  <PresentationFormat>Presentazione su schermo (4:3)</PresentationFormat>
  <Paragraphs>140</Paragraphs>
  <Slides>19</Slides>
  <Notes>4</Notes>
  <HiddenSlides>0</HiddenSlides>
  <MMClips>19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19</vt:i4>
      </vt:variant>
    </vt:vector>
  </HeadingPairs>
  <TitlesOfParts>
    <vt:vector size="31" baseType="lpstr">
      <vt:lpstr>Arial</vt:lpstr>
      <vt:lpstr>Calibri</vt:lpstr>
      <vt:lpstr>Comic Sans MS</vt:lpstr>
      <vt:lpstr>Helvetica</vt:lpstr>
      <vt:lpstr>Impact</vt:lpstr>
      <vt:lpstr>Times New Roman</vt:lpstr>
      <vt:lpstr>Wingdings</vt:lpstr>
      <vt:lpstr>Wingdings 2</vt:lpstr>
      <vt:lpstr>2_Presentazione vuota</vt:lpstr>
      <vt:lpstr>3_Presentazione vuota</vt:lpstr>
      <vt:lpstr>Office Theme</vt:lpstr>
      <vt:lpstr>4_Equinozio</vt:lpstr>
      <vt:lpstr>Presentazione standard di PowerPoint</vt:lpstr>
      <vt:lpstr>Su cellule e frammenti di DNA fetale</vt:lpstr>
      <vt:lpstr>Presentazione standard di PowerPoint</vt:lpstr>
      <vt:lpstr>Presentazione standard di PowerPoint</vt:lpstr>
      <vt:lpstr>Screening su cffDNA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Frazione fetale e tecniche di analisi</vt:lpstr>
      <vt:lpstr>Campioni non utilizzabili</vt:lpstr>
      <vt:lpstr>Frazione fetale e tecniche di analisi</vt:lpstr>
      <vt:lpstr>Efficienza diagnostica</vt:lpstr>
      <vt:lpstr>Altre applicazioni</vt:lpstr>
      <vt:lpstr>Presentazione standard di PowerPoint</vt:lpstr>
      <vt:lpstr>Necessità tecniche dei centri che erogano il test del DNA libero circolante</vt:lpstr>
      <vt:lpstr>Impatto economico</vt:lpstr>
      <vt:lpstr>Considerazioni sul test del DNA libero circolante 2</vt:lpstr>
      <vt:lpstr>Quando svolgere il test?</vt:lpstr>
    </vt:vector>
  </TitlesOfParts>
  <Manager/>
  <Company>Dip. Biologia e Biotecnologie "Charles Darwin"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Stefano Biagioni</dc:creator>
  <cp:keywords/>
  <dc:description/>
  <cp:lastModifiedBy>Utente di Microsoft Office</cp:lastModifiedBy>
  <cp:revision>55</cp:revision>
  <dcterms:created xsi:type="dcterms:W3CDTF">2019-02-26T15:04:07Z</dcterms:created>
  <dcterms:modified xsi:type="dcterms:W3CDTF">2020-05-02T16:03:01Z</dcterms:modified>
  <cp:category/>
</cp:coreProperties>
</file>