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0"/>
  </p:notesMasterIdLst>
  <p:sldIdLst>
    <p:sldId id="260" r:id="rId6"/>
    <p:sldId id="263" r:id="rId7"/>
    <p:sldId id="257" r:id="rId8"/>
    <p:sldId id="265" r:id="rId9"/>
    <p:sldId id="261" r:id="rId10"/>
    <p:sldId id="262" r:id="rId11"/>
    <p:sldId id="264" r:id="rId12"/>
    <p:sldId id="258" r:id="rId13"/>
    <p:sldId id="267" r:id="rId14"/>
    <p:sldId id="268" r:id="rId15"/>
    <p:sldId id="273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it-IT"/>
    </a:defPPr>
    <a:lvl1pPr marL="0" algn="l" defTabSz="457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6" algn="l" defTabSz="457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1" algn="l" defTabSz="457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7" algn="l" defTabSz="457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23" algn="l" defTabSz="457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7" algn="l" defTabSz="457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33" algn="l" defTabSz="457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9" algn="l" defTabSz="457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44" algn="l" defTabSz="457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CzTc6W6EJOOke6xZ7ozAFw==" hashData="5+Hzgeul6xX/E2WBs0LCS3Fky1vzt6PSpCVAc8AGppoaJTpkf4viantbe7Ku2/44HKCjmL0BuoOMDGfHwEYgJ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43" d="100"/>
          <a:sy n="143" d="100"/>
        </p:scale>
        <p:origin x="-2376" y="-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4E6D4-3C4A-6941-BE46-EEDCCC93F5DF}" type="datetimeFigureOut">
              <a:rPr lang="it-IT" smtClean="0"/>
              <a:t>01/05/20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82232-04CB-2F41-999E-5746503C19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222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6" algn="l" defTabSz="457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1" algn="l" defTabSz="457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7" algn="l" defTabSz="457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23" algn="l" defTabSz="457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7" algn="l" defTabSz="457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33" algn="l" defTabSz="457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9" algn="l" defTabSz="457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44" algn="l" defTabSz="457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01506F-AFE6-964C-9339-BF1B2CB3A2C6}" type="slidenum">
              <a:rPr lang="it-IT" sz="1200">
                <a:solidFill>
                  <a:srgbClr val="000000"/>
                </a:solidFill>
              </a:rPr>
              <a:pPr/>
              <a:t>1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762F48-17AF-0648-8368-6BAD05130647}" type="slidenum">
              <a:rPr lang="it-IT" sz="1200">
                <a:solidFill>
                  <a:srgbClr val="000000"/>
                </a:solidFill>
              </a:rPr>
              <a:pPr/>
              <a:t>3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80E355-52E3-654C-A561-66AEE1B6060C}" type="slidenum">
              <a:rPr lang="it-IT"/>
              <a:pPr/>
              <a:t>7</a:t>
            </a:fld>
            <a:endParaRPr lang="it-IT"/>
          </a:p>
        </p:txBody>
      </p:sp>
      <p:sp>
        <p:nvSpPr>
          <p:cNvPr id="49869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8691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98692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fld id="{9F828FD7-D053-6A4F-8247-A3C53721D395}" type="slidenum">
              <a:rPr lang="it-IT" sz="1200">
                <a:latin typeface="Times New Roman" charset="0"/>
              </a:rPr>
              <a:pPr algn="r"/>
              <a:t>7</a:t>
            </a:fld>
            <a:endParaRPr lang="it-IT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762F48-17AF-0648-8368-6BAD05130647}" type="slidenum">
              <a:rPr lang="it-IT" sz="1200">
                <a:solidFill>
                  <a:srgbClr val="000000"/>
                </a:solidFill>
              </a:rPr>
              <a:pPr/>
              <a:t>8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6" indent="0" algn="ctr">
              <a:buNone/>
              <a:defRPr/>
            </a:lvl2pPr>
            <a:lvl3pPr marL="914311" indent="0" algn="ctr">
              <a:buNone/>
              <a:defRPr/>
            </a:lvl3pPr>
            <a:lvl4pPr marL="1371467" indent="0" algn="ctr">
              <a:buNone/>
              <a:defRPr/>
            </a:lvl4pPr>
            <a:lvl5pPr marL="1828623" indent="0" algn="ctr">
              <a:buNone/>
              <a:defRPr/>
            </a:lvl5pPr>
            <a:lvl6pPr marL="2285777" indent="0" algn="ctr">
              <a:buNone/>
              <a:defRPr/>
            </a:lvl6pPr>
            <a:lvl7pPr marL="2742933" indent="0" algn="ctr">
              <a:buNone/>
              <a:defRPr/>
            </a:lvl7pPr>
            <a:lvl8pPr marL="3200089" indent="0" algn="ctr">
              <a:buNone/>
              <a:defRPr/>
            </a:lvl8pPr>
            <a:lvl9pPr marL="3657244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89B25-4BA4-9A40-82A6-EBD8CA29164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0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9BD69-640D-6148-9FF4-D41B1A06FA1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49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2D6CB-B3E2-C043-8DB1-B0A61E8130B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08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6" indent="0" algn="ctr">
              <a:buNone/>
              <a:defRPr/>
            </a:lvl2pPr>
            <a:lvl3pPr marL="914311" indent="0" algn="ctr">
              <a:buNone/>
              <a:defRPr/>
            </a:lvl3pPr>
            <a:lvl4pPr marL="1371467" indent="0" algn="ctr">
              <a:buNone/>
              <a:defRPr/>
            </a:lvl4pPr>
            <a:lvl5pPr marL="1828623" indent="0" algn="ctr">
              <a:buNone/>
              <a:defRPr/>
            </a:lvl5pPr>
            <a:lvl6pPr marL="2285777" indent="0" algn="ctr">
              <a:buNone/>
              <a:defRPr/>
            </a:lvl6pPr>
            <a:lvl7pPr marL="2742933" indent="0" algn="ctr">
              <a:buNone/>
              <a:defRPr/>
            </a:lvl7pPr>
            <a:lvl8pPr marL="3200089" indent="0" algn="ctr">
              <a:buNone/>
              <a:defRPr/>
            </a:lvl8pPr>
            <a:lvl9pPr marL="3657244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89B25-4BA4-9A40-82A6-EBD8CA29164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07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8A16-6AE9-6549-99F4-95DD30F3F1F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6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6" indent="0">
              <a:buNone/>
              <a:defRPr sz="1800"/>
            </a:lvl2pPr>
            <a:lvl3pPr marL="914311" indent="0">
              <a:buNone/>
              <a:defRPr sz="1600"/>
            </a:lvl3pPr>
            <a:lvl4pPr marL="1371467" indent="0">
              <a:buNone/>
              <a:defRPr sz="1400"/>
            </a:lvl4pPr>
            <a:lvl5pPr marL="1828623" indent="0">
              <a:buNone/>
              <a:defRPr sz="1400"/>
            </a:lvl5pPr>
            <a:lvl6pPr marL="2285777" indent="0">
              <a:buNone/>
              <a:defRPr sz="1400"/>
            </a:lvl6pPr>
            <a:lvl7pPr marL="2742933" indent="0">
              <a:buNone/>
              <a:defRPr sz="1400"/>
            </a:lvl7pPr>
            <a:lvl8pPr marL="3200089" indent="0">
              <a:buNone/>
              <a:defRPr sz="1400"/>
            </a:lvl8pPr>
            <a:lvl9pPr marL="3657244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DA9C2-55BD-F44F-BBB8-F442B36B2FB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85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1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62634-15E3-404F-B44C-CBCA530D2F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79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3C216-08AC-CD41-B32A-E2F6D8ED825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84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C6911-15F1-554F-B2CE-E078333D602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93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1BC8F-5BF7-854D-8A4F-22F64233D02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67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A963C-C60D-334D-B5F4-F7255F0E592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9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8A16-6AE9-6549-99F4-95DD30F3F1F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6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0D1DE-0277-E342-B3BC-44039F83932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35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9BD69-640D-6148-9FF4-D41B1A06FA1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49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2D6CB-B3E2-C043-8DB1-B0A61E8130B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08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6" indent="0" algn="ctr">
              <a:buNone/>
              <a:defRPr/>
            </a:lvl2pPr>
            <a:lvl3pPr marL="914311" indent="0" algn="ctr">
              <a:buNone/>
              <a:defRPr/>
            </a:lvl3pPr>
            <a:lvl4pPr marL="1371467" indent="0" algn="ctr">
              <a:buNone/>
              <a:defRPr/>
            </a:lvl4pPr>
            <a:lvl5pPr marL="1828623" indent="0" algn="ctr">
              <a:buNone/>
              <a:defRPr/>
            </a:lvl5pPr>
            <a:lvl6pPr marL="2285777" indent="0" algn="ctr">
              <a:buNone/>
              <a:defRPr/>
            </a:lvl6pPr>
            <a:lvl7pPr marL="2742933" indent="0" algn="ctr">
              <a:buNone/>
              <a:defRPr/>
            </a:lvl7pPr>
            <a:lvl8pPr marL="3200089" indent="0" algn="ctr">
              <a:buNone/>
              <a:defRPr/>
            </a:lvl8pPr>
            <a:lvl9pPr marL="3657244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89B25-4BA4-9A40-82A6-EBD8CA29164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070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8A16-6AE9-6549-99F4-95DD30F3F1F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6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6" indent="0">
              <a:buNone/>
              <a:defRPr sz="1800"/>
            </a:lvl2pPr>
            <a:lvl3pPr marL="914311" indent="0">
              <a:buNone/>
              <a:defRPr sz="1600"/>
            </a:lvl3pPr>
            <a:lvl4pPr marL="1371467" indent="0">
              <a:buNone/>
              <a:defRPr sz="1400"/>
            </a:lvl4pPr>
            <a:lvl5pPr marL="1828623" indent="0">
              <a:buNone/>
              <a:defRPr sz="1400"/>
            </a:lvl5pPr>
            <a:lvl6pPr marL="2285777" indent="0">
              <a:buNone/>
              <a:defRPr sz="1400"/>
            </a:lvl6pPr>
            <a:lvl7pPr marL="2742933" indent="0">
              <a:buNone/>
              <a:defRPr sz="1400"/>
            </a:lvl7pPr>
            <a:lvl8pPr marL="3200089" indent="0">
              <a:buNone/>
              <a:defRPr sz="1400"/>
            </a:lvl8pPr>
            <a:lvl9pPr marL="3657244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DA9C2-55BD-F44F-BBB8-F442B36B2FB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85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1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62634-15E3-404F-B44C-CBCA530D2F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79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3C216-08AC-CD41-B32A-E2F6D8ED825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84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C6911-15F1-554F-B2CE-E078333D602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939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1BC8F-5BF7-854D-8A4F-22F64233D02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6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6" indent="0">
              <a:buNone/>
              <a:defRPr sz="1800"/>
            </a:lvl2pPr>
            <a:lvl3pPr marL="914311" indent="0">
              <a:buNone/>
              <a:defRPr sz="1600"/>
            </a:lvl3pPr>
            <a:lvl4pPr marL="1371467" indent="0">
              <a:buNone/>
              <a:defRPr sz="1400"/>
            </a:lvl4pPr>
            <a:lvl5pPr marL="1828623" indent="0">
              <a:buNone/>
              <a:defRPr sz="1400"/>
            </a:lvl5pPr>
            <a:lvl6pPr marL="2285777" indent="0">
              <a:buNone/>
              <a:defRPr sz="1400"/>
            </a:lvl6pPr>
            <a:lvl7pPr marL="2742933" indent="0">
              <a:buNone/>
              <a:defRPr sz="1400"/>
            </a:lvl7pPr>
            <a:lvl8pPr marL="3200089" indent="0">
              <a:buNone/>
              <a:defRPr sz="1400"/>
            </a:lvl8pPr>
            <a:lvl9pPr marL="3657244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DA9C2-55BD-F44F-BBB8-F442B36B2FB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85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A963C-C60D-334D-B5F4-F7255F0E592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91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0D1DE-0277-E342-B3BC-44039F83932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35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9BD69-640D-6148-9FF4-D41B1A06FA1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49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2D6CB-B3E2-C043-8DB1-B0A61E8130B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08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6" indent="0" algn="ctr">
              <a:buNone/>
              <a:defRPr/>
            </a:lvl2pPr>
            <a:lvl3pPr marL="914311" indent="0" algn="ctr">
              <a:buNone/>
              <a:defRPr/>
            </a:lvl3pPr>
            <a:lvl4pPr marL="1371467" indent="0" algn="ctr">
              <a:buNone/>
              <a:defRPr/>
            </a:lvl4pPr>
            <a:lvl5pPr marL="1828623" indent="0" algn="ctr">
              <a:buNone/>
              <a:defRPr/>
            </a:lvl5pPr>
            <a:lvl6pPr marL="2285777" indent="0" algn="ctr">
              <a:buNone/>
              <a:defRPr/>
            </a:lvl6pPr>
            <a:lvl7pPr marL="2742933" indent="0" algn="ctr">
              <a:buNone/>
              <a:defRPr/>
            </a:lvl7pPr>
            <a:lvl8pPr marL="3200089" indent="0" algn="ctr">
              <a:buNone/>
              <a:defRPr/>
            </a:lvl8pPr>
            <a:lvl9pPr marL="3657244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89B25-4BA4-9A40-82A6-EBD8CA29164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070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8A16-6AE9-6549-99F4-95DD30F3F1F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67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6" indent="0">
              <a:buNone/>
              <a:defRPr sz="1800"/>
            </a:lvl2pPr>
            <a:lvl3pPr marL="914311" indent="0">
              <a:buNone/>
              <a:defRPr sz="1600"/>
            </a:lvl3pPr>
            <a:lvl4pPr marL="1371467" indent="0">
              <a:buNone/>
              <a:defRPr sz="1400"/>
            </a:lvl4pPr>
            <a:lvl5pPr marL="1828623" indent="0">
              <a:buNone/>
              <a:defRPr sz="1400"/>
            </a:lvl5pPr>
            <a:lvl6pPr marL="2285777" indent="0">
              <a:buNone/>
              <a:defRPr sz="1400"/>
            </a:lvl6pPr>
            <a:lvl7pPr marL="2742933" indent="0">
              <a:buNone/>
              <a:defRPr sz="1400"/>
            </a:lvl7pPr>
            <a:lvl8pPr marL="3200089" indent="0">
              <a:buNone/>
              <a:defRPr sz="1400"/>
            </a:lvl8pPr>
            <a:lvl9pPr marL="3657244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DA9C2-55BD-F44F-BBB8-F442B36B2FB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85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1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62634-15E3-404F-B44C-CBCA530D2F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79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3C216-08AC-CD41-B32A-E2F6D8ED825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84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C6911-15F1-554F-B2CE-E078333D602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93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1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62634-15E3-404F-B44C-CBCA530D2F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791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1BC8F-5BF7-854D-8A4F-22F64233D02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673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A963C-C60D-334D-B5F4-F7255F0E592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910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0D1DE-0277-E342-B3BC-44039F83932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35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9BD69-640D-6148-9FF4-D41B1A06FA1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496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2D6CB-B3E2-C043-8DB1-B0A61E8130B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08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685800" y="3398839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28116-E18A-6E47-AA3F-9875A6EF224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6267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D89EB-A5C5-9542-81EE-E049BDD2CD7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7388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731838" y="4598989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1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1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70423-D878-8144-B03B-EDF828FF830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41210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2E4184-970E-9E43-8E2D-CA2DA1060C4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7354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 rot="5400000">
            <a:off x="2218532" y="4045745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CBA3A-B740-994D-BBF9-3A131C0BAF1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106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3C216-08AC-CD41-B32A-E2F6D8ED825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847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C3DCA-E1A2-924D-8783-2E80B323B31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35199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65828-B605-4448-8EE6-B18BAABF761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67764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/>
        </p:nvCxnSpPr>
        <p:spPr>
          <a:xfrm rot="5400000">
            <a:off x="-13493" y="3580608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3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F43AE-E8A2-AD4E-B69D-E6FEE66EC0E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15514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1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7F0AC-8F9D-BC4B-A12B-DCB96511DA2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8733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05A51-DD16-0C4B-8173-8551EBD43F5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0494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1C99FD-CC42-8D47-AD9B-325B2CBE7B4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6970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457200" y="1600201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10678-3749-3B41-8E14-F158A706A20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4928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B7FED-7E62-534E-9F2F-3231B76B49A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64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C6911-15F1-554F-B2CE-E078333D602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93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1BC8F-5BF7-854D-8A4F-22F64233D02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6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A963C-C60D-334D-B5F4-F7255F0E592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91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0D1DE-0277-E342-B3BC-44039F83932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3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1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1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1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1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41B7B9-E775-5D43-B910-B9077A74E1D2}" type="slidenum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31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1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3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4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6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867" indent="-34286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889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04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200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356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11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6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2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1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1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1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1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41B7B9-E775-5D43-B910-B9077A74E1D2}" type="slidenum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31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1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3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4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6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867" indent="-34286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889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04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200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356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11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6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2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1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1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1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1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41B7B9-E775-5D43-B910-B9077A74E1D2}" type="slidenum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31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1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3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4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6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867" indent="-34286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889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04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200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356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11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6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2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1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1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1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1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41B7B9-E775-5D43-B910-B9077A74E1D2}" type="slidenum">
              <a:rPr lang="it-IT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31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1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3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4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6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867" indent="-34286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889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04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200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356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11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6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2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457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defTabSz="91431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defTabSz="91431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1"/>
            <a:ext cx="2895600" cy="328613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914311"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1"/>
            <a:ext cx="4114800" cy="328613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914311"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1" y="19051"/>
            <a:ext cx="1066800" cy="328613"/>
          </a:xfrm>
          <a:prstGeom prst="rect">
            <a:avLst/>
          </a:prstGeom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pPr defTabSz="914311" fontAlgn="base">
              <a:spcBef>
                <a:spcPct val="0"/>
              </a:spcBef>
              <a:spcAft>
                <a:spcPct val="0"/>
              </a:spcAft>
            </a:pPr>
            <a:fld id="{F2168F62-0795-A348-A7C5-DC97219B9FC4}" type="slidenum">
              <a:rPr lang="it-IT" smtClean="0">
                <a:latin typeface="Arial" charset="0"/>
                <a:ea typeface="ＭＳ Ｐゴシック" charset="0"/>
                <a:cs typeface="Arial" charset="0"/>
              </a:rPr>
              <a:pPr defTabSz="914311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ea typeface="ＭＳ Ｐゴシック" charset="0"/>
        </a:defRPr>
      </a:lvl5pPr>
      <a:lvl6pPr marL="457156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6pPr>
      <a:lvl7pPr marL="9143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7pPr>
      <a:lvl8pPr marL="1371467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8pPr>
      <a:lvl9pPr marL="1828623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9pPr>
    </p:titleStyle>
    <p:bodyStyle>
      <a:lvl1pPr marL="182545" indent="-18254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457156" indent="-18254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30179" indent="-18254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04790" indent="-18254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187335" indent="-13651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371467" indent="-182862" algn="l" defTabSz="914311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329" indent="-182862" algn="l" defTabSz="914311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191" indent="-182862" algn="l" defTabSz="914311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053" indent="-182862" algn="l" defTabSz="914311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9.m4a"/><Relationship Id="rId7" Type="http://schemas.openxmlformats.org/officeDocument/2006/relationships/image" Target="../media/image11.png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/>
          </p:cNvSpPr>
          <p:nvPr/>
        </p:nvSpPr>
        <p:spPr bwMode="auto">
          <a:xfrm>
            <a:off x="228600" y="1530350"/>
            <a:ext cx="8686800" cy="2922588"/>
          </a:xfrm>
          <a:prstGeom prst="rect">
            <a:avLst/>
          </a:prstGeom>
        </p:spPr>
        <p:txBody>
          <a:bodyPr wrap="none" lIns="91431" tIns="45715" rIns="91431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1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Diagnosi </a:t>
            </a:r>
          </a:p>
          <a:p>
            <a:pPr algn="ctr" defTabSz="91431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Preimpianto</a:t>
            </a:r>
            <a:endParaRPr lang="it-IT" sz="4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8CE6FD-2DBF-6F47-B695-CAE731935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1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4596826" y="1293173"/>
            <a:ext cx="4387541" cy="494486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3000">
                <a:srgbClr val="F0AB96"/>
              </a:gs>
            </a:gsLst>
            <a:lin ang="16200000" scaled="1"/>
            <a:tileRect/>
          </a:gra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103302" y="1278386"/>
            <a:ext cx="4387541" cy="494486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6200000" scaled="1"/>
            <a:tileRect/>
          </a:gra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74978" y="1647826"/>
            <a:ext cx="4095044" cy="2585313"/>
          </a:xfrm>
          <a:prstGeom prst="rect">
            <a:avLst/>
          </a:prstGeom>
          <a:noFill/>
        </p:spPr>
        <p:txBody>
          <a:bodyPr lIns="91431" tIns="45715" rIns="91431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solidFill>
                  <a:srgbClr val="2F5597"/>
                </a:solidFill>
              </a:rPr>
              <a:t>E’ un metodo semplice ed economico</a:t>
            </a:r>
          </a:p>
          <a:p>
            <a:pPr eaLnBrk="1" hangingPunct="1"/>
            <a:endParaRPr lang="it-IT" b="1">
              <a:solidFill>
                <a:srgbClr val="2F5597"/>
              </a:solidFill>
            </a:endParaRPr>
          </a:p>
          <a:p>
            <a:pPr eaLnBrk="1" hangingPunct="1"/>
            <a:r>
              <a:rPr lang="it-IT" b="1">
                <a:solidFill>
                  <a:srgbClr val="2F5597"/>
                </a:solidFill>
              </a:rPr>
              <a:t>E’ possibile utilizzare sonde per regioni specifiche e valutare quindi la presenza di riarrangiamenti strutturali </a:t>
            </a:r>
          </a:p>
          <a:p>
            <a:pPr eaLnBrk="1" hangingPunct="1"/>
            <a:r>
              <a:rPr lang="it-IT" b="1">
                <a:solidFill>
                  <a:srgbClr val="2F5597"/>
                </a:solidFill>
              </a:rPr>
              <a:t>(necessario set up)</a:t>
            </a:r>
          </a:p>
          <a:p>
            <a:pPr eaLnBrk="1" hangingPunct="1"/>
            <a:endParaRPr lang="it-IT" b="1">
              <a:solidFill>
                <a:srgbClr val="2F5597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763912" y="1560515"/>
            <a:ext cx="4326467" cy="1754316"/>
          </a:xfrm>
          <a:prstGeom prst="rect">
            <a:avLst/>
          </a:prstGeom>
        </p:spPr>
        <p:txBody>
          <a:bodyPr lIns="91431" tIns="45715" rIns="91431" bIns="45715">
            <a:spAutoFit/>
          </a:bodyPr>
          <a:lstStyle/>
          <a:p>
            <a:pPr eaLnBrk="1" hangingPunct="1"/>
            <a:r>
              <a:rPr lang="it-IT" b="1">
                <a:solidFill>
                  <a:srgbClr val="2F5597"/>
                </a:solidFill>
              </a:rPr>
              <a:t>E’ possibile analizzare un ridotto numero di cromosomi</a:t>
            </a:r>
          </a:p>
          <a:p>
            <a:pPr eaLnBrk="1" hangingPunct="1"/>
            <a:endParaRPr lang="it-IT" b="1">
              <a:solidFill>
                <a:srgbClr val="2F5597"/>
              </a:solidFill>
            </a:endParaRPr>
          </a:p>
          <a:p>
            <a:pPr eaLnBrk="1" hangingPunct="1"/>
            <a:r>
              <a:rPr lang="it-IT" b="1">
                <a:solidFill>
                  <a:srgbClr val="2F5597"/>
                </a:solidFill>
              </a:rPr>
              <a:t>Ridotta quantità di materiale genetico a disposizione (1 cellula -5 cellule)</a:t>
            </a:r>
          </a:p>
          <a:p>
            <a:pPr eaLnBrk="1" hangingPunct="1"/>
            <a:endParaRPr lang="it-IT" b="1">
              <a:solidFill>
                <a:srgbClr val="2F5597"/>
              </a:solidFill>
            </a:endParaRP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1848557" y="4313239"/>
            <a:ext cx="5552723" cy="101565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 algn="ctr" eaLnBrk="1" hangingPunct="1"/>
            <a:r>
              <a:rPr lang="it-IT" sz="2000" b="1">
                <a:solidFill>
                  <a:srgbClr val="FF0000"/>
                </a:solidFill>
              </a:rPr>
              <a:t>Sostituita quasi interamente da tecniche di nuova generazione che permettono l’analisi simultanea di tutto l’assetto cromosomico.</a:t>
            </a:r>
          </a:p>
        </p:txBody>
      </p:sp>
      <p:sp>
        <p:nvSpPr>
          <p:cNvPr id="9" name="Rettangolo 8"/>
          <p:cNvSpPr/>
          <p:nvPr/>
        </p:nvSpPr>
        <p:spPr>
          <a:xfrm>
            <a:off x="4546600" y="2886075"/>
            <a:ext cx="4330700" cy="971550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it-IT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778480" y="5610225"/>
            <a:ext cx="3587044" cy="369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1" tIns="45715" rIns="91431" bIns="45715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</a:rPr>
              <a:t>Next Generation Sequencing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123950" y="222249"/>
            <a:ext cx="7556500" cy="570418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>
              <a:defRPr/>
            </a:pPr>
            <a:r>
              <a:rPr lang="it-IT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Fluorescence</a:t>
            </a:r>
            <a:r>
              <a:rPr lang="it-IT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in situ </a:t>
            </a:r>
            <a:r>
              <a:rPr lang="it-IT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hybridization</a:t>
            </a:r>
            <a:r>
              <a:rPr lang="it-IT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</a:rPr>
              <a:t>FISH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27D13C-6BF9-6746-A4AB-ACF672C8CC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825826"/>
      </p:ext>
    </p:extLst>
  </p:cSld>
  <p:clrMapOvr>
    <a:masterClrMapping/>
  </p:clrMapOvr>
  <p:transition spd="slow" advTm="572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9-02-26 alle 17.08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7" y="53286"/>
            <a:ext cx="8991210" cy="674033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auto">
          <a:xfrm>
            <a:off x="168738" y="6029889"/>
            <a:ext cx="4280596" cy="76372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11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A38B96-F24C-DD4D-BC41-62DF97E03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84"/>
    </mc:Choice>
    <mc:Fallback xmlns="">
      <p:transition spd="slow" advTm="70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.Sequenziamento 2h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03250"/>
            <a:ext cx="9144000" cy="5143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50FE076-1D71-4645-8F23-995139E6E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0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51"/>
    </mc:Choice>
    <mc:Fallback xmlns="">
      <p:transition spd="slow" advTm="25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.Sequenziamento 2h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850" y="247650"/>
            <a:ext cx="10374489" cy="58356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819703-21C7-C84F-9339-D18874B2C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4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47"/>
    </mc:Choice>
    <mc:Fallback xmlns="">
      <p:transition spd="slow" advTm="57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.Sequenziamento 2h (trascinato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451"/>
            <a:ext cx="9144000" cy="5143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5BCA42-ED7C-4344-AF84-95328F0A0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8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18"/>
    </mc:Choice>
    <mc:Fallback xmlns="">
      <p:transition spd="slow" advTm="7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28626" y="214314"/>
            <a:ext cx="8215313" cy="928687"/>
          </a:xfrm>
        </p:spPr>
        <p:txBody>
          <a:bodyPr/>
          <a:lstStyle/>
          <a:p>
            <a:pPr algn="l"/>
            <a:r>
              <a:rPr lang="it-IT" sz="3000" dirty="0">
                <a:solidFill>
                  <a:srgbClr val="FF0000"/>
                </a:solidFill>
              </a:rPr>
              <a:t>LA DIAGNOSI PRENATALE  PRE-IMPIANTO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57188" y="1143000"/>
            <a:ext cx="8186737" cy="163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/>
            <a:r>
              <a:rPr lang="it-IT" sz="2000" dirty="0">
                <a:solidFill>
                  <a:srgbClr val="FFFF00"/>
                </a:solidFill>
                <a:latin typeface="Times New Roman" charset="0"/>
              </a:rPr>
              <a:t>Il materiale cellulare prelevato dagli oociti o </a:t>
            </a:r>
            <a:r>
              <a:rPr lang="it-IT" sz="2000" dirty="0" err="1">
                <a:solidFill>
                  <a:srgbClr val="FFFF00"/>
                </a:solidFill>
                <a:latin typeface="Times New Roman" charset="0"/>
              </a:rPr>
              <a:t>dall</a:t>
            </a:r>
            <a:r>
              <a:rPr lang="ja-JP" altLang="it-IT" sz="2000" dirty="0">
                <a:solidFill>
                  <a:srgbClr val="FFFF00"/>
                </a:solidFill>
                <a:latin typeface="Times New Roman" charset="0"/>
              </a:rPr>
              <a:t>’</a:t>
            </a:r>
            <a:r>
              <a:rPr lang="it-IT" sz="2000" dirty="0">
                <a:solidFill>
                  <a:srgbClr val="FFFF00"/>
                </a:solidFill>
                <a:latin typeface="Times New Roman" charset="0"/>
              </a:rPr>
              <a:t>embrione coltivato in vitro è esaminato in relazione ad una determinata anomalia genetica. Dopo la diagnosi gli embrioni non affetti sono selezionati e trasferiti </a:t>
            </a:r>
            <a:r>
              <a:rPr lang="it-IT" sz="2000" dirty="0" err="1">
                <a:solidFill>
                  <a:srgbClr val="FFFF00"/>
                </a:solidFill>
                <a:latin typeface="Times New Roman" charset="0"/>
              </a:rPr>
              <a:t>nell</a:t>
            </a:r>
            <a:r>
              <a:rPr lang="ja-JP" altLang="it-IT" sz="2000" dirty="0">
                <a:solidFill>
                  <a:srgbClr val="FFFF00"/>
                </a:solidFill>
                <a:latin typeface="Times New Roman" charset="0"/>
              </a:rPr>
              <a:t>’</a:t>
            </a:r>
            <a:r>
              <a:rPr lang="it-IT" sz="2000" dirty="0">
                <a:solidFill>
                  <a:srgbClr val="FFFF00"/>
                </a:solidFill>
                <a:latin typeface="Times New Roman" charset="0"/>
              </a:rPr>
              <a:t>utero.</a:t>
            </a:r>
          </a:p>
          <a:p>
            <a:pPr algn="just">
              <a:buFont typeface="Wingdings" charset="0"/>
              <a:buChar char="ü"/>
            </a:pPr>
            <a:r>
              <a:rPr lang="it-IT" sz="2000" dirty="0">
                <a:solidFill>
                  <a:srgbClr val="FFFF00"/>
                </a:solidFill>
                <a:latin typeface="Times New Roman" charset="0"/>
              </a:rPr>
              <a:t> 1990 prima applicazione per determinazione del sesso in malattie X-</a:t>
            </a:r>
            <a:r>
              <a:rPr lang="it-IT" sz="2000" dirty="0" err="1">
                <a:solidFill>
                  <a:srgbClr val="FFFF00"/>
                </a:solidFill>
                <a:latin typeface="Times New Roman" charset="0"/>
              </a:rPr>
              <a:t>linked</a:t>
            </a:r>
            <a:endParaRPr lang="it-IT" sz="2000" dirty="0">
              <a:solidFill>
                <a:srgbClr val="FFFF00"/>
              </a:solidFill>
              <a:latin typeface="Times New Roman" charset="0"/>
            </a:endParaRPr>
          </a:p>
          <a:p>
            <a:pPr algn="just">
              <a:buFont typeface="Wingdings" charset="0"/>
              <a:buChar char="ü"/>
            </a:pPr>
            <a:r>
              <a:rPr lang="it-IT" sz="2000" dirty="0">
                <a:solidFill>
                  <a:srgbClr val="FFFF00"/>
                </a:solidFill>
                <a:latin typeface="Times New Roman" charset="0"/>
              </a:rPr>
              <a:t> 1992 prima nascita di un embrione selezionato (fibrosi cistica)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77260" y="2854496"/>
            <a:ext cx="8523715" cy="3785642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>
              <a:buFont typeface="Wingdings" charset="0"/>
              <a:buNone/>
            </a:pPr>
            <a:r>
              <a:rPr lang="it-IT" sz="2000" b="1" dirty="0">
                <a:solidFill>
                  <a:srgbClr val="FF0000"/>
                </a:solidFill>
                <a:latin typeface="Times New Roman" charset="0"/>
              </a:rPr>
              <a:t>Biopsia dei corpi polari</a:t>
            </a:r>
          </a:p>
          <a:p>
            <a:pPr algn="just">
              <a:buFont typeface="Wingdings" charset="0"/>
              <a:buChar char="ü"/>
            </a:pPr>
            <a:r>
              <a:rPr lang="it-IT" sz="2000" b="1" dirty="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it-IT" sz="2000" dirty="0">
                <a:solidFill>
                  <a:srgbClr val="FFFF00"/>
                </a:solidFill>
                <a:latin typeface="Times New Roman" charset="0"/>
              </a:rPr>
              <a:t>l</a:t>
            </a:r>
            <a:r>
              <a:rPr lang="ja-JP" altLang="it-IT" sz="2000" dirty="0">
                <a:solidFill>
                  <a:srgbClr val="FFFF00"/>
                </a:solidFill>
                <a:latin typeface="Times New Roman" charset="0"/>
              </a:rPr>
              <a:t>’</a:t>
            </a:r>
            <a:r>
              <a:rPr lang="it-IT" sz="2000" dirty="0">
                <a:solidFill>
                  <a:srgbClr val="FFFF00"/>
                </a:solidFill>
                <a:latin typeface="Times New Roman" charset="0"/>
              </a:rPr>
              <a:t>oocita maturo è dotato di un primo corpo polare (meiosi I) che può essere prelevato per evidenziare l</a:t>
            </a:r>
            <a:r>
              <a:rPr lang="ja-JP" altLang="it-IT" sz="2000" dirty="0">
                <a:solidFill>
                  <a:srgbClr val="FFFF00"/>
                </a:solidFill>
                <a:latin typeface="Times New Roman" charset="0"/>
              </a:rPr>
              <a:t>’</a:t>
            </a:r>
            <a:r>
              <a:rPr lang="it-IT" sz="2000" dirty="0">
                <a:solidFill>
                  <a:srgbClr val="FFFF00"/>
                </a:solidFill>
                <a:latin typeface="Times New Roman" charset="0"/>
              </a:rPr>
              <a:t>assetto cromosomico o l</a:t>
            </a:r>
            <a:r>
              <a:rPr lang="ja-JP" altLang="it-IT" sz="2000" dirty="0">
                <a:solidFill>
                  <a:srgbClr val="FFFF00"/>
                </a:solidFill>
                <a:latin typeface="Times New Roman" charset="0"/>
              </a:rPr>
              <a:t>’</a:t>
            </a:r>
            <a:r>
              <a:rPr lang="it-IT" sz="2000" dirty="0">
                <a:solidFill>
                  <a:srgbClr val="FFFF00"/>
                </a:solidFill>
                <a:latin typeface="Times New Roman" charset="0"/>
              </a:rPr>
              <a:t>allele in un gene patologico</a:t>
            </a:r>
          </a:p>
          <a:p>
            <a:pPr algn="just">
              <a:buFont typeface="Wingdings" charset="0"/>
              <a:buChar char="ü"/>
            </a:pPr>
            <a:r>
              <a:rPr lang="it-IT" sz="2000" dirty="0">
                <a:solidFill>
                  <a:srgbClr val="FFFF00"/>
                </a:solidFill>
                <a:latin typeface="Times New Roman" charset="0"/>
              </a:rPr>
              <a:t> il secondo corpo polare può essere prelevato dopo la fertilizzazione in vitro per confermare la diagnosi</a:t>
            </a:r>
          </a:p>
          <a:p>
            <a:pPr algn="just">
              <a:buFont typeface="Wingdings" charset="0"/>
              <a:buNone/>
            </a:pPr>
            <a:endParaRPr lang="it-IT" sz="2000" dirty="0">
              <a:solidFill>
                <a:srgbClr val="FFFF00"/>
              </a:solidFill>
              <a:latin typeface="Times New Roman" charset="0"/>
            </a:endParaRPr>
          </a:p>
          <a:p>
            <a:pPr algn="just">
              <a:buFont typeface="Wingdings" charset="0"/>
              <a:buNone/>
            </a:pPr>
            <a:r>
              <a:rPr lang="it-IT" sz="2000" b="1" dirty="0">
                <a:solidFill>
                  <a:srgbClr val="FF0000"/>
                </a:solidFill>
                <a:latin typeface="Times New Roman" charset="0"/>
              </a:rPr>
              <a:t>Biopsia </a:t>
            </a:r>
            <a:r>
              <a:rPr lang="it-IT" sz="2000" b="1" dirty="0" err="1">
                <a:solidFill>
                  <a:srgbClr val="FF0000"/>
                </a:solidFill>
                <a:latin typeface="Times New Roman" charset="0"/>
              </a:rPr>
              <a:t>dell</a:t>
            </a:r>
            <a:r>
              <a:rPr lang="ja-JP" altLang="it-IT" sz="2000" b="1" dirty="0">
                <a:solidFill>
                  <a:srgbClr val="FF0000"/>
                </a:solidFill>
                <a:latin typeface="Times New Roman" charset="0"/>
              </a:rPr>
              <a:t>’</a:t>
            </a:r>
            <a:r>
              <a:rPr lang="it-IT" sz="2000" b="1" dirty="0">
                <a:solidFill>
                  <a:srgbClr val="FF0000"/>
                </a:solidFill>
                <a:latin typeface="Times New Roman" charset="0"/>
              </a:rPr>
              <a:t>embrione</a:t>
            </a:r>
          </a:p>
          <a:p>
            <a:pPr algn="just">
              <a:buFont typeface="Wingdings" charset="0"/>
              <a:buChar char="ü"/>
            </a:pPr>
            <a:r>
              <a:rPr lang="it-IT" sz="2000" dirty="0">
                <a:solidFill>
                  <a:srgbClr val="FFFF00"/>
                </a:solidFill>
                <a:latin typeface="Times New Roman" charset="0"/>
              </a:rPr>
              <a:t> allo stadio di divisione di 8-12 cellule (3° giorno) una o due cellule possono essere prelevate senza arrecare danno </a:t>
            </a:r>
            <a:r>
              <a:rPr lang="it-IT" sz="2000" dirty="0" err="1">
                <a:solidFill>
                  <a:srgbClr val="FFFF00"/>
                </a:solidFill>
                <a:latin typeface="Times New Roman" charset="0"/>
              </a:rPr>
              <a:t>all</a:t>
            </a:r>
            <a:r>
              <a:rPr lang="ja-JP" altLang="it-IT" sz="2000" dirty="0">
                <a:solidFill>
                  <a:srgbClr val="FFFF00"/>
                </a:solidFill>
                <a:latin typeface="Times New Roman" charset="0"/>
              </a:rPr>
              <a:t>’</a:t>
            </a:r>
            <a:r>
              <a:rPr lang="it-IT" sz="2000" dirty="0">
                <a:solidFill>
                  <a:srgbClr val="FFFF00"/>
                </a:solidFill>
                <a:latin typeface="Times New Roman" charset="0"/>
              </a:rPr>
              <a:t>embrione</a:t>
            </a:r>
          </a:p>
          <a:p>
            <a:pPr algn="just">
              <a:buFont typeface="Wingdings" charset="0"/>
              <a:buChar char="ü"/>
            </a:pPr>
            <a:r>
              <a:rPr lang="it-IT" sz="2000" dirty="0">
                <a:solidFill>
                  <a:srgbClr val="FFFF00"/>
                </a:solidFill>
                <a:latin typeface="Times New Roman" charset="0"/>
              </a:rPr>
              <a:t> dopo la diagnosi, gli embrioni selezionati possono essere trasferiti in utero</a:t>
            </a:r>
          </a:p>
          <a:p>
            <a:pPr algn="just">
              <a:buFont typeface="Wingdings" charset="0"/>
              <a:buChar char="ü"/>
            </a:pPr>
            <a:r>
              <a:rPr lang="it-IT" sz="2000" dirty="0">
                <a:solidFill>
                  <a:srgbClr val="FFFF00"/>
                </a:solidFill>
                <a:latin typeface="Times New Roman" charset="0"/>
              </a:rPr>
              <a:t> in alternativa biopsia allo stadio di blastocisti (300 cellule circa, 4°-5 giorno), ma è difficile coltivare in vitro l</a:t>
            </a:r>
            <a:r>
              <a:rPr lang="ja-JP" altLang="it-IT" sz="2000" dirty="0">
                <a:solidFill>
                  <a:srgbClr val="FFFF00"/>
                </a:solidFill>
                <a:latin typeface="Times New Roman" charset="0"/>
              </a:rPr>
              <a:t>’</a:t>
            </a:r>
            <a:r>
              <a:rPr lang="it-IT" sz="2000" dirty="0">
                <a:solidFill>
                  <a:srgbClr val="FFFF00"/>
                </a:solidFill>
                <a:latin typeface="Times New Roman" charset="0"/>
              </a:rPr>
              <a:t>embrione sino a questo stadio</a:t>
            </a:r>
            <a:endParaRPr lang="it-IT" sz="2000" b="1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C0FDD3-255D-A447-BFE5-A2901C821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595"/>
    </mc:Choice>
    <mc:Fallback xmlns="">
      <p:transition spd="slow" advTm="182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iagnosi Preimpiant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587398" cy="5157192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73027" y="389607"/>
            <a:ext cx="3951930" cy="5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1" tIns="45715" rIns="91431" bIns="45715">
            <a:spAutoFit/>
          </a:bodyPr>
          <a:lstStyle/>
          <a:p>
            <a:pPr algn="ctr"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i="1" dirty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Diagnosi </a:t>
            </a:r>
            <a:r>
              <a:rPr lang="it-IT" sz="2800" b="1" i="1" dirty="0" err="1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Preimpianto</a:t>
            </a:r>
            <a:endParaRPr lang="it-IT" sz="2800" b="1" i="1" dirty="0">
              <a:solidFill>
                <a:srgbClr val="FFFF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AC4C3D-9AF2-8C43-B987-A0708A818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54897"/>
      </p:ext>
    </p:extLst>
  </p:cSld>
  <p:clrMapOvr>
    <a:masterClrMapping/>
  </p:clrMapOvr>
  <p:transition advTm="552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r="2039" b="68257"/>
          <a:stretch>
            <a:fillRect/>
          </a:stretch>
        </p:blipFill>
        <p:spPr bwMode="auto">
          <a:xfrm>
            <a:off x="5076826" y="3860801"/>
            <a:ext cx="3240088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46"/>
          <a:stretch>
            <a:fillRect/>
          </a:stretch>
        </p:blipFill>
        <p:spPr bwMode="auto">
          <a:xfrm>
            <a:off x="971550" y="3992563"/>
            <a:ext cx="3168650" cy="2316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13"/>
          <a:stretch>
            <a:fillRect/>
          </a:stretch>
        </p:blipFill>
        <p:spPr bwMode="auto">
          <a:xfrm>
            <a:off x="949326" y="1531939"/>
            <a:ext cx="3190875" cy="2328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632200" y="387350"/>
            <a:ext cx="540385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it-IT" sz="2000">
                <a:latin typeface="Arial Black" charset="0"/>
              </a:rPr>
              <a:t>Biopsia dei globuli polari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900114" y="1052513"/>
            <a:ext cx="3362401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b="1"/>
              <a:t>Rimozione del I° globulo polare (oocita non</a:t>
            </a:r>
          </a:p>
          <a:p>
            <a:r>
              <a:rPr lang="it-IT" sz="1200" b="1"/>
              <a:t>fertilizzato)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003801" y="3332163"/>
            <a:ext cx="342516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sz="1200" b="1" noProof="1"/>
              <a:t>Rimozione </a:t>
            </a:r>
            <a:r>
              <a:rPr lang="it-IT" sz="1200" b="1"/>
              <a:t> </a:t>
            </a:r>
            <a:r>
              <a:rPr sz="1200" b="1" noProof="1"/>
              <a:t>del </a:t>
            </a:r>
            <a:r>
              <a:rPr lang="it-IT" sz="1200" b="1"/>
              <a:t> </a:t>
            </a:r>
            <a:r>
              <a:rPr sz="1200" b="1" noProof="1"/>
              <a:t>II° </a:t>
            </a:r>
            <a:r>
              <a:rPr lang="it-IT" sz="1200" b="1"/>
              <a:t> </a:t>
            </a:r>
            <a:r>
              <a:rPr sz="1200" b="1" noProof="1"/>
              <a:t>globulo </a:t>
            </a:r>
            <a:r>
              <a:rPr lang="it-IT" sz="1200" b="1"/>
              <a:t> </a:t>
            </a:r>
            <a:r>
              <a:rPr sz="1200" b="1" noProof="1"/>
              <a:t>polare </a:t>
            </a:r>
            <a:r>
              <a:rPr lang="it-IT" sz="1200" b="1"/>
              <a:t> </a:t>
            </a:r>
            <a:r>
              <a:rPr sz="1200" b="1" noProof="1"/>
              <a:t>(oocita a </a:t>
            </a:r>
          </a:p>
          <a:p>
            <a:r>
              <a:rPr sz="1200" b="1" noProof="1"/>
              <a:t>due pronuclei</a:t>
            </a:r>
            <a:r>
              <a:rPr lang="it-IT" sz="1200" b="1"/>
              <a:t>; 14 ore dopo il concepimento</a:t>
            </a:r>
            <a:r>
              <a:rPr sz="1200" b="1" noProof="1"/>
              <a:t>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42C84C-758F-414B-94CB-3EA0DB8A5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4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53"/>
    </mc:Choice>
    <mc:Fallback xmlns="">
      <p:transition spd="slow" advTm="46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r="49583" b="80276"/>
          <a:stretch>
            <a:fillRect/>
          </a:stretch>
        </p:blipFill>
        <p:spPr bwMode="auto">
          <a:xfrm>
            <a:off x="612775" y="836613"/>
            <a:ext cx="1943100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8" r="3337" b="80276"/>
          <a:stretch>
            <a:fillRect/>
          </a:stretch>
        </p:blipFill>
        <p:spPr bwMode="auto">
          <a:xfrm>
            <a:off x="2844801" y="849313"/>
            <a:ext cx="179863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19724" r="49583" b="59596"/>
          <a:stretch>
            <a:fillRect/>
          </a:stretch>
        </p:blipFill>
        <p:spPr bwMode="auto">
          <a:xfrm>
            <a:off x="4932363" y="915988"/>
            <a:ext cx="1727200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8" t="19702" r="3337" b="59596"/>
          <a:stretch>
            <a:fillRect/>
          </a:stretch>
        </p:blipFill>
        <p:spPr bwMode="auto">
          <a:xfrm>
            <a:off x="6950075" y="909638"/>
            <a:ext cx="165417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41380" r="51668" b="39896"/>
          <a:stretch>
            <a:fillRect/>
          </a:stretch>
        </p:blipFill>
        <p:spPr bwMode="auto">
          <a:xfrm>
            <a:off x="684214" y="3605214"/>
            <a:ext cx="180022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8" t="41380" r="3337" b="39896"/>
          <a:stretch>
            <a:fillRect/>
          </a:stretch>
        </p:blipFill>
        <p:spPr bwMode="auto">
          <a:xfrm>
            <a:off x="2844801" y="3533775"/>
            <a:ext cx="1798638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62061" r="49536" b="18216"/>
          <a:stretch>
            <a:fillRect/>
          </a:stretch>
        </p:blipFill>
        <p:spPr bwMode="auto">
          <a:xfrm>
            <a:off x="4932363" y="3524251"/>
            <a:ext cx="1728787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4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8" t="61104" r="3337" b="18216"/>
          <a:stretch>
            <a:fillRect/>
          </a:stretch>
        </p:blipFill>
        <p:spPr bwMode="auto">
          <a:xfrm>
            <a:off x="6948488" y="3502025"/>
            <a:ext cx="165576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592139" y="2657476"/>
            <a:ext cx="1963737" cy="49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defTabSz="914311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sz="1000" b="1" noProof="1">
                <a:solidFill>
                  <a:srgbClr val="292934"/>
                </a:solidFill>
                <a:cs typeface="Arial" charset="0"/>
              </a:rPr>
              <a:t>Cellula uovo binucleata;</a:t>
            </a:r>
            <a:r>
              <a:rPr lang="it-IT" sz="1000" b="1">
                <a:solidFill>
                  <a:srgbClr val="292934"/>
                </a:solidFill>
                <a:cs typeface="Arial" charset="0"/>
              </a:rPr>
              <a:t> </a:t>
            </a:r>
            <a:r>
              <a:rPr sz="1000" b="1" noProof="1">
                <a:solidFill>
                  <a:srgbClr val="292934"/>
                </a:solidFill>
                <a:cs typeface="Arial" charset="0"/>
              </a:rPr>
              <a:t>la </a:t>
            </a:r>
            <a:r>
              <a:rPr lang="it-IT" sz="1000" b="1">
                <a:solidFill>
                  <a:srgbClr val="292934"/>
                </a:solidFill>
                <a:cs typeface="Arial" charset="0"/>
              </a:rPr>
              <a:t>prima</a:t>
            </a:r>
            <a:r>
              <a:rPr sz="1000" b="1" noProof="1">
                <a:solidFill>
                  <a:srgbClr val="292934"/>
                </a:solidFill>
                <a:cs typeface="Arial" charset="0"/>
              </a:rPr>
              <a:t> divisione inizia 22-30 ore dopo il concepimento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2771775" y="2655889"/>
            <a:ext cx="5964663" cy="35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311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000" b="1">
                <a:solidFill>
                  <a:srgbClr val="292934"/>
                </a:solidFill>
                <a:cs typeface="Arial" charset="0"/>
              </a:rPr>
              <a:t>Le successive divisioni si verificano ad intervalli di circa 18 ore; i singoli blastomeri sono bene</a:t>
            </a:r>
          </a:p>
          <a:p>
            <a:pPr defTabSz="914311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000" b="1">
                <a:solidFill>
                  <a:srgbClr val="292934"/>
                </a:solidFill>
                <a:cs typeface="Arial" charset="0"/>
              </a:rPr>
              <a:t>visibili fino allo stadio di 8 cellule 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592139" y="5322889"/>
            <a:ext cx="1963737" cy="36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defTabSz="914311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000" b="1">
                <a:solidFill>
                  <a:srgbClr val="292934"/>
                </a:solidFill>
                <a:cs typeface="Arial" charset="0"/>
              </a:rPr>
              <a:t>Successivamente si verifica un “compattamento”</a:t>
            </a:r>
            <a:endParaRPr sz="1000" b="1" noProof="1">
              <a:solidFill>
                <a:srgbClr val="292934"/>
              </a:solidFill>
              <a:cs typeface="Arial" charset="0"/>
            </a:endParaRP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2771775" y="5308601"/>
            <a:ext cx="1963738" cy="61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defTabSz="914311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000" b="1">
                <a:solidFill>
                  <a:srgbClr val="292934"/>
                </a:solidFill>
                <a:cs typeface="Arial" charset="0"/>
              </a:rPr>
              <a:t>Allo stadio di 16-32 cellule l’embrione ha una struttura “a pallone” nota come morula</a:t>
            </a:r>
            <a:endParaRPr sz="1000" b="1" noProof="1">
              <a:solidFill>
                <a:srgbClr val="292934"/>
              </a:solidFill>
              <a:cs typeface="Arial" charset="0"/>
            </a:endParaRP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4913314" y="5300663"/>
            <a:ext cx="1963737" cy="22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defTabSz="914311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sz="1000" b="1" noProof="1">
                <a:solidFill>
                  <a:srgbClr val="292934"/>
                </a:solidFill>
                <a:cs typeface="Arial" charset="0"/>
              </a:rPr>
              <a:t>Formazione della blastocisti</a:t>
            </a: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6856414" y="5300663"/>
            <a:ext cx="1963737" cy="49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defTabSz="914311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sz="1000" b="1" noProof="1">
                <a:solidFill>
                  <a:srgbClr val="292934"/>
                </a:solidFill>
                <a:cs typeface="Arial" charset="0"/>
              </a:rPr>
              <a:t>A 6 giorni differenziazione del trofoectoderma e della massa interna dell’embrione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2152651" y="333375"/>
            <a:ext cx="4691729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311" fontAlgn="base">
              <a:spcBef>
                <a:spcPct val="0"/>
              </a:spcBef>
              <a:spcAft>
                <a:spcPct val="0"/>
              </a:spcAft>
            </a:pPr>
            <a:r>
              <a:rPr lang="it-IT" sz="1400">
                <a:solidFill>
                  <a:srgbClr val="292934"/>
                </a:solidFill>
                <a:latin typeface="Arial Black" charset="0"/>
                <a:cs typeface="Arial" charset="0"/>
              </a:rPr>
              <a:t>Prime fasi dello sviluppo dell’embrione umano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F5F013-5F97-6547-A5A0-A7D66D9AA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77"/>
    </mc:Choice>
    <mc:Fallback xmlns="">
      <p:transition spd="slow" advTm="96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144714"/>
            <a:ext cx="4608513" cy="263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722938" y="4267200"/>
            <a:ext cx="2952750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defTabSz="914311" fontAlgn="base">
              <a:spcBef>
                <a:spcPct val="0"/>
              </a:spcBef>
              <a:spcAft>
                <a:spcPct val="0"/>
              </a:spcAft>
            </a:pPr>
            <a:r>
              <a:rPr lang="it-IT" sz="1200" b="1">
                <a:solidFill>
                  <a:srgbClr val="292934"/>
                </a:solidFill>
                <a:cs typeface="Arial" charset="0"/>
              </a:rPr>
              <a:t>Prelievo di 1-2 blastomeri dalla blastula, 72 ore dopo il concepimento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0" y="820738"/>
            <a:ext cx="8820150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311" fontAlgn="base">
              <a:spcBef>
                <a:spcPct val="0"/>
              </a:spcBef>
              <a:spcAft>
                <a:spcPct val="0"/>
              </a:spcAft>
            </a:pPr>
            <a:r>
              <a:rPr sz="1800" noProof="1">
                <a:solidFill>
                  <a:srgbClr val="292934"/>
                </a:solidFill>
                <a:latin typeface="Arial Black" charset="0"/>
                <a:cs typeface="Arial" charset="0"/>
              </a:rPr>
              <a:t>Biopsia della blastocisti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F927DB-AD7D-764F-BDDE-1AF7B1688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6"/>
    </mc:Choice>
    <mc:Fallback xmlns="">
      <p:transition spd="slow" advTm="14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42938" y="785813"/>
            <a:ext cx="7772400" cy="4114800"/>
          </a:xfrm>
        </p:spPr>
        <p:txBody>
          <a:bodyPr/>
          <a:lstStyle/>
          <a:p>
            <a:r>
              <a:rPr lang="it-IT" sz="2600"/>
              <a:t>Efficacia nella diagnosi : 93-95% (non 100%)</a:t>
            </a:r>
          </a:p>
          <a:p>
            <a:r>
              <a:rPr lang="it-IT" sz="2600"/>
              <a:t>Eventuale contaminazione con materiale cellulare esterno</a:t>
            </a:r>
          </a:p>
          <a:p>
            <a:r>
              <a:rPr lang="it-IT" sz="2600"/>
              <a:t>Non si esclude  la presenza di malattie cromosomiche non ricercate.</a:t>
            </a:r>
          </a:p>
          <a:p>
            <a:r>
              <a:rPr lang="it-IT" sz="2600"/>
              <a:t>Si consiglia conferma della diagnosi  con Villocentesi / Amniocentesi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16F5BF-D281-9E49-BE0B-74FE5187E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0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65"/>
    </mc:Choice>
    <mc:Fallback xmlns="">
      <p:transition spd="slow" advTm="41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73027" y="389607"/>
            <a:ext cx="3951930" cy="5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1" tIns="45715" rIns="91431" bIns="45715">
            <a:spAutoFit/>
          </a:bodyPr>
          <a:lstStyle/>
          <a:p>
            <a:pPr algn="ctr" defTabSz="9143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i="1" dirty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Diagnosi </a:t>
            </a:r>
            <a:r>
              <a:rPr lang="it-IT" sz="2800" b="1" i="1" dirty="0" err="1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Preimpianto</a:t>
            </a:r>
            <a:endParaRPr lang="it-IT" sz="2800" b="1" i="1" dirty="0">
              <a:solidFill>
                <a:srgbClr val="FFFF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Immagine 2" descr="Diagnosi Preimpiant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96753"/>
            <a:ext cx="8757392" cy="501317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1A0B86-9E6F-2B40-91BD-20FD303B9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9438"/>
      </p:ext>
    </p:extLst>
  </p:cSld>
  <p:clrMapOvr>
    <a:masterClrMapping/>
  </p:clrMapOvr>
  <p:transition advTm="80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isultati immagini per CHROMOSOM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r="86700" b="19069"/>
          <a:stretch>
            <a:fillRect/>
          </a:stretch>
        </p:blipFill>
        <p:spPr bwMode="auto">
          <a:xfrm>
            <a:off x="2959102" y="1192213"/>
            <a:ext cx="445911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 flipV="1">
            <a:off x="3282246" y="1608139"/>
            <a:ext cx="821267" cy="425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Risultati immagini per D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0" b="19385"/>
          <a:stretch>
            <a:fillRect/>
          </a:stretch>
        </p:blipFill>
        <p:spPr bwMode="auto">
          <a:xfrm rot="5775468" flipV="1">
            <a:off x="3656279" y="1934546"/>
            <a:ext cx="938213" cy="26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3282245" y="2243140"/>
            <a:ext cx="843844" cy="300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tella a 7 punte 11"/>
          <p:cNvSpPr>
            <a:spLocks/>
          </p:cNvSpPr>
          <p:nvPr/>
        </p:nvSpPr>
        <p:spPr bwMode="auto">
          <a:xfrm>
            <a:off x="4155723" y="1628777"/>
            <a:ext cx="215900" cy="212725"/>
          </a:xfrm>
          <a:custGeom>
            <a:avLst/>
            <a:gdLst>
              <a:gd name="T0" fmla="*/ -1 w 242887"/>
              <a:gd name="T1" fmla="*/ 136805 h 212725"/>
              <a:gd name="T2" fmla="*/ 37402 w 242887"/>
              <a:gd name="T3" fmla="*/ 94672 h 212725"/>
              <a:gd name="T4" fmla="*/ 24053 w 242887"/>
              <a:gd name="T5" fmla="*/ 42133 h 212725"/>
              <a:gd name="T6" fmla="*/ 84042 w 242887"/>
              <a:gd name="T7" fmla="*/ 42133 h 212725"/>
              <a:gd name="T8" fmla="*/ 121444 w 242887"/>
              <a:gd name="T9" fmla="*/ 0 h 212725"/>
              <a:gd name="T10" fmla="*/ 158845 w 242887"/>
              <a:gd name="T11" fmla="*/ 42133 h 212725"/>
              <a:gd name="T12" fmla="*/ 218834 w 242887"/>
              <a:gd name="T13" fmla="*/ 42133 h 212725"/>
              <a:gd name="T14" fmla="*/ 205485 w 242887"/>
              <a:gd name="T15" fmla="*/ 94672 h 212725"/>
              <a:gd name="T16" fmla="*/ 242888 w 242887"/>
              <a:gd name="T17" fmla="*/ 136805 h 212725"/>
              <a:gd name="T18" fmla="*/ 188839 w 242887"/>
              <a:gd name="T19" fmla="*/ 160187 h 212725"/>
              <a:gd name="T20" fmla="*/ 175491 w 242887"/>
              <a:gd name="T21" fmla="*/ 212726 h 212725"/>
              <a:gd name="T22" fmla="*/ 121444 w 242887"/>
              <a:gd name="T23" fmla="*/ 189344 h 212725"/>
              <a:gd name="T24" fmla="*/ 67396 w 242887"/>
              <a:gd name="T25" fmla="*/ 212726 h 212725"/>
              <a:gd name="T26" fmla="*/ 54048 w 242887"/>
              <a:gd name="T27" fmla="*/ 160187 h 212725"/>
              <a:gd name="T28" fmla="*/ -1 w 242887"/>
              <a:gd name="T29" fmla="*/ 136805 h 2127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42887" h="212725">
                <a:moveTo>
                  <a:pt x="-1" y="136805"/>
                </a:moveTo>
                <a:lnTo>
                  <a:pt x="37402" y="94672"/>
                </a:lnTo>
                <a:lnTo>
                  <a:pt x="24053" y="42133"/>
                </a:lnTo>
                <a:lnTo>
                  <a:pt x="84042" y="42133"/>
                </a:lnTo>
                <a:lnTo>
                  <a:pt x="121444" y="0"/>
                </a:lnTo>
                <a:lnTo>
                  <a:pt x="158845" y="42133"/>
                </a:lnTo>
                <a:lnTo>
                  <a:pt x="218834" y="42133"/>
                </a:lnTo>
                <a:lnTo>
                  <a:pt x="205485" y="94672"/>
                </a:lnTo>
                <a:lnTo>
                  <a:pt x="242888" y="136805"/>
                </a:lnTo>
                <a:lnTo>
                  <a:pt x="188839" y="160187"/>
                </a:lnTo>
                <a:lnTo>
                  <a:pt x="175491" y="212726"/>
                </a:lnTo>
                <a:lnTo>
                  <a:pt x="121444" y="189344"/>
                </a:lnTo>
                <a:lnTo>
                  <a:pt x="67396" y="212726"/>
                </a:lnTo>
                <a:lnTo>
                  <a:pt x="54048" y="160187"/>
                </a:lnTo>
                <a:lnTo>
                  <a:pt x="-1" y="136805"/>
                </a:lnTo>
                <a:close/>
              </a:path>
            </a:pathLst>
          </a:custGeom>
          <a:solidFill>
            <a:srgbClr val="FF33CC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5" rIns="91431" bIns="45715" anchor="ctr"/>
          <a:lstStyle/>
          <a:p>
            <a:endParaRPr lang="it-IT"/>
          </a:p>
        </p:txBody>
      </p:sp>
      <p:sp>
        <p:nvSpPr>
          <p:cNvPr id="16" name="Stella a 7 punte 15"/>
          <p:cNvSpPr>
            <a:spLocks/>
          </p:cNvSpPr>
          <p:nvPr/>
        </p:nvSpPr>
        <p:spPr bwMode="auto">
          <a:xfrm>
            <a:off x="4155723" y="1884363"/>
            <a:ext cx="215900" cy="211137"/>
          </a:xfrm>
          <a:custGeom>
            <a:avLst/>
            <a:gdLst>
              <a:gd name="T0" fmla="*/ -1 w 242887"/>
              <a:gd name="T1" fmla="*/ 135784 h 211137"/>
              <a:gd name="T2" fmla="*/ 37402 w 242887"/>
              <a:gd name="T3" fmla="*/ 93965 h 211137"/>
              <a:gd name="T4" fmla="*/ 24053 w 242887"/>
              <a:gd name="T5" fmla="*/ 41818 h 211137"/>
              <a:gd name="T6" fmla="*/ 84042 w 242887"/>
              <a:gd name="T7" fmla="*/ 41819 h 211137"/>
              <a:gd name="T8" fmla="*/ 121444 w 242887"/>
              <a:gd name="T9" fmla="*/ 0 h 211137"/>
              <a:gd name="T10" fmla="*/ 158845 w 242887"/>
              <a:gd name="T11" fmla="*/ 41819 h 211137"/>
              <a:gd name="T12" fmla="*/ 218834 w 242887"/>
              <a:gd name="T13" fmla="*/ 41818 h 211137"/>
              <a:gd name="T14" fmla="*/ 205485 w 242887"/>
              <a:gd name="T15" fmla="*/ 93965 h 211137"/>
              <a:gd name="T16" fmla="*/ 242888 w 242887"/>
              <a:gd name="T17" fmla="*/ 135784 h 211137"/>
              <a:gd name="T18" fmla="*/ 188839 w 242887"/>
              <a:gd name="T19" fmla="*/ 158991 h 211137"/>
              <a:gd name="T20" fmla="*/ 175491 w 242887"/>
              <a:gd name="T21" fmla="*/ 211138 h 211137"/>
              <a:gd name="T22" fmla="*/ 121444 w 242887"/>
              <a:gd name="T23" fmla="*/ 187930 h 211137"/>
              <a:gd name="T24" fmla="*/ 67396 w 242887"/>
              <a:gd name="T25" fmla="*/ 211138 h 211137"/>
              <a:gd name="T26" fmla="*/ 54048 w 242887"/>
              <a:gd name="T27" fmla="*/ 158991 h 211137"/>
              <a:gd name="T28" fmla="*/ -1 w 242887"/>
              <a:gd name="T29" fmla="*/ 135784 h 21113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42887" h="211137">
                <a:moveTo>
                  <a:pt x="-1" y="135784"/>
                </a:moveTo>
                <a:lnTo>
                  <a:pt x="37402" y="93965"/>
                </a:lnTo>
                <a:lnTo>
                  <a:pt x="24053" y="41818"/>
                </a:lnTo>
                <a:lnTo>
                  <a:pt x="84042" y="41819"/>
                </a:lnTo>
                <a:lnTo>
                  <a:pt x="121444" y="0"/>
                </a:lnTo>
                <a:lnTo>
                  <a:pt x="158845" y="41819"/>
                </a:lnTo>
                <a:lnTo>
                  <a:pt x="218834" y="41818"/>
                </a:lnTo>
                <a:lnTo>
                  <a:pt x="205485" y="93965"/>
                </a:lnTo>
                <a:lnTo>
                  <a:pt x="242888" y="135784"/>
                </a:lnTo>
                <a:lnTo>
                  <a:pt x="188839" y="158991"/>
                </a:lnTo>
                <a:lnTo>
                  <a:pt x="175491" y="211138"/>
                </a:lnTo>
                <a:lnTo>
                  <a:pt x="121444" y="187930"/>
                </a:lnTo>
                <a:lnTo>
                  <a:pt x="67396" y="211138"/>
                </a:lnTo>
                <a:lnTo>
                  <a:pt x="54048" y="158991"/>
                </a:lnTo>
                <a:lnTo>
                  <a:pt x="-1" y="135784"/>
                </a:lnTo>
                <a:close/>
              </a:path>
            </a:pathLst>
          </a:custGeom>
          <a:solidFill>
            <a:srgbClr val="FF33CC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5" rIns="91431" bIns="45715" anchor="ctr"/>
          <a:lstStyle/>
          <a:p>
            <a:endParaRPr lang="it-IT"/>
          </a:p>
        </p:txBody>
      </p:sp>
      <p:sp>
        <p:nvSpPr>
          <p:cNvPr id="17" name="Stella a 7 punte 16"/>
          <p:cNvSpPr>
            <a:spLocks/>
          </p:cNvSpPr>
          <p:nvPr/>
        </p:nvSpPr>
        <p:spPr bwMode="auto">
          <a:xfrm>
            <a:off x="4147257" y="2217739"/>
            <a:ext cx="215900" cy="211137"/>
          </a:xfrm>
          <a:custGeom>
            <a:avLst/>
            <a:gdLst>
              <a:gd name="T0" fmla="*/ -1 w 242887"/>
              <a:gd name="T1" fmla="*/ 135784 h 211137"/>
              <a:gd name="T2" fmla="*/ 37402 w 242887"/>
              <a:gd name="T3" fmla="*/ 93965 h 211137"/>
              <a:gd name="T4" fmla="*/ 24053 w 242887"/>
              <a:gd name="T5" fmla="*/ 41818 h 211137"/>
              <a:gd name="T6" fmla="*/ 84042 w 242887"/>
              <a:gd name="T7" fmla="*/ 41819 h 211137"/>
              <a:gd name="T8" fmla="*/ 121444 w 242887"/>
              <a:gd name="T9" fmla="*/ 0 h 211137"/>
              <a:gd name="T10" fmla="*/ 158845 w 242887"/>
              <a:gd name="T11" fmla="*/ 41819 h 211137"/>
              <a:gd name="T12" fmla="*/ 218834 w 242887"/>
              <a:gd name="T13" fmla="*/ 41818 h 211137"/>
              <a:gd name="T14" fmla="*/ 205485 w 242887"/>
              <a:gd name="T15" fmla="*/ 93965 h 211137"/>
              <a:gd name="T16" fmla="*/ 242888 w 242887"/>
              <a:gd name="T17" fmla="*/ 135784 h 211137"/>
              <a:gd name="T18" fmla="*/ 188839 w 242887"/>
              <a:gd name="T19" fmla="*/ 158991 h 211137"/>
              <a:gd name="T20" fmla="*/ 175491 w 242887"/>
              <a:gd name="T21" fmla="*/ 211138 h 211137"/>
              <a:gd name="T22" fmla="*/ 121444 w 242887"/>
              <a:gd name="T23" fmla="*/ 187930 h 211137"/>
              <a:gd name="T24" fmla="*/ 67396 w 242887"/>
              <a:gd name="T25" fmla="*/ 211138 h 211137"/>
              <a:gd name="T26" fmla="*/ 54048 w 242887"/>
              <a:gd name="T27" fmla="*/ 158991 h 211137"/>
              <a:gd name="T28" fmla="*/ -1 w 242887"/>
              <a:gd name="T29" fmla="*/ 135784 h 21113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42887" h="211137">
                <a:moveTo>
                  <a:pt x="-1" y="135784"/>
                </a:moveTo>
                <a:lnTo>
                  <a:pt x="37402" y="93965"/>
                </a:lnTo>
                <a:lnTo>
                  <a:pt x="24053" y="41818"/>
                </a:lnTo>
                <a:lnTo>
                  <a:pt x="84042" y="41819"/>
                </a:lnTo>
                <a:lnTo>
                  <a:pt x="121444" y="0"/>
                </a:lnTo>
                <a:lnTo>
                  <a:pt x="158845" y="41819"/>
                </a:lnTo>
                <a:lnTo>
                  <a:pt x="218834" y="41818"/>
                </a:lnTo>
                <a:lnTo>
                  <a:pt x="205485" y="93965"/>
                </a:lnTo>
                <a:lnTo>
                  <a:pt x="242888" y="135784"/>
                </a:lnTo>
                <a:lnTo>
                  <a:pt x="188839" y="158991"/>
                </a:lnTo>
                <a:lnTo>
                  <a:pt x="175491" y="211138"/>
                </a:lnTo>
                <a:lnTo>
                  <a:pt x="121444" y="187930"/>
                </a:lnTo>
                <a:lnTo>
                  <a:pt x="67396" y="211138"/>
                </a:lnTo>
                <a:lnTo>
                  <a:pt x="54048" y="158991"/>
                </a:lnTo>
                <a:lnTo>
                  <a:pt x="-1" y="135784"/>
                </a:lnTo>
                <a:close/>
              </a:path>
            </a:pathLst>
          </a:custGeom>
          <a:solidFill>
            <a:srgbClr val="FF33CC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5" rIns="91431" bIns="45715" anchor="ctr"/>
          <a:lstStyle/>
          <a:p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2753078" y="4557714"/>
            <a:ext cx="2386188" cy="1282701"/>
          </a:xfrm>
          <a:prstGeom prst="rect">
            <a:avLst/>
          </a:prstGeom>
          <a:noFill/>
        </p:spPr>
        <p:txBody>
          <a:bodyPr lIns="91431" tIns="45715" rIns="91431" bIns="45715"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srgbClr val="000000"/>
                </a:solidFill>
              </a:rPr>
              <a:t>IBRIDAZIONE CON SONDE SPECIFICHE PER DETERMINATE REGIONI CROMOSOMICHE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767212" y="4502152"/>
            <a:ext cx="2738964" cy="323155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000000"/>
                </a:solidFill>
              </a:rPr>
              <a:t>SEGNALE FLUORESCENTE</a:t>
            </a:r>
          </a:p>
        </p:txBody>
      </p:sp>
      <p:pic>
        <p:nvPicPr>
          <p:cNvPr id="20" name="Picture 4" descr="s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9" t="35612" r="21220" b="19653"/>
          <a:stretch>
            <a:fillRect/>
          </a:stretch>
        </p:blipFill>
        <p:spPr bwMode="auto">
          <a:xfrm>
            <a:off x="5381978" y="1192213"/>
            <a:ext cx="3203222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ttore 2 17"/>
          <p:cNvCxnSpPr/>
          <p:nvPr/>
        </p:nvCxnSpPr>
        <p:spPr>
          <a:xfrm>
            <a:off x="4564945" y="1993900"/>
            <a:ext cx="1889477" cy="0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>
            <a:spLocks noChangeArrowheads="1"/>
          </p:cNvSpPr>
          <p:nvPr/>
        </p:nvSpPr>
        <p:spPr bwMode="auto">
          <a:xfrm>
            <a:off x="5373511" y="5461002"/>
            <a:ext cx="3211689" cy="64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00"/>
                </a:solidFill>
              </a:rPr>
              <a:t>VALUTAZIONE DEL NUMERO DEI CROMOSOMI </a:t>
            </a:r>
          </a:p>
        </p:txBody>
      </p:sp>
      <p:sp>
        <p:nvSpPr>
          <p:cNvPr id="21" name="Freccia in giù 20"/>
          <p:cNvSpPr/>
          <p:nvPr/>
        </p:nvSpPr>
        <p:spPr>
          <a:xfrm>
            <a:off x="6879168" y="5005390"/>
            <a:ext cx="208844" cy="2825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en-US" sz="1500"/>
          </a:p>
        </p:txBody>
      </p:sp>
      <p:pic>
        <p:nvPicPr>
          <p:cNvPr id="25" name="Picture 11" descr="photo"/>
          <p:cNvPicPr>
            <a:picLocks noChangeAspect="1" noChangeArrowheads="1"/>
          </p:cNvPicPr>
          <p:nvPr/>
        </p:nvPicPr>
        <p:blipFill>
          <a:blip r:embed="rId8">
            <a:lum bright="18000" contras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t="19081" r="28122" b="22479"/>
          <a:stretch>
            <a:fillRect/>
          </a:stretch>
        </p:blipFill>
        <p:spPr bwMode="auto">
          <a:xfrm>
            <a:off x="587129" y="1120360"/>
            <a:ext cx="1412537" cy="1018073"/>
          </a:xfrm>
          <a:prstGeom prst="rect">
            <a:avLst/>
          </a:prstGeom>
          <a:noFill/>
          <a:ln w="12700">
            <a:solidFill>
              <a:srgbClr val="00FF00"/>
            </a:solidFill>
            <a:miter lim="800000"/>
            <a:headEnd/>
            <a:tailEnd/>
          </a:ln>
          <a:effectLst>
            <a:softEdge rad="31750"/>
          </a:effectLst>
        </p:spPr>
      </p:pic>
      <p:grpSp>
        <p:nvGrpSpPr>
          <p:cNvPr id="24" name="Gruppo 23"/>
          <p:cNvGrpSpPr>
            <a:grpSpLocks/>
          </p:cNvGrpSpPr>
          <p:nvPr/>
        </p:nvGrpSpPr>
        <p:grpSpPr bwMode="auto">
          <a:xfrm>
            <a:off x="918634" y="2259014"/>
            <a:ext cx="656166" cy="506412"/>
            <a:chOff x="825623" y="3140449"/>
            <a:chExt cx="1145220" cy="827869"/>
          </a:xfrm>
        </p:grpSpPr>
        <p:sp>
          <p:nvSpPr>
            <p:cNvPr id="22" name="Ovale 21"/>
            <p:cNvSpPr>
              <a:spLocks noChangeArrowheads="1"/>
            </p:cNvSpPr>
            <p:nvPr/>
          </p:nvSpPr>
          <p:spPr bwMode="auto">
            <a:xfrm>
              <a:off x="825623" y="3140449"/>
              <a:ext cx="1145220" cy="827869"/>
            </a:xfrm>
            <a:prstGeom prst="ellipse">
              <a:avLst/>
            </a:prstGeom>
            <a:gradFill rotWithShape="1">
              <a:gsLst>
                <a:gs pos="0">
                  <a:srgbClr val="71A6DB"/>
                </a:gs>
                <a:gs pos="50000">
                  <a:srgbClr val="559BDB"/>
                </a:gs>
                <a:gs pos="100000">
                  <a:srgbClr val="438AC9"/>
                </a:gs>
              </a:gsLst>
              <a:lin ang="540000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999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Ovale 22"/>
            <p:cNvSpPr/>
            <p:nvPr/>
          </p:nvSpPr>
          <p:spPr>
            <a:xfrm>
              <a:off x="1340356" y="3368827"/>
              <a:ext cx="460552" cy="3244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7" name="Dati 26"/>
          <p:cNvSpPr/>
          <p:nvPr/>
        </p:nvSpPr>
        <p:spPr>
          <a:xfrm>
            <a:off x="142524" y="3741738"/>
            <a:ext cx="2208388" cy="336550"/>
          </a:xfrm>
          <a:prstGeom prst="flowChartInputOutp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28" name="Freccia in giù 27"/>
          <p:cNvSpPr/>
          <p:nvPr/>
        </p:nvSpPr>
        <p:spPr>
          <a:xfrm>
            <a:off x="1061156" y="2882901"/>
            <a:ext cx="371123" cy="6619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CasellaDiTesto 28"/>
          <p:cNvSpPr txBox="1"/>
          <p:nvPr/>
        </p:nvSpPr>
        <p:spPr>
          <a:xfrm>
            <a:off x="76200" y="4613277"/>
            <a:ext cx="2400300" cy="1015653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srgbClr val="000000"/>
                </a:solidFill>
              </a:rPr>
              <a:t>FISSAZIONE DELLA CELLULA SU VETRINO E PERMEABILIZZAZIONE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611012" y="814390"/>
            <a:ext cx="1364544" cy="276989"/>
          </a:xfrm>
          <a:prstGeom prst="rect">
            <a:avLst/>
          </a:prstGeom>
          <a:noFill/>
        </p:spPr>
        <p:txBody>
          <a:bodyPr lIns="91431" tIns="45715" rIns="91431" bIns="45715">
            <a:spAutoFit/>
          </a:bodyPr>
          <a:lstStyle/>
          <a:p>
            <a:pPr algn="ctr">
              <a:defRPr/>
            </a:pPr>
            <a:r>
              <a:rPr lang="en-US" sz="1200" b="1" dirty="0"/>
              <a:t>BIOPSIA</a:t>
            </a:r>
          </a:p>
        </p:txBody>
      </p:sp>
      <p:sp>
        <p:nvSpPr>
          <p:cNvPr id="3" name="Rettangolo 2"/>
          <p:cNvSpPr/>
          <p:nvPr/>
        </p:nvSpPr>
        <p:spPr>
          <a:xfrm>
            <a:off x="1123950" y="63499"/>
            <a:ext cx="7556500" cy="570418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>
              <a:defRPr/>
            </a:pPr>
            <a:r>
              <a:rPr lang="it-IT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Fluorescence</a:t>
            </a:r>
            <a:r>
              <a:rPr lang="it-IT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in situ </a:t>
            </a:r>
            <a:r>
              <a:rPr lang="it-IT" sz="3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hybridization</a:t>
            </a:r>
            <a:r>
              <a:rPr lang="it-IT" sz="3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</a:rPr>
              <a:t>FISH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307625-0E87-7A4A-AB32-FDB5DBC373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1402159"/>
      </p:ext>
    </p:extLst>
  </p:cSld>
  <p:clrMapOvr>
    <a:masterClrMapping/>
  </p:clrMapOvr>
  <p:transition spd="slow" advTm="731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6" grpId="0" animBg="1"/>
      <p:bldP spid="17" grpId="0" animBg="1"/>
      <p:bldP spid="13" grpId="0"/>
      <p:bldP spid="14" grpId="0"/>
      <p:bldP spid="19" grpId="0"/>
      <p:bldP spid="21" grpId="0" animBg="1"/>
      <p:bldP spid="27" grpId="0" animBg="1"/>
      <p:bldP spid="28" grpId="0" animBg="1"/>
      <p:bldP spid="29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6.8|14.2|3.2|9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4.4|13.6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resentazione vuo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hiaro">
  <a:themeElements>
    <a:clrScheme name="Chiaro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ar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hiaro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473</Words>
  <Application>Microsoft Macintosh PowerPoint</Application>
  <PresentationFormat>Presentazione su schermo (4:3)</PresentationFormat>
  <Paragraphs>56</Paragraphs>
  <Slides>14</Slides>
  <Notes>4</Notes>
  <HiddenSlides>0</HiddenSlides>
  <MMClips>14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14</vt:i4>
      </vt:variant>
    </vt:vector>
  </HeadingPairs>
  <TitlesOfParts>
    <vt:vector size="27" baseType="lpstr">
      <vt:lpstr>Arial</vt:lpstr>
      <vt:lpstr>Arial</vt:lpstr>
      <vt:lpstr>Arial Black</vt:lpstr>
      <vt:lpstr>Calibri</vt:lpstr>
      <vt:lpstr>Helvetica</vt:lpstr>
      <vt:lpstr>Impact</vt:lpstr>
      <vt:lpstr>Times New Roman</vt:lpstr>
      <vt:lpstr>Wingdings</vt:lpstr>
      <vt:lpstr>Presentazione vuota</vt:lpstr>
      <vt:lpstr>1_Presentazione vuota</vt:lpstr>
      <vt:lpstr>2_Presentazione vuota</vt:lpstr>
      <vt:lpstr>3_Presentazione vuota</vt:lpstr>
      <vt:lpstr>Chiaro</vt:lpstr>
      <vt:lpstr>Presentazione standard di PowerPoint</vt:lpstr>
      <vt:lpstr>LA DIAGNOSI PRENATALE  PRE-IMPIANTO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Dip. Biologia e Biotecnologie "Charles Darwin"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Stefano Biagioni</dc:creator>
  <cp:keywords/>
  <dc:description/>
  <cp:lastModifiedBy>Utente di Microsoft Office</cp:lastModifiedBy>
  <cp:revision>47</cp:revision>
  <dcterms:created xsi:type="dcterms:W3CDTF">2019-02-26T15:04:07Z</dcterms:created>
  <dcterms:modified xsi:type="dcterms:W3CDTF">2020-05-01T16:07:12Z</dcterms:modified>
  <cp:category/>
</cp:coreProperties>
</file>