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23" r:id="rId2"/>
    <p:sldId id="541" r:id="rId3"/>
    <p:sldId id="542" r:id="rId4"/>
    <p:sldId id="554" r:id="rId5"/>
    <p:sldId id="575" r:id="rId6"/>
    <p:sldId id="579" r:id="rId7"/>
    <p:sldId id="555" r:id="rId8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G7r2Bp5G0+27dpj7kmhKEA==" hashData="X5ikPFj/5N1/gdczLdx/Vj+r/ArMm8/ISidIlLm1F1QIyO3bgQVfYLnGGGxoZsafBMr5HHDIQWEWL3c12rGjq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EFEFE"/>
    <a:srgbClr val="FBFFFF"/>
    <a:srgbClr val="CC4A19"/>
    <a:srgbClr val="FFFF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60" d="100"/>
          <a:sy n="160" d="100"/>
        </p:scale>
        <p:origin x="144" y="-1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A68162-6DF4-B747-8156-0C769EB280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165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AA05BA-0262-1B4C-AE13-32037770811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15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1C93A-D55D-894C-BD49-D5556B9A2A91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5C188-AE3B-114A-92F7-770BCCC244FF}" type="slidenum">
              <a:rPr lang="it-IT"/>
              <a:pPr/>
              <a:t>2</a:t>
            </a:fld>
            <a:endParaRPr lang="it-IT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9BA22C-89DB-8648-8C7E-BBFD6A3DEBC7}" type="slidenum">
              <a:rPr lang="it-IT"/>
              <a:pPr/>
              <a:t>3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14B12-F0DF-614F-A815-FFD15126B7E1}" type="slidenum">
              <a:rPr lang="it-IT"/>
              <a:pPr/>
              <a:t>4</a:t>
            </a:fld>
            <a:endParaRPr lang="it-IT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14B12-F0DF-614F-A815-FFD15126B7E1}" type="slidenum">
              <a:rPr lang="it-IT"/>
              <a:pPr/>
              <a:t>5</a:t>
            </a:fld>
            <a:endParaRPr lang="it-IT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14B12-F0DF-614F-A815-FFD15126B7E1}" type="slidenum">
              <a:rPr lang="it-IT"/>
              <a:pPr/>
              <a:t>6</a:t>
            </a:fld>
            <a:endParaRPr lang="it-IT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372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2DACF-C31F-7E47-B968-E8C963CE2974}" type="slidenum">
              <a:rPr lang="it-IT"/>
              <a:pPr/>
              <a:t>7</a:t>
            </a:fld>
            <a:endParaRPr lang="it-IT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4EE24-84F0-8B4F-8749-CA8521B2C58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4927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BC49E-8DEA-8C4E-BA4D-A3854B216F0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89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843BC-7FAA-7443-8CC0-5B7A2EA326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225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DBE19-344A-B649-B065-5C67DEA7E78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4028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07140-C14D-5C46-AD8E-C9BAAFE6B4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928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16BD9-A34D-024F-B02A-6E9A481753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5028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503F3-4877-C240-B964-DA4E071784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6258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41424-E941-CE49-BB40-EE97473F27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4810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D2186-D6CD-394D-8354-2BD91892642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0992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CF1D6-C465-7149-9A37-F98E9CB6413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994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5218D-93A8-2143-B61B-B4DAB232D1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54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D2EA884-4544-6E4E-8B62-BC114F7C2DFF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447800"/>
            <a:ext cx="82296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 di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Fibrosi Cistica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287EB4-AC1F-FA46-AAA4-B0560ADE2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304800" y="762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Diagnosi di fibrosi cistica</a:t>
            </a:r>
          </a:p>
        </p:txBody>
      </p:sp>
      <p:pic>
        <p:nvPicPr>
          <p:cNvPr id="512003" name="Picture 3" descr="Fig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685800"/>
            <a:ext cx="5740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3F89DC-FF70-B14D-BAB3-828A8571A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8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304800" y="762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Diagnosi di fibrosi cistica</a:t>
            </a:r>
          </a:p>
        </p:txBody>
      </p:sp>
      <p:pic>
        <p:nvPicPr>
          <p:cNvPr id="514051" name="Picture 3" descr="Fig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87375"/>
            <a:ext cx="7086600" cy="61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2DD0FE-A858-A647-98DB-438C34026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4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76200" y="60325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Diagnosi di fibrosi cistica con PCR/OLA/SCS</a:t>
            </a:r>
          </a:p>
        </p:txBody>
      </p:sp>
      <p:pic>
        <p:nvPicPr>
          <p:cNvPr id="538627" name="Picture 3" descr="PCR-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87425"/>
            <a:ext cx="3348038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8628" name="Rectangle 4"/>
          <p:cNvSpPr>
            <a:spLocks noChangeArrowheads="1"/>
          </p:cNvSpPr>
          <p:nvPr/>
        </p:nvSpPr>
        <p:spPr bwMode="auto">
          <a:xfrm>
            <a:off x="2286000" y="6569075"/>
            <a:ext cx="1676400" cy="152400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8629" name="Rectangle 5"/>
          <p:cNvSpPr>
            <a:spLocks noChangeArrowheads="1"/>
          </p:cNvSpPr>
          <p:nvPr/>
        </p:nvSpPr>
        <p:spPr bwMode="auto">
          <a:xfrm>
            <a:off x="4267200" y="1939925"/>
            <a:ext cx="47244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sz="1200">
                <a:solidFill>
                  <a:srgbClr val="FFFF00"/>
                </a:solidFill>
              </a:rPr>
              <a:t>Questo tipo di analisi consiste nella ricerca di un pannello fisso di mutazioni e nella configurazione generalmente utilizzata consente di identificare 31 mutazioni. Tra queste sono comprese le 24 più frequenti al mondo e 10 delle 12 più comuni in Italia. </a:t>
            </a:r>
          </a:p>
          <a:p>
            <a:pPr algn="l"/>
            <a:endParaRPr lang="it-IT" sz="1200">
              <a:solidFill>
                <a:srgbClr val="FFFF00"/>
              </a:solidFill>
            </a:endParaRPr>
          </a:p>
          <a:p>
            <a:pPr algn="l"/>
            <a:r>
              <a:rPr lang="it-IT" sz="1200">
                <a:solidFill>
                  <a:srgbClr val="FFFF00"/>
                </a:solidFill>
              </a:rPr>
              <a:t>Il saggio consiste in una iniziale amplificazione (PCR) di 10 esoni e 6 introni del gene CFTR seguita da ibridazione con specifici probe nucleotidici e successiva ligazione (OLA). La ligazione viene condotta usando per ogni mutazione una sonda comune marcata in fluorescenza e altre due sonde allele specifiche (una per il normale l</a:t>
            </a:r>
            <a:r>
              <a:rPr lang="ja-JP" altLang="it-IT" sz="1200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200">
                <a:solidFill>
                  <a:srgbClr val="FFFF00"/>
                </a:solidFill>
              </a:rPr>
              <a:t>altra per il mutato) modificate con code non nucleotidiche di lunghezza diversa. I prodotti di ligazione avendo grandezza diversa vengono successivamente separati per elettroforesi capillare (SCS).</a:t>
            </a:r>
          </a:p>
          <a:p>
            <a:pPr algn="l"/>
            <a:endParaRPr lang="it-IT" sz="1200">
              <a:solidFill>
                <a:srgbClr val="FFFF00"/>
              </a:solidFill>
            </a:endParaRPr>
          </a:p>
          <a:p>
            <a:pPr algn="l"/>
            <a:r>
              <a:rPr lang="it-IT" sz="1200">
                <a:solidFill>
                  <a:srgbClr val="FFFF00"/>
                </a:solidFill>
              </a:rPr>
              <a:t>L</a:t>
            </a:r>
            <a:r>
              <a:rPr lang="ja-JP" altLang="it-IT" sz="1200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200">
                <a:solidFill>
                  <a:srgbClr val="FFFF00"/>
                </a:solidFill>
              </a:rPr>
              <a:t>analisi viene condotta su analizzatori genetici automatizzati</a:t>
            </a: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82600" y="511175"/>
            <a:ext cx="8283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(Polimerase Chain Reaction/Oligonucleotide Ligation Assay/Sequence Coded Separation)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632787-882A-2F4F-A3DC-29125D90A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3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76200" y="60325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Diagnosi di fibrosi cistica con PCR/OLA/SCS</a:t>
            </a: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82600" y="511175"/>
            <a:ext cx="8283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(Polimerase Chain Reaction/Oligonucleotide Ligation Assay/Sequence Coded Separation)</a:t>
            </a:r>
          </a:p>
        </p:txBody>
      </p:sp>
      <p:pic>
        <p:nvPicPr>
          <p:cNvPr id="2" name="Immagine 1" descr="Diagnosi Genetiche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767441"/>
            <a:ext cx="8604448" cy="60905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1BD126-2728-F141-9C6B-7DF6153DD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0116"/>
      </p:ext>
    </p:extLst>
  </p:cSld>
  <p:clrMapOvr>
    <a:masterClrMapping/>
  </p:clrMapOvr>
  <p:transition advTm="145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76200" y="60325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Diagnosi di fibrosi cistica con PCR/OLA/SCS</a:t>
            </a:r>
          </a:p>
        </p:txBody>
      </p:sp>
      <p:pic>
        <p:nvPicPr>
          <p:cNvPr id="538627" name="Picture 3" descr="PCR-O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87425"/>
            <a:ext cx="3348038" cy="57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8628" name="Rectangle 4"/>
          <p:cNvSpPr>
            <a:spLocks noChangeArrowheads="1"/>
          </p:cNvSpPr>
          <p:nvPr/>
        </p:nvSpPr>
        <p:spPr bwMode="auto">
          <a:xfrm>
            <a:off x="2286000" y="6569075"/>
            <a:ext cx="1676400" cy="152400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8629" name="Rectangle 5"/>
          <p:cNvSpPr>
            <a:spLocks noChangeArrowheads="1"/>
          </p:cNvSpPr>
          <p:nvPr/>
        </p:nvSpPr>
        <p:spPr bwMode="auto">
          <a:xfrm>
            <a:off x="4267200" y="1939925"/>
            <a:ext cx="47244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sz="1200">
                <a:solidFill>
                  <a:srgbClr val="FFFF00"/>
                </a:solidFill>
              </a:rPr>
              <a:t>Questo tipo di analisi consiste nella ricerca di un pannello fisso di mutazioni e nella configurazione generalmente utilizzata consente di identificare 31 mutazioni. Tra queste sono comprese le 24 più frequenti al mondo e 10 delle 12 più comuni in Italia. </a:t>
            </a:r>
          </a:p>
          <a:p>
            <a:pPr algn="l"/>
            <a:endParaRPr lang="it-IT" sz="1200">
              <a:solidFill>
                <a:srgbClr val="FFFF00"/>
              </a:solidFill>
            </a:endParaRPr>
          </a:p>
          <a:p>
            <a:pPr algn="l"/>
            <a:r>
              <a:rPr lang="it-IT" sz="1200">
                <a:solidFill>
                  <a:srgbClr val="FFFF00"/>
                </a:solidFill>
              </a:rPr>
              <a:t>Il saggio consiste in una iniziale amplificazione (PCR) di 10 esoni e 6 introni del gene CFTR seguita da ibridazione con specifici probe nucleotidici e successiva ligazione (OLA). La ligazione viene condotta usando per ogni mutazione una sonda comune marcata in fluorescenza e altre due sonde allele specifiche (una per il normale l</a:t>
            </a:r>
            <a:r>
              <a:rPr lang="ja-JP" altLang="it-IT" sz="1200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200">
                <a:solidFill>
                  <a:srgbClr val="FFFF00"/>
                </a:solidFill>
              </a:rPr>
              <a:t>altra per il mutato) modificate con code non nucleotidiche di lunghezza diversa. I prodotti di ligazione avendo grandezza diversa vengono successivamente separati per elettroforesi capillare (SCS).</a:t>
            </a:r>
          </a:p>
          <a:p>
            <a:pPr algn="l"/>
            <a:endParaRPr lang="it-IT" sz="1200">
              <a:solidFill>
                <a:srgbClr val="FFFF00"/>
              </a:solidFill>
            </a:endParaRPr>
          </a:p>
          <a:p>
            <a:pPr algn="l"/>
            <a:r>
              <a:rPr lang="it-IT" sz="1200">
                <a:solidFill>
                  <a:srgbClr val="FFFF00"/>
                </a:solidFill>
              </a:rPr>
              <a:t>L</a:t>
            </a:r>
            <a:r>
              <a:rPr lang="ja-JP" altLang="it-IT" sz="1200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200">
                <a:solidFill>
                  <a:srgbClr val="FFFF00"/>
                </a:solidFill>
              </a:rPr>
              <a:t>analisi viene condotta su analizzatori genetici automatizzati</a:t>
            </a: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82600" y="511175"/>
            <a:ext cx="8283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(Polimerase Chain Reaction/Oligonucleotide Ligation Assay/Sequence Coded Separation)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2684C-292B-F749-92E0-326CE541A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08835"/>
      </p:ext>
    </p:extLst>
  </p:cSld>
  <p:clrMapOvr>
    <a:masterClrMapping/>
  </p:clrMapOvr>
  <p:transition advTm="137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5" name="Picture 3" descr="SCS fibrosi Cist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7738"/>
            <a:ext cx="6934200" cy="58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Rectangle 4"/>
          <p:cNvSpPr>
            <a:spLocks noChangeArrowheads="1"/>
          </p:cNvSpPr>
          <p:nvPr/>
        </p:nvSpPr>
        <p:spPr bwMode="auto">
          <a:xfrm>
            <a:off x="7162800" y="1327150"/>
            <a:ext cx="1905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sz="1200">
                <a:solidFill>
                  <a:srgbClr val="FFFF00"/>
                </a:solidFill>
              </a:rPr>
              <a:t>Ogni picco rappresenta un prodotto di ligazione. Nell</a:t>
            </a:r>
            <a:r>
              <a:rPr lang="ja-JP" altLang="it-IT" sz="1200">
                <a:solidFill>
                  <a:srgbClr val="FFFF00"/>
                </a:solidFill>
                <a:latin typeface="Arial"/>
              </a:rPr>
              <a:t>’</a:t>
            </a:r>
            <a:r>
              <a:rPr lang="it-IT" sz="1200">
                <a:solidFill>
                  <a:srgbClr val="FFFF00"/>
                </a:solidFill>
              </a:rPr>
              <a:t>esempio riportato sono state rivelate due mutazioni indicate in rosso.</a:t>
            </a:r>
          </a:p>
        </p:txBody>
      </p:sp>
      <p:sp>
        <p:nvSpPr>
          <p:cNvPr id="540677" name="Rectangle 5"/>
          <p:cNvSpPr>
            <a:spLocks noChangeArrowheads="1"/>
          </p:cNvSpPr>
          <p:nvPr/>
        </p:nvSpPr>
        <p:spPr bwMode="auto">
          <a:xfrm>
            <a:off x="76200" y="60325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Diagnosi di fibrosi cistica con PCR/OLA/SCS</a:t>
            </a:r>
          </a:p>
        </p:txBody>
      </p:sp>
      <p:sp>
        <p:nvSpPr>
          <p:cNvPr id="540678" name="Rectangle 6"/>
          <p:cNvSpPr>
            <a:spLocks noChangeArrowheads="1"/>
          </p:cNvSpPr>
          <p:nvPr/>
        </p:nvSpPr>
        <p:spPr bwMode="auto">
          <a:xfrm>
            <a:off x="2430463" y="511175"/>
            <a:ext cx="444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Elettroferogramma di un saggio PCR/OLA/SCS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1F2A1B-B374-3540-B50C-5798066DC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1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6070</TotalTime>
  <Words>410</Words>
  <Application>Microsoft Macintosh PowerPoint</Application>
  <PresentationFormat>Presentazione su schermo (4:3)</PresentationFormat>
  <Paragraphs>30</Paragraphs>
  <Slides>7</Slides>
  <Notes>7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247</cp:revision>
  <cp:lastPrinted>2007-05-17T09:01:00Z</cp:lastPrinted>
  <dcterms:created xsi:type="dcterms:W3CDTF">2001-08-25T14:00:52Z</dcterms:created>
  <dcterms:modified xsi:type="dcterms:W3CDTF">2020-04-30T16:05:34Z</dcterms:modified>
  <cp:category/>
</cp:coreProperties>
</file>